
<file path=[Content_Types].xml><?xml version="1.0" encoding="utf-8"?>
<Types xmlns="http://schemas.openxmlformats.org/package/2006/content-types">
  <Default Extension="xml" ContentType="application/xml"/>
  <Default Extension="jpeg" ContentType="image/jpeg"/>
  <Default Extension="bin" ContentType="audio/unknown"/>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0"/>
  </p:notesMasterIdLst>
  <p:sldIdLst>
    <p:sldId id="256" r:id="rId2"/>
    <p:sldId id="259" r:id="rId3"/>
    <p:sldId id="260" r:id="rId4"/>
    <p:sldId id="265" r:id="rId5"/>
    <p:sldId id="270" r:id="rId6"/>
    <p:sldId id="271" r:id="rId7"/>
    <p:sldId id="272" r:id="rId8"/>
    <p:sldId id="261" r:id="rId9"/>
    <p:sldId id="266" r:id="rId10"/>
    <p:sldId id="274" r:id="rId11"/>
    <p:sldId id="275" r:id="rId12"/>
    <p:sldId id="276" r:id="rId13"/>
    <p:sldId id="277" r:id="rId14"/>
    <p:sldId id="278" r:id="rId15"/>
    <p:sldId id="279" r:id="rId16"/>
    <p:sldId id="262" r:id="rId17"/>
    <p:sldId id="267" r:id="rId18"/>
    <p:sldId id="280" r:id="rId19"/>
    <p:sldId id="263" r:id="rId20"/>
    <p:sldId id="268" r:id="rId21"/>
    <p:sldId id="283" r:id="rId22"/>
    <p:sldId id="288" r:id="rId23"/>
    <p:sldId id="289" r:id="rId24"/>
    <p:sldId id="290" r:id="rId25"/>
    <p:sldId id="291" r:id="rId26"/>
    <p:sldId id="264" r:id="rId27"/>
    <p:sldId id="269" r:id="rId28"/>
    <p:sldId id="258"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9EE"/>
    <a:srgbClr val="FFE48B"/>
    <a:srgbClr val="F9965A"/>
    <a:srgbClr val="F8965A"/>
    <a:srgbClr val="E93E3F"/>
    <a:srgbClr val="22F9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5"/>
    <p:restoredTop sz="79467"/>
  </p:normalViewPr>
  <p:slideViewPr>
    <p:cSldViewPr snapToGrid="0" snapToObjects="1">
      <p:cViewPr varScale="1">
        <p:scale>
          <a:sx n="86" d="100"/>
          <a:sy n="86" d="100"/>
        </p:scale>
        <p:origin x="13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DE861-15ED-B749-8ACD-12132B2C5D94}" type="datetimeFigureOut">
              <a:rPr kumimoji="1" lang="zh-CN" altLang="en-US" smtClean="0"/>
              <a:t>15/6/26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3A00E-5CFB-D348-A6CD-999D4CA976E1}" type="slidenum">
              <a:rPr kumimoji="1" lang="zh-CN" altLang="en-US" smtClean="0"/>
              <a:t>‹#›</a:t>
            </a:fld>
            <a:endParaRPr kumimoji="1" lang="zh-CN" altLang="en-US"/>
          </a:p>
        </p:txBody>
      </p:sp>
    </p:spTree>
    <p:extLst>
      <p:ext uri="{BB962C8B-B14F-4D97-AF65-F5344CB8AC3E}">
        <p14:creationId xmlns:p14="http://schemas.microsoft.com/office/powerpoint/2010/main" val="612353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smtClean="0"/>
                  <a:t>Hello,</a:t>
                </a:r>
                <a:r>
                  <a:rPr kumimoji="1" lang="zh-CN" altLang="en-US" baseline="0" dirty="0" smtClean="0"/>
                  <a:t> </a:t>
                </a:r>
                <a:r>
                  <a:rPr kumimoji="1" lang="en-US" altLang="zh-CN" baseline="0" dirty="0" smtClean="0"/>
                  <a:t>everyone.</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name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Chen</a:t>
                </a:r>
                <a:r>
                  <a:rPr kumimoji="1" lang="zh-CN" altLang="en-US" baseline="0" dirty="0" smtClean="0"/>
                  <a:t> </a:t>
                </a:r>
                <a:r>
                  <a:rPr kumimoji="1" lang="en-US" altLang="zh-CN" baseline="0" dirty="0" err="1" smtClean="0"/>
                  <a:t>Mingxin</a:t>
                </a:r>
                <a:r>
                  <a:rPr kumimoji="1" lang="en-US" altLang="zh-CN" baseline="0" dirty="0" smtClean="0"/>
                  <a:t>.</a:t>
                </a:r>
                <a:r>
                  <a:rPr kumimoji="1" lang="zh-CN" altLang="en-US" baseline="0" dirty="0" smtClean="0"/>
                  <a:t> </a:t>
                </a:r>
                <a:r>
                  <a:rPr kumimoji="1" lang="en-US" altLang="zh-CN" baseline="0" dirty="0" smtClean="0"/>
                  <a:t>Today</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paper</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was</a:t>
                </a:r>
                <a:r>
                  <a:rPr kumimoji="1" lang="zh-CN" altLang="en-US" baseline="0" dirty="0" smtClean="0"/>
                  <a:t> </a:t>
                </a:r>
                <a:r>
                  <a:rPr kumimoji="1" lang="en-US" altLang="zh-CN" baseline="0" dirty="0" smtClean="0"/>
                  <a:t>published</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INFOCOM2015.</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r>
                  <a:rPr kumimoji="1" lang="zh-CN" altLang="en-US" baseline="0" dirty="0" smtClean="0"/>
                  <a:t> </a:t>
                </a:r>
                <a:r>
                  <a:rPr lang="en-US" altLang="zh-CN" sz="1200" dirty="0" smtClean="0">
                    <a:solidFill>
                      <a:schemeClr val="bg1"/>
                    </a:solidFill>
                  </a:rPr>
                  <a:t>proposes </a:t>
                </a:r>
                <a:r>
                  <a:rPr lang="en-US" altLang="zh-CN" sz="1200" dirty="0">
                    <a:solidFill>
                      <a:schemeClr val="bg1"/>
                    </a:solidFill>
                  </a:rPr>
                  <a:t>a general defense solution </a:t>
                </a:r>
                <a:r>
                  <a:rPr lang="en-US" altLang="zh-CN" sz="1200" dirty="0" err="1">
                    <a:solidFill>
                      <a:schemeClr val="bg1"/>
                    </a:solidFill>
                  </a:rPr>
                  <a:t>JITScope</a:t>
                </a:r>
                <a:r>
                  <a:rPr lang="en-US" altLang="zh-CN" sz="1200" dirty="0">
                    <a:solidFill>
                      <a:schemeClr val="bg1"/>
                    </a:solidFill>
                  </a:rPr>
                  <a:t> to protect web browsers from control-flow hijacking attacks</a:t>
                </a:r>
                <a:r>
                  <a:rPr lang="zh-CN" altLang="en-US" sz="1200" dirty="0">
                    <a:solidFill>
                      <a:schemeClr val="bg1"/>
                    </a:solidFill>
                  </a:rPr>
                  <a:t> </a:t>
                </a:r>
                <a:r>
                  <a:rPr lang="en-US" altLang="zh-CN" sz="1200" dirty="0">
                    <a:solidFill>
                      <a:schemeClr val="bg1"/>
                    </a:solidFill>
                  </a:rPr>
                  <a:t>with</a:t>
                </a:r>
                <a:r>
                  <a:rPr lang="zh-CN" altLang="en-US" sz="1200" dirty="0">
                    <a:solidFill>
                      <a:schemeClr val="bg1"/>
                    </a:solidFill>
                  </a:rPr>
                  <a:t> </a:t>
                </a:r>
                <a:r>
                  <a:rPr lang="en-US" altLang="zh-CN" sz="1200" dirty="0">
                    <a:solidFill>
                      <a:schemeClr val="bg1"/>
                    </a:solidFill>
                  </a:rPr>
                  <a:t>Control-Flow Integrity (CFI) policy</a:t>
                </a:r>
                <a:r>
                  <a:rPr lang="zh-CN" altLang="en-US" sz="1200" dirty="0">
                    <a:solidFill>
                      <a:schemeClr val="bg1"/>
                    </a:solidFill>
                  </a:rPr>
                  <a:t> </a:t>
                </a:r>
                <a:r>
                  <a:rPr lang="en-US" altLang="zh-CN" sz="1200" dirty="0">
                    <a:solidFill>
                      <a:schemeClr val="bg1"/>
                    </a:solidFill>
                  </a:rPr>
                  <a:t>and</a:t>
                </a:r>
                <a:r>
                  <a:rPr lang="zh-CN" altLang="en-US" sz="1200" dirty="0">
                    <a:solidFill>
                      <a:schemeClr val="bg1"/>
                    </a:solidFill>
                  </a:rPr>
                  <a:t> </a:t>
                </a:r>
                <a:r>
                  <a:rPr lang="en-US" altLang="zh-CN" sz="1200" dirty="0" smtClean="0">
                    <a:solidFill>
                      <a:schemeClr val="bg1"/>
                    </a:solidFill>
                  </a:rPr>
                  <a:t>W</a:t>
                </a:r>
                <a14:m>
                  <m:oMath xmlns:m="http://schemas.openxmlformats.org/officeDocument/2006/math">
                    <m:r>
                      <a:rPr lang="en-US" altLang="zh-CN" sz="1200" i="1" smtClean="0">
                        <a:solidFill>
                          <a:schemeClr val="bg1"/>
                        </a:solidFill>
                        <a:latin typeface="Cambria Math" charset="0"/>
                        <a:ea typeface="Cambria Math" charset="0"/>
                        <a:cs typeface="Cambria Math" charset="0"/>
                      </a:rPr>
                      <m:t>⨁</m:t>
                    </m:r>
                  </m:oMath>
                </a14:m>
                <a:r>
                  <a:rPr lang="en-US" altLang="zh-CN" sz="1200" dirty="0" smtClean="0">
                    <a:solidFill>
                      <a:schemeClr val="bg1"/>
                    </a:solidFill>
                  </a:rPr>
                  <a:t>X policy.</a:t>
                </a:r>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smtClean="0"/>
                  <a:t>Hello,</a:t>
                </a:r>
                <a:r>
                  <a:rPr kumimoji="1" lang="zh-CN" altLang="en-US" baseline="0" dirty="0" smtClean="0"/>
                  <a:t> </a:t>
                </a:r>
                <a:r>
                  <a:rPr kumimoji="1" lang="en-US" altLang="zh-CN" baseline="0" dirty="0" smtClean="0"/>
                  <a:t>everyone.</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name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Chen</a:t>
                </a:r>
                <a:r>
                  <a:rPr kumimoji="1" lang="zh-CN" altLang="en-US" baseline="0" dirty="0" smtClean="0"/>
                  <a:t> </a:t>
                </a:r>
                <a:r>
                  <a:rPr kumimoji="1" lang="en-US" altLang="zh-CN" baseline="0" dirty="0" err="1" smtClean="0"/>
                  <a:t>Mingxin</a:t>
                </a:r>
                <a:r>
                  <a:rPr kumimoji="1" lang="en-US" altLang="zh-CN" baseline="0" dirty="0" smtClean="0"/>
                  <a:t>.</a:t>
                </a:r>
                <a:r>
                  <a:rPr kumimoji="1" lang="zh-CN" altLang="en-US" baseline="0" dirty="0" smtClean="0"/>
                  <a:t> </a:t>
                </a:r>
                <a:r>
                  <a:rPr kumimoji="1" lang="en-US" altLang="zh-CN" baseline="0" dirty="0" smtClean="0"/>
                  <a:t>Today</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paper</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was</a:t>
                </a:r>
                <a:r>
                  <a:rPr kumimoji="1" lang="zh-CN" altLang="en-US" baseline="0" dirty="0" smtClean="0"/>
                  <a:t> </a:t>
                </a:r>
                <a:r>
                  <a:rPr kumimoji="1" lang="en-US" altLang="zh-CN" baseline="0" dirty="0" smtClean="0"/>
                  <a:t>published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INFOCOM2015.</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r>
                  <a:rPr kumimoji="1" lang="zh-CN" altLang="en-US" baseline="0" dirty="0" smtClean="0"/>
                  <a:t> </a:t>
                </a:r>
                <a:r>
                  <a:rPr lang="en-US" altLang="zh-CN" sz="1200" dirty="0" smtClean="0">
                    <a:solidFill>
                      <a:schemeClr val="bg1"/>
                    </a:solidFill>
                  </a:rPr>
                  <a:t>proposes </a:t>
                </a:r>
                <a:r>
                  <a:rPr lang="en-US" altLang="zh-CN" sz="1200" dirty="0">
                    <a:solidFill>
                      <a:schemeClr val="bg1"/>
                    </a:solidFill>
                  </a:rPr>
                  <a:t>a general defense solution </a:t>
                </a:r>
                <a:r>
                  <a:rPr lang="en-US" altLang="zh-CN" sz="1200" dirty="0" err="1">
                    <a:solidFill>
                      <a:schemeClr val="bg1"/>
                    </a:solidFill>
                  </a:rPr>
                  <a:t>JITScope</a:t>
                </a:r>
                <a:r>
                  <a:rPr lang="en-US" altLang="zh-CN" sz="1200" dirty="0">
                    <a:solidFill>
                      <a:schemeClr val="bg1"/>
                    </a:solidFill>
                  </a:rPr>
                  <a:t> to protect web browsers from control-flow hijacking attacks</a:t>
                </a:r>
                <a:r>
                  <a:rPr lang="zh-CN" altLang="en-US" sz="1200" dirty="0">
                    <a:solidFill>
                      <a:schemeClr val="bg1"/>
                    </a:solidFill>
                  </a:rPr>
                  <a:t> </a:t>
                </a:r>
                <a:r>
                  <a:rPr lang="en-US" altLang="zh-CN" sz="1200" dirty="0">
                    <a:solidFill>
                      <a:schemeClr val="bg1"/>
                    </a:solidFill>
                  </a:rPr>
                  <a:t>with</a:t>
                </a:r>
                <a:r>
                  <a:rPr lang="zh-CN" altLang="en-US" sz="1200" dirty="0">
                    <a:solidFill>
                      <a:schemeClr val="bg1"/>
                    </a:solidFill>
                  </a:rPr>
                  <a:t> </a:t>
                </a:r>
                <a:r>
                  <a:rPr lang="en-US" altLang="zh-CN" sz="1200" dirty="0">
                    <a:solidFill>
                      <a:schemeClr val="bg1"/>
                    </a:solidFill>
                  </a:rPr>
                  <a:t>Control-Flow Integrity (CFI) policy</a:t>
                </a:r>
                <a:r>
                  <a:rPr lang="zh-CN" altLang="en-US" sz="1200" dirty="0">
                    <a:solidFill>
                      <a:schemeClr val="bg1"/>
                    </a:solidFill>
                  </a:rPr>
                  <a:t> </a:t>
                </a:r>
                <a:r>
                  <a:rPr lang="en-US" altLang="zh-CN" sz="1200" dirty="0">
                    <a:solidFill>
                      <a:schemeClr val="bg1"/>
                    </a:solidFill>
                  </a:rPr>
                  <a:t>and</a:t>
                </a:r>
                <a:r>
                  <a:rPr lang="zh-CN" altLang="en-US" sz="1200" dirty="0">
                    <a:solidFill>
                      <a:schemeClr val="bg1"/>
                    </a:solidFill>
                  </a:rPr>
                  <a:t> </a:t>
                </a:r>
                <a:r>
                  <a:rPr lang="en-US" altLang="zh-CN" sz="1200" dirty="0" smtClean="0">
                    <a:solidFill>
                      <a:schemeClr val="bg1"/>
                    </a:solidFill>
                  </a:rPr>
                  <a:t>W</a:t>
                </a:r>
                <a:r>
                  <a:rPr lang="en-US" altLang="zh-CN" sz="1200" i="0" smtClean="0">
                    <a:solidFill>
                      <a:schemeClr val="bg1"/>
                    </a:solidFill>
                    <a:latin typeface="Cambria Math" charset="0"/>
                    <a:ea typeface="Cambria Math" charset="0"/>
                    <a:cs typeface="Cambria Math" charset="0"/>
                  </a:rPr>
                  <a:t>⨁</a:t>
                </a:r>
                <a:r>
                  <a:rPr lang="en-US" altLang="zh-CN" sz="1200" dirty="0" smtClean="0">
                    <a:solidFill>
                      <a:schemeClr val="bg1"/>
                    </a:solidFill>
                  </a:rPr>
                  <a:t>X </a:t>
                </a:r>
                <a:r>
                  <a:rPr lang="en-US" altLang="zh-CN" sz="1200" dirty="0" smtClean="0">
                    <a:solidFill>
                      <a:schemeClr val="bg1"/>
                    </a:solidFill>
                  </a:rPr>
                  <a:t>policy.</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1</a:t>
            </a:fld>
            <a:endParaRPr kumimoji="1" lang="zh-CN" altLang="en-US"/>
          </a:p>
        </p:txBody>
      </p:sp>
    </p:spTree>
    <p:extLst>
      <p:ext uri="{BB962C8B-B14F-4D97-AF65-F5344CB8AC3E}">
        <p14:creationId xmlns:p14="http://schemas.microsoft.com/office/powerpoint/2010/main" val="118699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zh-CN" altLang="en-US" dirty="0" smtClean="0"/>
                  <a:t> </a:t>
                </a:r>
                <a:r>
                  <a:rPr kumimoji="1" lang="en-US" altLang="zh-CN" dirty="0" smtClean="0"/>
                  <a:t>in</a:t>
                </a:r>
                <a:r>
                  <a:rPr kumimoji="1" lang="zh-CN" altLang="en-US" dirty="0" smtClean="0"/>
                  <a:t> </a:t>
                </a:r>
                <a:r>
                  <a:rPr kumimoji="1" lang="en-US" altLang="zh-CN" dirty="0" smtClean="0"/>
                  <a:t>this</a:t>
                </a:r>
                <a:r>
                  <a:rPr kumimoji="1" lang="zh-CN" altLang="en-US" dirty="0" smtClean="0"/>
                  <a:t> </a:t>
                </a:r>
                <a:r>
                  <a:rPr kumimoji="1" lang="en-US" altLang="zh-CN" dirty="0" smtClean="0"/>
                  <a:t>paper,</a:t>
                </a:r>
                <a:r>
                  <a:rPr kumimoji="1" lang="zh-CN" altLang="en-US" dirty="0" smtClean="0"/>
                  <a:t> </a:t>
                </a:r>
                <a:r>
                  <a:rPr kumimoji="1" lang="en-US" altLang="zh-CN" dirty="0" smtClean="0"/>
                  <a:t>the</a:t>
                </a:r>
                <a:r>
                  <a:rPr kumimoji="1" lang="zh-CN" altLang="en-US" dirty="0" smtClean="0"/>
                  <a:t> </a:t>
                </a:r>
                <a:r>
                  <a:rPr kumimoji="1" lang="en-US" altLang="zh-CN" dirty="0" err="1" smtClean="0"/>
                  <a:t>JITScope</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solution</a:t>
                </a:r>
                <a:r>
                  <a:rPr kumimoji="1" lang="zh-CN" altLang="en-US" dirty="0" smtClean="0"/>
                  <a:t> </a:t>
                </a:r>
                <a:r>
                  <a:rPr kumimoji="1" lang="en-US" altLang="zh-CN" dirty="0" smtClean="0"/>
                  <a:t>of</a:t>
                </a:r>
                <a:r>
                  <a:rPr kumimoji="1" lang="zh-CN" altLang="en-US" dirty="0" smtClean="0"/>
                  <a:t> </a:t>
                </a:r>
                <a:r>
                  <a:rPr kumimoji="1" lang="en-US" altLang="zh-CN" dirty="0" smtClean="0"/>
                  <a:t>solve</a:t>
                </a:r>
                <a:r>
                  <a:rPr kumimoji="1" lang="zh-CN" altLang="en-US" dirty="0" smtClean="0"/>
                  <a:t> </a:t>
                </a:r>
                <a:r>
                  <a:rPr kumimoji="1" lang="en-US" altLang="zh-CN" dirty="0" smtClean="0"/>
                  <a:t>this</a:t>
                </a:r>
                <a:r>
                  <a:rPr kumimoji="1" lang="zh-CN" altLang="en-US" dirty="0" smtClean="0"/>
                  <a:t> </a:t>
                </a:r>
                <a:r>
                  <a:rPr kumimoji="1" lang="en-US" altLang="zh-CN" dirty="0" smtClean="0"/>
                  <a:t>problem.</a:t>
                </a:r>
                <a:r>
                  <a:rPr kumimoji="1" lang="zh-CN" altLang="en-US" dirty="0" smtClean="0"/>
                  <a:t>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enforces two security policies for web browsers. First, it enforces the W</a:t>
                </a:r>
                <a14:m>
                  <m:oMath xmlns:m="http://schemas.openxmlformats.org/officeDocument/2006/math">
                    <m:r>
                      <a:rPr lang="en-US" altLang="zh-CN" i="1" smtClean="0">
                        <a:latin typeface="Cambria Math" charset="0"/>
                        <a:ea typeface="Cambria Math" charset="0"/>
                        <a:cs typeface="Cambria Math" charset="0"/>
                      </a:rPr>
                      <m:t>⨁</m:t>
                    </m:r>
                  </m:oMath>
                </a14:m>
                <a:r>
                  <a:rPr lang="en-US" altLang="zh-CN" sz="1200" kern="1200" dirty="0" smtClean="0">
                    <a:solidFill>
                      <a:schemeClr val="tx1"/>
                    </a:solidFill>
                    <a:effectLst/>
                    <a:latin typeface="+mn-lt"/>
                    <a:ea typeface="+mn-ea"/>
                    <a:cs typeface="+mn-cs"/>
                  </a:rPr>
                  <a:t>X policy on JIT compiled code. Second,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enforces the CFI policy on both statically compiled code and JIT compiled code. 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addition,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improvement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for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CFI</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solutions,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Traditional CFI solutions will check the targets of all indirect control transfer instructions, including indirect call or jump instructions, and the return instructions. We find that the CFI solutions on return instructions are still slow, and use another effective and efficient solution to protect return instructions, i.e., shadow stack.</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zh-CN" altLang="en-US" dirty="0" smtClean="0"/>
                  <a:t> </a:t>
                </a:r>
                <a:r>
                  <a:rPr kumimoji="1" lang="en-US" altLang="zh-CN" dirty="0" smtClean="0"/>
                  <a:t>in</a:t>
                </a:r>
                <a:r>
                  <a:rPr kumimoji="1" lang="zh-CN" altLang="en-US" dirty="0" smtClean="0"/>
                  <a:t> </a:t>
                </a:r>
                <a:r>
                  <a:rPr kumimoji="1" lang="en-US" altLang="zh-CN" dirty="0" smtClean="0"/>
                  <a:t>this</a:t>
                </a:r>
                <a:r>
                  <a:rPr kumimoji="1" lang="zh-CN" altLang="en-US" dirty="0" smtClean="0"/>
                  <a:t> </a:t>
                </a:r>
                <a:r>
                  <a:rPr kumimoji="1" lang="en-US" altLang="zh-CN" dirty="0" smtClean="0"/>
                  <a:t>paper,</a:t>
                </a:r>
                <a:r>
                  <a:rPr kumimoji="1" lang="zh-CN" altLang="en-US" dirty="0" smtClean="0"/>
                  <a:t> </a:t>
                </a:r>
                <a:r>
                  <a:rPr kumimoji="1" lang="en-US" altLang="zh-CN" dirty="0" smtClean="0"/>
                  <a:t>the</a:t>
                </a:r>
                <a:r>
                  <a:rPr kumimoji="1" lang="zh-CN" altLang="en-US" dirty="0" smtClean="0"/>
                  <a:t> </a:t>
                </a:r>
                <a:r>
                  <a:rPr kumimoji="1" lang="en-US" altLang="zh-CN" dirty="0" err="1" smtClean="0"/>
                  <a:t>JITScope</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solution</a:t>
                </a:r>
                <a:r>
                  <a:rPr kumimoji="1" lang="zh-CN" altLang="en-US" dirty="0" smtClean="0"/>
                  <a:t> </a:t>
                </a:r>
                <a:r>
                  <a:rPr kumimoji="1" lang="en-US" altLang="zh-CN" dirty="0" smtClean="0"/>
                  <a:t>of</a:t>
                </a:r>
                <a:r>
                  <a:rPr kumimoji="1" lang="zh-CN" altLang="en-US" dirty="0" smtClean="0"/>
                  <a:t> </a:t>
                </a:r>
                <a:r>
                  <a:rPr kumimoji="1" lang="en-US" altLang="zh-CN" dirty="0" smtClean="0"/>
                  <a:t>solve</a:t>
                </a:r>
                <a:r>
                  <a:rPr kumimoji="1" lang="zh-CN" altLang="en-US" dirty="0" smtClean="0"/>
                  <a:t> </a:t>
                </a:r>
                <a:r>
                  <a:rPr kumimoji="1" lang="en-US" altLang="zh-CN" dirty="0" smtClean="0"/>
                  <a:t>this</a:t>
                </a:r>
                <a:r>
                  <a:rPr kumimoji="1" lang="zh-CN" altLang="en-US" dirty="0" smtClean="0"/>
                  <a:t> </a:t>
                </a:r>
                <a:r>
                  <a:rPr kumimoji="1" lang="en-US" altLang="zh-CN" dirty="0" smtClean="0"/>
                  <a:t>problem.</a:t>
                </a:r>
                <a:r>
                  <a:rPr kumimoji="1" lang="zh-CN" altLang="en-US" dirty="0" smtClean="0"/>
                  <a:t>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enforces two security policies for web browsers. First, it enforces the W</a:t>
                </a:r>
                <a:r>
                  <a:rPr lang="en-US" altLang="zh-CN" i="0" smtClean="0">
                    <a:latin typeface="Cambria Math" charset="0"/>
                    <a:ea typeface="Cambria Math" charset="0"/>
                    <a:cs typeface="Cambria Math" charset="0"/>
                  </a:rPr>
                  <a:t>⨁</a:t>
                </a:r>
                <a:r>
                  <a:rPr lang="en-US" altLang="zh-CN" sz="1200" kern="1200" dirty="0" smtClean="0">
                    <a:solidFill>
                      <a:schemeClr val="tx1"/>
                    </a:solidFill>
                    <a:effectLst/>
                    <a:latin typeface="+mn-lt"/>
                    <a:ea typeface="+mn-ea"/>
                    <a:cs typeface="+mn-cs"/>
                  </a:rPr>
                  <a:t>X policy on JIT compiled code. As W</a:t>
                </a:r>
                <a:r>
                  <a:rPr lang="en-US" altLang="zh-CN" i="0" smtClean="0">
                    <a:latin typeface="Cambria Math" charset="0"/>
                    <a:ea typeface="Cambria Math" charset="0"/>
                    <a:cs typeface="Cambria Math" charset="0"/>
                  </a:rPr>
                  <a:t>⨁</a:t>
                </a:r>
                <a:r>
                  <a:rPr lang="en-US" altLang="zh-CN" sz="1200" kern="1200" dirty="0" smtClean="0">
                    <a:solidFill>
                      <a:schemeClr val="tx1"/>
                    </a:solidFill>
                    <a:effectLst/>
                    <a:latin typeface="+mn-lt"/>
                    <a:ea typeface="+mn-ea"/>
                    <a:cs typeface="+mn-cs"/>
                  </a:rPr>
                  <a:t>X has already been adopted by the operating system, the statically compiled code is already under protection. Once the W</a:t>
                </a:r>
                <a:r>
                  <a:rPr lang="en-US" altLang="zh-CN" i="0" smtClean="0">
                    <a:latin typeface="Cambria Math" charset="0"/>
                    <a:ea typeface="Cambria Math" charset="0"/>
                    <a:cs typeface="Cambria Math" charset="0"/>
                  </a:rPr>
                  <a:t>⨁</a:t>
                </a:r>
                <a:r>
                  <a:rPr lang="en-US" altLang="zh-CN" sz="1200" kern="1200" dirty="0" smtClean="0">
                    <a:solidFill>
                      <a:schemeClr val="tx1"/>
                    </a:solidFill>
                    <a:effectLst/>
                    <a:latin typeface="+mn-lt"/>
                    <a:ea typeface="+mn-ea"/>
                    <a:cs typeface="+mn-cs"/>
                  </a:rPr>
                  <a:t>X policy is extended to the JIT compiled code, attackers cannot corrupt or inject any code into applications. Second,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enforces the CFI policy on both stat- </a:t>
                </a:r>
                <a:r>
                  <a:rPr lang="en-US" altLang="zh-CN" sz="1200" kern="1200" dirty="0" err="1" smtClean="0">
                    <a:solidFill>
                      <a:schemeClr val="tx1"/>
                    </a:solidFill>
                    <a:effectLst/>
                    <a:latin typeface="+mn-lt"/>
                    <a:ea typeface="+mn-ea"/>
                    <a:cs typeface="+mn-cs"/>
                  </a:rPr>
                  <a:t>ically</a:t>
                </a:r>
                <a:r>
                  <a:rPr lang="en-US" altLang="zh-CN" sz="1200" kern="1200" dirty="0" smtClean="0">
                    <a:solidFill>
                      <a:schemeClr val="tx1"/>
                    </a:solidFill>
                    <a:effectLst/>
                    <a:latin typeface="+mn-lt"/>
                    <a:ea typeface="+mn-ea"/>
                    <a:cs typeface="+mn-cs"/>
                  </a:rPr>
                  <a:t> compiled code and JIT compiled code. 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addition,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improvement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for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CFI</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solutions,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Traditional CFI solutions will check the targets of all indirect control transfer instructions, including indirect call or jump instructions, and the return instructions. We find that the CFI solutions on return instructions are still slow, and use another effective and efficient solution to protect return instructions, i.e., shadow stack.</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10</a:t>
            </a:fld>
            <a:endParaRPr kumimoji="1" lang="zh-CN" altLang="en-US"/>
          </a:p>
        </p:txBody>
      </p:sp>
    </p:spTree>
    <p:extLst>
      <p:ext uri="{BB962C8B-B14F-4D97-AF65-F5344CB8AC3E}">
        <p14:creationId xmlns:p14="http://schemas.microsoft.com/office/powerpoint/2010/main" val="173457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Then</a:t>
                </a:r>
                <a:r>
                  <a:rPr kumimoji="1" lang="zh-CN" altLang="en-US" dirty="0" smtClean="0"/>
                  <a:t> </a:t>
                </a:r>
                <a:r>
                  <a:rPr kumimoji="1" lang="en-US" altLang="zh-CN" dirty="0" smtClean="0"/>
                  <a:t>I</a:t>
                </a:r>
                <a:r>
                  <a:rPr kumimoji="1" lang="zh-CN" altLang="en-US" dirty="0" smtClean="0"/>
                  <a:t> </a:t>
                </a:r>
                <a:r>
                  <a:rPr kumimoji="1" lang="en-US" altLang="zh-CN" dirty="0" smtClean="0"/>
                  <a:t>will</a:t>
                </a:r>
                <a:r>
                  <a:rPr kumimoji="1" lang="zh-CN" altLang="en-US" dirty="0" smtClean="0"/>
                  <a:t> </a:t>
                </a:r>
                <a:r>
                  <a:rPr kumimoji="1" lang="en-US" altLang="zh-CN" dirty="0" smtClean="0"/>
                  <a:t>introduce</a:t>
                </a:r>
                <a:r>
                  <a:rPr kumimoji="1" lang="zh-CN" altLang="en-US" dirty="0" smtClean="0"/>
                  <a:t> </a:t>
                </a:r>
                <a:r>
                  <a:rPr kumimoji="1" lang="en-US" altLang="zh-CN" dirty="0" smtClean="0"/>
                  <a:t>these</a:t>
                </a:r>
                <a:r>
                  <a:rPr kumimoji="1" lang="zh-CN" altLang="en-US" dirty="0" smtClean="0"/>
                  <a:t> </a:t>
                </a:r>
                <a:r>
                  <a:rPr kumimoji="1" lang="en-US" altLang="zh-CN" dirty="0" smtClean="0"/>
                  <a:t>two</a:t>
                </a:r>
                <a:r>
                  <a:rPr kumimoji="1" lang="zh-CN" altLang="en-US" dirty="0" smtClean="0"/>
                  <a:t> </a:t>
                </a:r>
                <a:r>
                  <a:rPr kumimoji="1" lang="en-US" altLang="zh-CN" dirty="0" smtClean="0"/>
                  <a:t>security</a:t>
                </a:r>
                <a:r>
                  <a:rPr kumimoji="1" lang="zh-CN" altLang="en-US" dirty="0" smtClean="0"/>
                  <a:t> </a:t>
                </a:r>
                <a:r>
                  <a:rPr kumimoji="1" lang="en-US" altLang="zh-CN" dirty="0" smtClean="0"/>
                  <a:t>policies</a:t>
                </a:r>
                <a:r>
                  <a:rPr kumimoji="1" lang="zh-CN" altLang="en-US" dirty="0" smtClean="0"/>
                  <a:t> </a:t>
                </a:r>
                <a:r>
                  <a:rPr kumimoji="1" lang="en-US" altLang="zh-CN" dirty="0" smtClean="0"/>
                  <a:t>in</a:t>
                </a:r>
                <a:r>
                  <a:rPr kumimoji="1" lang="zh-CN" altLang="en-US" dirty="0" smtClean="0"/>
                  <a:t> </a:t>
                </a:r>
                <a:r>
                  <a:rPr kumimoji="1" lang="en-US" altLang="zh-CN" dirty="0" smtClean="0"/>
                  <a:t>detail.</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lang="en-US" altLang="zh-CN" dirty="0" smtClean="0">
                    <a:solidFill>
                      <a:schemeClr val="bg1"/>
                    </a:solidFill>
                  </a:rPr>
                  <a:t>W</a:t>
                </a:r>
                <a14:m>
                  <m:oMath xmlns:m="http://schemas.openxmlformats.org/officeDocument/2006/math">
                    <m:r>
                      <a:rPr lang="en-US" altLang="zh-CN" i="0">
                        <a:solidFill>
                          <a:schemeClr val="bg1"/>
                        </a:solidFill>
                        <a:latin typeface="Cambria Math" charset="0"/>
                        <a:ea typeface="Cambria Math" charset="0"/>
                        <a:cs typeface="Cambria Math" charset="0"/>
                      </a:rPr>
                      <m:t>⨁</m:t>
                    </m:r>
                  </m:oMath>
                </a14:m>
                <a:r>
                  <a:rPr lang="en-US" altLang="zh-CN" dirty="0" smtClean="0">
                    <a:solidFill>
                      <a:schemeClr val="bg1"/>
                    </a:solidFill>
                  </a:rPr>
                  <a:t>X </a:t>
                </a:r>
                <a:r>
                  <a:rPr lang="en-US" altLang="zh-CN" dirty="0">
                    <a:solidFill>
                      <a:schemeClr val="bg1"/>
                    </a:solidFill>
                  </a:rPr>
                  <a:t>for JIT Compiled </a:t>
                </a:r>
                <a:r>
                  <a:rPr lang="en-US" altLang="zh-CN" dirty="0" smtClean="0">
                    <a:solidFill>
                      <a:schemeClr val="bg1"/>
                    </a:solidFill>
                  </a:rPr>
                  <a:t>Code.</a:t>
                </a:r>
                <a:r>
                  <a:rPr lang="zh-CN" altLang="en-US" dirty="0" smtClean="0">
                    <a:solidFill>
                      <a:schemeClr val="bg1"/>
                    </a:solidFill>
                  </a:rPr>
                  <a:t> </a:t>
                </a:r>
                <a:r>
                  <a:rPr lang="en-US" altLang="zh-CN" dirty="0" smtClean="0">
                    <a:solidFill>
                      <a:schemeClr val="bg1"/>
                    </a:solidFill>
                  </a:rPr>
                  <a:t>As</a:t>
                </a:r>
                <a:r>
                  <a:rPr lang="zh-CN" altLang="en-US" baseline="0" dirty="0" smtClean="0">
                    <a:solidFill>
                      <a:schemeClr val="bg1"/>
                    </a:solidFill>
                  </a:rPr>
                  <a:t> </a:t>
                </a:r>
                <a:r>
                  <a:rPr lang="en-US" altLang="zh-CN" baseline="0" dirty="0" smtClean="0">
                    <a:solidFill>
                      <a:schemeClr val="bg1"/>
                    </a:solidFill>
                  </a:rPr>
                  <a:t>shown</a:t>
                </a:r>
                <a:r>
                  <a:rPr lang="zh-CN" altLang="en-US" baseline="0" dirty="0" smtClean="0">
                    <a:solidFill>
                      <a:schemeClr val="bg1"/>
                    </a:solidFill>
                  </a:rPr>
                  <a:t> </a:t>
                </a:r>
                <a:r>
                  <a:rPr lang="en-US" altLang="zh-CN" baseline="0" dirty="0" smtClean="0">
                    <a:solidFill>
                      <a:schemeClr val="bg1"/>
                    </a:solidFill>
                  </a:rPr>
                  <a:t>in</a:t>
                </a:r>
                <a:r>
                  <a:rPr lang="zh-CN" altLang="en-US" baseline="0" dirty="0" smtClean="0">
                    <a:solidFill>
                      <a:schemeClr val="bg1"/>
                    </a:solidFill>
                  </a:rPr>
                  <a:t> </a:t>
                </a:r>
                <a:r>
                  <a:rPr lang="en-US" altLang="zh-CN" baseline="0" dirty="0" smtClean="0">
                    <a:solidFill>
                      <a:schemeClr val="bg1"/>
                    </a:solidFill>
                  </a:rPr>
                  <a:t>this</a:t>
                </a:r>
                <a:r>
                  <a:rPr lang="zh-CN" altLang="en-US" baseline="0" dirty="0" smtClean="0">
                    <a:solidFill>
                      <a:schemeClr val="bg1"/>
                    </a:solidFill>
                  </a:rPr>
                  <a:t> </a:t>
                </a:r>
                <a:r>
                  <a:rPr lang="en-US" altLang="zh-CN" baseline="0" dirty="0" smtClean="0">
                    <a:solidFill>
                      <a:schemeClr val="bg1"/>
                    </a:solidFill>
                  </a:rPr>
                  <a:t>figure.</a:t>
                </a:r>
                <a:r>
                  <a:rPr lang="zh-CN" altLang="en-US" baseline="0" dirty="0" smtClean="0">
                    <a:solidFill>
                      <a:schemeClr val="bg1"/>
                    </a:solidFill>
                  </a:rPr>
                  <a:t>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introduces three delegates in the JavaScript engine to enforce W</a:t>
                </a:r>
                <a14:m>
                  <m:oMath xmlns:m="http://schemas.openxmlformats.org/officeDocument/2006/math">
                    <m:r>
                      <a:rPr lang="en-US" altLang="zh-CN" i="0" smtClean="0">
                        <a:solidFill>
                          <a:schemeClr val="bg1"/>
                        </a:solidFill>
                        <a:latin typeface="Cambria Math" charset="0"/>
                        <a:ea typeface="Cambria Math" charset="0"/>
                        <a:cs typeface="Cambria Math" charset="0"/>
                      </a:rPr>
                      <m:t>⨁</m:t>
                    </m:r>
                  </m:oMath>
                </a14:m>
                <a:r>
                  <a:rPr lang="en-US" altLang="zh-CN" sz="1200" kern="1200" dirty="0" smtClean="0">
                    <a:solidFill>
                      <a:schemeClr val="tx1"/>
                    </a:solidFill>
                    <a:effectLst/>
                    <a:latin typeface="+mn-lt"/>
                    <a:ea typeface="+mn-ea"/>
                    <a:cs typeface="+mn-cs"/>
                  </a:rPr>
                  <a:t>X on JIT compiled code, i.e., the </a:t>
                </a:r>
                <a:r>
                  <a:rPr lang="en-US" altLang="zh-CN" sz="1200" kern="1200" dirty="0" err="1" smtClean="0">
                    <a:solidFill>
                      <a:schemeClr val="tx1"/>
                    </a:solidFill>
                    <a:effectLst/>
                    <a:latin typeface="+mn-lt"/>
                    <a:ea typeface="+mn-ea"/>
                    <a:cs typeface="+mn-cs"/>
                  </a:rPr>
                  <a:t>fwd</a:t>
                </a:r>
                <a:r>
                  <a:rPr lang="en-US" altLang="zh-CN" sz="1200" kern="1200" dirty="0" smtClean="0">
                    <a:solidFill>
                      <a:schemeClr val="tx1"/>
                    </a:solidFill>
                    <a:effectLst/>
                    <a:latin typeface="+mn-lt"/>
                    <a:ea typeface="+mn-ea"/>
                    <a:cs typeface="+mn-cs"/>
                  </a:rPr>
                  <a:t>-exec, </a:t>
                </a:r>
                <a:r>
                  <a:rPr lang="en-US" altLang="zh-CN" sz="1200" kern="1200" dirty="0" err="1" smtClean="0">
                    <a:solidFill>
                      <a:schemeClr val="tx1"/>
                    </a:solidFill>
                    <a:effectLst/>
                    <a:latin typeface="+mn-lt"/>
                    <a:ea typeface="+mn-ea"/>
                    <a:cs typeface="+mn-cs"/>
                  </a:rPr>
                  <a:t>bwd</a:t>
                </a:r>
                <a:r>
                  <a:rPr lang="en-US" altLang="zh-CN" sz="1200" kern="1200" dirty="0" smtClean="0">
                    <a:solidFill>
                      <a:schemeClr val="tx1"/>
                    </a:solidFill>
                    <a:effectLst/>
                    <a:latin typeface="+mn-lt"/>
                    <a:ea typeface="+mn-ea"/>
                    <a:cs typeface="+mn-cs"/>
                  </a:rPr>
                  <a:t>-exec and write delegates. The first two delegates are responsible for setting the memory permission before executing JIT code, and the last one takes care of the write operations to JIT code memory. All write operations to the JIT code, including the operations triggered by JIT code installation</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 garbage collection, are enforced by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to dispatch through the write delegate. All function calls to JIT compiled code are enforced to dispatch through the </a:t>
                </a:r>
                <a:r>
                  <a:rPr lang="en-US" altLang="zh-CN" sz="1200" kern="1200" dirty="0" err="1" smtClean="0">
                    <a:solidFill>
                      <a:schemeClr val="tx1"/>
                    </a:solidFill>
                    <a:effectLst/>
                    <a:latin typeface="+mn-lt"/>
                    <a:ea typeface="+mn-ea"/>
                    <a:cs typeface="+mn-cs"/>
                  </a:rPr>
                  <a:t>fwd</a:t>
                </a:r>
                <a:r>
                  <a:rPr lang="en-US" altLang="zh-CN" sz="1200" kern="1200" dirty="0" smtClean="0">
                    <a:solidFill>
                      <a:schemeClr val="tx1"/>
                    </a:solidFill>
                    <a:effectLst/>
                    <a:latin typeface="+mn-lt"/>
                    <a:ea typeface="+mn-ea"/>
                    <a:cs typeface="+mn-cs"/>
                  </a:rPr>
                  <a:t>-exec delegate. This delegate sets the target memory to read-only and executable, before calling the JIT code. The JIT compiled code may also call some functions provided by the JavaScript engine. These function calls are all dispatched through our </a:t>
                </a:r>
                <a:r>
                  <a:rPr lang="en-US" altLang="zh-CN" sz="1200" kern="1200" dirty="0" err="1" smtClean="0">
                    <a:solidFill>
                      <a:schemeClr val="tx1"/>
                    </a:solidFill>
                    <a:effectLst/>
                    <a:latin typeface="+mn-lt"/>
                    <a:ea typeface="+mn-ea"/>
                    <a:cs typeface="+mn-cs"/>
                  </a:rPr>
                  <a:t>bwd</a:t>
                </a:r>
                <a:r>
                  <a:rPr lang="en-US" altLang="zh-CN" sz="1200" kern="1200" dirty="0" smtClean="0">
                    <a:solidFill>
                      <a:schemeClr val="tx1"/>
                    </a:solidFill>
                    <a:effectLst/>
                    <a:latin typeface="+mn-lt"/>
                    <a:ea typeface="+mn-ea"/>
                    <a:cs typeface="+mn-cs"/>
                  </a:rPr>
                  <a:t>-exec delegate. </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Then</a:t>
                </a:r>
                <a:r>
                  <a:rPr kumimoji="1" lang="zh-CN" altLang="en-US" dirty="0" smtClean="0"/>
                  <a:t> </a:t>
                </a:r>
                <a:r>
                  <a:rPr kumimoji="1" lang="en-US" altLang="zh-CN" dirty="0" smtClean="0"/>
                  <a:t>I</a:t>
                </a:r>
                <a:r>
                  <a:rPr kumimoji="1" lang="zh-CN" altLang="en-US" dirty="0" smtClean="0"/>
                  <a:t> </a:t>
                </a:r>
                <a:r>
                  <a:rPr kumimoji="1" lang="en-US" altLang="zh-CN" dirty="0" smtClean="0"/>
                  <a:t>will</a:t>
                </a:r>
                <a:r>
                  <a:rPr kumimoji="1" lang="zh-CN" altLang="en-US" dirty="0" smtClean="0"/>
                  <a:t> </a:t>
                </a:r>
                <a:r>
                  <a:rPr kumimoji="1" lang="en-US" altLang="zh-CN" dirty="0" smtClean="0"/>
                  <a:t>introduce</a:t>
                </a:r>
                <a:r>
                  <a:rPr kumimoji="1" lang="zh-CN" altLang="en-US" dirty="0" smtClean="0"/>
                  <a:t> </a:t>
                </a:r>
                <a:r>
                  <a:rPr kumimoji="1" lang="en-US" altLang="zh-CN" dirty="0" smtClean="0"/>
                  <a:t>these</a:t>
                </a:r>
                <a:r>
                  <a:rPr kumimoji="1" lang="zh-CN" altLang="en-US" dirty="0" smtClean="0"/>
                  <a:t> </a:t>
                </a:r>
                <a:r>
                  <a:rPr kumimoji="1" lang="en-US" altLang="zh-CN" dirty="0" smtClean="0"/>
                  <a:t>two</a:t>
                </a:r>
                <a:r>
                  <a:rPr kumimoji="1" lang="zh-CN" altLang="en-US" dirty="0" smtClean="0"/>
                  <a:t> </a:t>
                </a:r>
                <a:r>
                  <a:rPr kumimoji="1" lang="en-US" altLang="zh-CN" dirty="0" smtClean="0"/>
                  <a:t>security</a:t>
                </a:r>
                <a:r>
                  <a:rPr kumimoji="1" lang="zh-CN" altLang="en-US" dirty="0" smtClean="0"/>
                  <a:t> </a:t>
                </a:r>
                <a:r>
                  <a:rPr kumimoji="1" lang="en-US" altLang="zh-CN" dirty="0" smtClean="0"/>
                  <a:t>policies</a:t>
                </a:r>
                <a:r>
                  <a:rPr kumimoji="1" lang="zh-CN" altLang="en-US" dirty="0" smtClean="0"/>
                  <a:t> </a:t>
                </a:r>
                <a:r>
                  <a:rPr kumimoji="1" lang="en-US" altLang="zh-CN" dirty="0" smtClean="0"/>
                  <a:t>in</a:t>
                </a:r>
                <a:r>
                  <a:rPr kumimoji="1" lang="zh-CN" altLang="en-US" dirty="0" smtClean="0"/>
                  <a:t> </a:t>
                </a:r>
                <a:r>
                  <a:rPr kumimoji="1" lang="en-US" altLang="zh-CN" dirty="0" smtClean="0"/>
                  <a:t>detail.</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lang="en-US" altLang="zh-CN" dirty="0" smtClean="0">
                    <a:solidFill>
                      <a:schemeClr val="bg1"/>
                    </a:solidFill>
                  </a:rPr>
                  <a:t>W</a:t>
                </a:r>
                <a:r>
                  <a:rPr lang="en-US" altLang="zh-CN" i="0">
                    <a:solidFill>
                      <a:schemeClr val="bg1"/>
                    </a:solidFill>
                    <a:latin typeface="Cambria Math" charset="0"/>
                    <a:ea typeface="Cambria Math" charset="0"/>
                    <a:cs typeface="Cambria Math" charset="0"/>
                  </a:rPr>
                  <a:t>⨁</a:t>
                </a:r>
                <a:r>
                  <a:rPr lang="en-US" altLang="zh-CN" dirty="0" smtClean="0">
                    <a:solidFill>
                      <a:schemeClr val="bg1"/>
                    </a:solidFill>
                  </a:rPr>
                  <a:t>X </a:t>
                </a:r>
                <a:r>
                  <a:rPr lang="en-US" altLang="zh-CN" dirty="0">
                    <a:solidFill>
                      <a:schemeClr val="bg1"/>
                    </a:solidFill>
                  </a:rPr>
                  <a:t>for JIT Compiled </a:t>
                </a:r>
                <a:r>
                  <a:rPr lang="en-US" altLang="zh-CN" dirty="0" smtClean="0">
                    <a:solidFill>
                      <a:schemeClr val="bg1"/>
                    </a:solidFill>
                  </a:rPr>
                  <a:t>Code.</a:t>
                </a:r>
                <a:r>
                  <a:rPr lang="zh-CN" altLang="en-US" dirty="0" smtClean="0">
                    <a:solidFill>
                      <a:schemeClr val="bg1"/>
                    </a:solidFill>
                  </a:rPr>
                  <a:t> </a:t>
                </a:r>
                <a:r>
                  <a:rPr lang="en-US" altLang="zh-CN" dirty="0" smtClean="0">
                    <a:solidFill>
                      <a:schemeClr val="bg1"/>
                    </a:solidFill>
                  </a:rPr>
                  <a:t>As</a:t>
                </a:r>
                <a:r>
                  <a:rPr lang="zh-CN" altLang="en-US" baseline="0" dirty="0" smtClean="0">
                    <a:solidFill>
                      <a:schemeClr val="bg1"/>
                    </a:solidFill>
                  </a:rPr>
                  <a:t> </a:t>
                </a:r>
                <a:r>
                  <a:rPr lang="en-US" altLang="zh-CN" baseline="0" dirty="0" smtClean="0">
                    <a:solidFill>
                      <a:schemeClr val="bg1"/>
                    </a:solidFill>
                  </a:rPr>
                  <a:t>shown</a:t>
                </a:r>
                <a:r>
                  <a:rPr lang="zh-CN" altLang="en-US" baseline="0" dirty="0" smtClean="0">
                    <a:solidFill>
                      <a:schemeClr val="bg1"/>
                    </a:solidFill>
                  </a:rPr>
                  <a:t> </a:t>
                </a:r>
                <a:r>
                  <a:rPr lang="en-US" altLang="zh-CN" baseline="0" dirty="0" smtClean="0">
                    <a:solidFill>
                      <a:schemeClr val="bg1"/>
                    </a:solidFill>
                  </a:rPr>
                  <a:t>in</a:t>
                </a:r>
                <a:r>
                  <a:rPr lang="zh-CN" altLang="en-US" baseline="0" dirty="0" smtClean="0">
                    <a:solidFill>
                      <a:schemeClr val="bg1"/>
                    </a:solidFill>
                  </a:rPr>
                  <a:t> </a:t>
                </a:r>
                <a:r>
                  <a:rPr lang="en-US" altLang="zh-CN" baseline="0" dirty="0" smtClean="0">
                    <a:solidFill>
                      <a:schemeClr val="bg1"/>
                    </a:solidFill>
                  </a:rPr>
                  <a:t>this</a:t>
                </a:r>
                <a:r>
                  <a:rPr lang="zh-CN" altLang="en-US" baseline="0" dirty="0" smtClean="0">
                    <a:solidFill>
                      <a:schemeClr val="bg1"/>
                    </a:solidFill>
                  </a:rPr>
                  <a:t> </a:t>
                </a:r>
                <a:r>
                  <a:rPr lang="en-US" altLang="zh-CN" baseline="0" dirty="0" smtClean="0">
                    <a:solidFill>
                      <a:schemeClr val="bg1"/>
                    </a:solidFill>
                  </a:rPr>
                  <a:t>figure.</a:t>
                </a:r>
                <a:r>
                  <a:rPr lang="zh-CN" altLang="en-US" baseline="0" dirty="0" smtClean="0">
                    <a:solidFill>
                      <a:schemeClr val="bg1"/>
                    </a:solidFill>
                  </a:rPr>
                  <a:t>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introduces three delegates in the JavaScript engine to enforce W</a:t>
                </a:r>
                <a:r>
                  <a:rPr lang="en-US" altLang="zh-CN" i="0" smtClean="0">
                    <a:solidFill>
                      <a:schemeClr val="bg1"/>
                    </a:solidFill>
                    <a:latin typeface="Cambria Math" charset="0"/>
                    <a:ea typeface="Cambria Math" charset="0"/>
                    <a:cs typeface="Cambria Math" charset="0"/>
                  </a:rPr>
                  <a:t>⨁</a:t>
                </a:r>
                <a:r>
                  <a:rPr lang="en-US" altLang="zh-CN" sz="1200" kern="1200" dirty="0" smtClean="0">
                    <a:solidFill>
                      <a:schemeClr val="tx1"/>
                    </a:solidFill>
                    <a:effectLst/>
                    <a:latin typeface="+mn-lt"/>
                    <a:ea typeface="+mn-ea"/>
                    <a:cs typeface="+mn-cs"/>
                  </a:rPr>
                  <a:t>X on JIT compiled code, i.e., the </a:t>
                </a:r>
                <a:r>
                  <a:rPr lang="en-US" altLang="zh-CN" sz="1200" kern="1200" dirty="0" err="1" smtClean="0">
                    <a:solidFill>
                      <a:schemeClr val="tx1"/>
                    </a:solidFill>
                    <a:effectLst/>
                    <a:latin typeface="+mn-lt"/>
                    <a:ea typeface="+mn-ea"/>
                    <a:cs typeface="+mn-cs"/>
                  </a:rPr>
                  <a:t>fwd</a:t>
                </a:r>
                <a:r>
                  <a:rPr lang="en-US" altLang="zh-CN" sz="1200" kern="1200" dirty="0" smtClean="0">
                    <a:solidFill>
                      <a:schemeClr val="tx1"/>
                    </a:solidFill>
                    <a:effectLst/>
                    <a:latin typeface="+mn-lt"/>
                    <a:ea typeface="+mn-ea"/>
                    <a:cs typeface="+mn-cs"/>
                  </a:rPr>
                  <a:t>-exec, </a:t>
                </a:r>
                <a:r>
                  <a:rPr lang="en-US" altLang="zh-CN" sz="1200" kern="1200" dirty="0" err="1" smtClean="0">
                    <a:solidFill>
                      <a:schemeClr val="tx1"/>
                    </a:solidFill>
                    <a:effectLst/>
                    <a:latin typeface="+mn-lt"/>
                    <a:ea typeface="+mn-ea"/>
                    <a:cs typeface="+mn-cs"/>
                  </a:rPr>
                  <a:t>bwd</a:t>
                </a:r>
                <a:r>
                  <a:rPr lang="en-US" altLang="zh-CN" sz="1200" kern="1200" dirty="0" smtClean="0">
                    <a:solidFill>
                      <a:schemeClr val="tx1"/>
                    </a:solidFill>
                    <a:effectLst/>
                    <a:latin typeface="+mn-lt"/>
                    <a:ea typeface="+mn-ea"/>
                    <a:cs typeface="+mn-cs"/>
                  </a:rPr>
                  <a:t>-exec and write delegates. The first two delegates are responsible for setting the memory permission before executing JIT code, and the last one takes care of the write operations to JIT code memory. All write operations to the JIT code, including the operations triggered by JIT code installation, inline caching and garbage collection, are enforced by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to dispatch through the write delegate. This delegate enables the writable permission of the JIT code memory, but drops the executable permission at the same time. Once the write operation finishes, it turns off the writable permission of the JIT code memory immediately. All function calls to JIT compiled code are enforced to dispatch through the </a:t>
                </a:r>
                <a:r>
                  <a:rPr lang="en-US" altLang="zh-CN" sz="1200" kern="1200" dirty="0" err="1" smtClean="0">
                    <a:solidFill>
                      <a:schemeClr val="tx1"/>
                    </a:solidFill>
                    <a:effectLst/>
                    <a:latin typeface="+mn-lt"/>
                    <a:ea typeface="+mn-ea"/>
                    <a:cs typeface="+mn-cs"/>
                  </a:rPr>
                  <a:t>fwd</a:t>
                </a:r>
                <a:r>
                  <a:rPr lang="en-US" altLang="zh-CN" sz="1200" kern="1200" dirty="0" smtClean="0">
                    <a:solidFill>
                      <a:schemeClr val="tx1"/>
                    </a:solidFill>
                    <a:effectLst/>
                    <a:latin typeface="+mn-lt"/>
                    <a:ea typeface="+mn-ea"/>
                    <a:cs typeface="+mn-cs"/>
                  </a:rPr>
                  <a:t>-exec delegate. This delegate sets the target memory to read-only and executable, before calling the JIT code. The JIT compiled code may also call some functions (called </a:t>
                </a:r>
                <a:r>
                  <a:rPr lang="en-US" altLang="zh-CN" sz="1200" i="1" kern="1200" dirty="0" smtClean="0">
                    <a:solidFill>
                      <a:schemeClr val="tx1"/>
                    </a:solidFill>
                    <a:effectLst/>
                    <a:latin typeface="+mn-lt"/>
                    <a:ea typeface="+mn-ea"/>
                    <a:cs typeface="+mn-cs"/>
                  </a:rPr>
                  <a:t>VM functions </a:t>
                </a:r>
                <a:r>
                  <a:rPr lang="en-US" altLang="zh-CN" sz="1200" kern="1200" dirty="0" smtClean="0">
                    <a:solidFill>
                      <a:schemeClr val="tx1"/>
                    </a:solidFill>
                    <a:effectLst/>
                    <a:latin typeface="+mn-lt"/>
                    <a:ea typeface="+mn-ea"/>
                    <a:cs typeface="+mn-cs"/>
                  </a:rPr>
                  <a:t>in Firefox) provided by the JavaScript engine, or even by the browser. These function calls are all dispatched through our </a:t>
                </a:r>
                <a:r>
                  <a:rPr lang="en-US" altLang="zh-CN" sz="1200" kern="1200" dirty="0" err="1" smtClean="0">
                    <a:solidFill>
                      <a:schemeClr val="tx1"/>
                    </a:solidFill>
                    <a:effectLst/>
                    <a:latin typeface="+mn-lt"/>
                    <a:ea typeface="+mn-ea"/>
                    <a:cs typeface="+mn-cs"/>
                  </a:rPr>
                  <a:t>bwd</a:t>
                </a:r>
                <a:r>
                  <a:rPr lang="en-US" altLang="zh-CN" sz="1200" kern="1200" dirty="0" smtClean="0">
                    <a:solidFill>
                      <a:schemeClr val="tx1"/>
                    </a:solidFill>
                    <a:effectLst/>
                    <a:latin typeface="+mn-lt"/>
                    <a:ea typeface="+mn-ea"/>
                    <a:cs typeface="+mn-cs"/>
                  </a:rPr>
                  <a:t>-exec delegate. </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11</a:t>
            </a:fld>
            <a:endParaRPr kumimoji="1" lang="zh-CN" altLang="en-US"/>
          </a:p>
        </p:txBody>
      </p:sp>
    </p:spTree>
    <p:extLst>
      <p:ext uri="{BB962C8B-B14F-4D97-AF65-F5344CB8AC3E}">
        <p14:creationId xmlns:p14="http://schemas.microsoft.com/office/powerpoint/2010/main" val="1973594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As</a:t>
            </a:r>
            <a:r>
              <a:rPr kumimoji="1" lang="zh-CN" altLang="en-US" dirty="0" smtClean="0"/>
              <a:t> </a:t>
            </a:r>
            <a:r>
              <a:rPr kumimoji="1" lang="en-US" altLang="zh-CN" dirty="0" smtClean="0"/>
              <a:t>CFI</a:t>
            </a:r>
            <a:r>
              <a:rPr kumimoji="1" lang="zh-CN" altLang="en-US" dirty="0" smtClean="0"/>
              <a:t> </a:t>
            </a:r>
            <a:r>
              <a:rPr kumimoji="1" lang="en-US" altLang="zh-CN" dirty="0" smtClean="0"/>
              <a:t>for</a:t>
            </a:r>
            <a:r>
              <a:rPr kumimoji="1" lang="zh-CN" altLang="en-US" dirty="0" smtClean="0"/>
              <a:t> </a:t>
            </a:r>
            <a:r>
              <a:rPr lang="en-US" altLang="zh-CN" dirty="0" smtClean="0">
                <a:solidFill>
                  <a:schemeClr val="bg1"/>
                </a:solidFill>
              </a:rPr>
              <a:t>Statically Compiled Code.</a:t>
            </a:r>
            <a:r>
              <a:rPr lang="en-US" altLang="zh-CN" dirty="0" smtClean="0"/>
              <a:t> It utilizes the </a:t>
            </a:r>
            <a:r>
              <a:rPr lang="en-US" altLang="zh-CN" dirty="0" smtClean="0">
                <a:solidFill>
                  <a:srgbClr val="FF0000"/>
                </a:solidFill>
              </a:rPr>
              <a:t>type information</a:t>
            </a:r>
            <a:r>
              <a:rPr lang="en-US" altLang="zh-CN" dirty="0" smtClean="0"/>
              <a:t> from the browser’s source code, and deploys </a:t>
            </a:r>
            <a:r>
              <a:rPr lang="en-US" altLang="zh-CN" dirty="0" smtClean="0">
                <a:solidFill>
                  <a:srgbClr val="FF0000"/>
                </a:solidFill>
              </a:rPr>
              <a:t>fine-grained</a:t>
            </a:r>
            <a:r>
              <a:rPr lang="en-US" altLang="zh-CN" dirty="0" smtClean="0"/>
              <a:t> CFI on the statically compiled code.</a:t>
            </a:r>
            <a:r>
              <a:rPr lang="en-US" altLang="zh-CN" sz="1200" kern="1200" dirty="0" smtClean="0">
                <a:solidFill>
                  <a:schemeClr val="tx1"/>
                </a:solidFill>
                <a:effectLst/>
                <a:latin typeface="+mn-lt"/>
                <a:ea typeface="+mn-ea"/>
                <a:cs typeface="+mn-cs"/>
              </a:rPr>
              <a:t> In particular, before each function,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instruments an ID computed from this function’s type information. And before each indirect call and jump instruction,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instruments a CFI security check to match the transfer target’s ID against the expected ID computed from the expected function’s type information. </a:t>
            </a: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12</a:t>
            </a:fld>
            <a:endParaRPr kumimoji="1" lang="zh-CN" altLang="en-US"/>
          </a:p>
        </p:txBody>
      </p:sp>
    </p:spTree>
    <p:extLst>
      <p:ext uri="{BB962C8B-B14F-4D97-AF65-F5344CB8AC3E}">
        <p14:creationId xmlns:p14="http://schemas.microsoft.com/office/powerpoint/2010/main" val="149798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As</a:t>
            </a:r>
            <a:r>
              <a:rPr kumimoji="1" lang="zh-CN" altLang="en-US" dirty="0" smtClean="0"/>
              <a:t> </a:t>
            </a:r>
            <a:r>
              <a:rPr kumimoji="1" lang="en-US" altLang="zh-CN" dirty="0" smtClean="0"/>
              <a:t>CFI</a:t>
            </a:r>
            <a:r>
              <a:rPr kumimoji="1" lang="zh-CN" altLang="en-US" dirty="0" smtClean="0"/>
              <a:t> </a:t>
            </a:r>
            <a:r>
              <a:rPr kumimoji="1" lang="en-US" altLang="zh-CN" dirty="0" smtClean="0"/>
              <a:t>for</a:t>
            </a:r>
            <a:r>
              <a:rPr kumimoji="1" lang="zh-CN" altLang="en-US" dirty="0" smtClean="0"/>
              <a:t> </a:t>
            </a:r>
            <a:r>
              <a:rPr kumimoji="1" lang="en-US" altLang="zh-CN" dirty="0" smtClean="0"/>
              <a:t>JIT</a:t>
            </a:r>
            <a:r>
              <a:rPr kumimoji="1" lang="zh-CN" altLang="en-US" dirty="0" smtClean="0"/>
              <a:t> </a:t>
            </a:r>
            <a:r>
              <a:rPr kumimoji="1" lang="en-US" altLang="zh-CN" dirty="0" smtClean="0"/>
              <a:t>Compiled</a:t>
            </a:r>
            <a:r>
              <a:rPr kumimoji="1" lang="zh-CN" altLang="en-US" dirty="0" smtClean="0"/>
              <a:t> </a:t>
            </a:r>
            <a:r>
              <a:rPr kumimoji="1" lang="en-US" altLang="zh-CN" dirty="0" smtClean="0"/>
              <a:t>Code.</a:t>
            </a:r>
            <a:r>
              <a:rPr kumimoji="1" lang="zh-CN" altLang="en-US" baseline="0" dirty="0" smtClean="0"/>
              <a:t> </a:t>
            </a:r>
            <a:r>
              <a:rPr lang="en-US" altLang="zh-CN" sz="1200" kern="1200" dirty="0" smtClean="0">
                <a:solidFill>
                  <a:schemeClr val="tx1"/>
                </a:solidFill>
                <a:effectLst/>
                <a:latin typeface="+mn-lt"/>
                <a:ea typeface="+mn-ea"/>
                <a:cs typeface="+mn-cs"/>
              </a:rPr>
              <a:t>The JIT compiled code is generated at runtime and there is no CFG information available so we only enforce a coarse-grained CFI policy on the JIT compiled code.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introduce a </a:t>
            </a:r>
            <a:r>
              <a:rPr lang="en-US" altLang="zh-CN" sz="1200" kern="1200" dirty="0" err="1" smtClean="0">
                <a:solidFill>
                  <a:schemeClr val="tx1"/>
                </a:solidFill>
                <a:effectLst/>
                <a:latin typeface="+mn-lt"/>
                <a:ea typeface="+mn-ea"/>
                <a:cs typeface="+mn-cs"/>
              </a:rPr>
              <a:t>CodeGen</a:t>
            </a:r>
            <a:r>
              <a:rPr lang="en-US" altLang="zh-CN" sz="1200" kern="1200" dirty="0" smtClean="0">
                <a:solidFill>
                  <a:schemeClr val="tx1"/>
                </a:solidFill>
                <a:effectLst/>
                <a:latin typeface="+mn-lt"/>
                <a:ea typeface="+mn-ea"/>
                <a:cs typeface="+mn-cs"/>
              </a:rPr>
              <a:t> delegate in the JavaScript engine to deploy the CFI policy,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just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shown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slide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11</a:t>
            </a:r>
            <a:r>
              <a:rPr lang="en-US" altLang="zh-CN" sz="1200" kern="1200" dirty="0" smtClean="0">
                <a:solidFill>
                  <a:schemeClr val="tx1"/>
                </a:solidFill>
                <a:effectLst/>
                <a:latin typeface="+mn-lt"/>
                <a:ea typeface="+mn-ea"/>
                <a:cs typeface="+mn-cs"/>
              </a:rPr>
              <a:t>. This delegate first randomly selects an ID at compile-time. When the JIT compiler is going to generate a function, the </a:t>
            </a:r>
            <a:r>
              <a:rPr lang="en-US" altLang="zh-CN" sz="1200" kern="1200" dirty="0" err="1" smtClean="0">
                <a:solidFill>
                  <a:schemeClr val="tx1"/>
                </a:solidFill>
                <a:effectLst/>
                <a:latin typeface="+mn-lt"/>
                <a:ea typeface="+mn-ea"/>
                <a:cs typeface="+mn-cs"/>
              </a:rPr>
              <a:t>CodeGen</a:t>
            </a:r>
            <a:r>
              <a:rPr lang="en-US" altLang="zh-CN" sz="1200" kern="1200" dirty="0" smtClean="0">
                <a:solidFill>
                  <a:schemeClr val="tx1"/>
                </a:solidFill>
                <a:effectLst/>
                <a:latin typeface="+mn-lt"/>
                <a:ea typeface="+mn-ea"/>
                <a:cs typeface="+mn-cs"/>
              </a:rPr>
              <a:t> delegate instruments the ID before this function. When the JIT compiler is going to generate an indirect call or jump instruction, its instruction generator invokes the </a:t>
            </a:r>
            <a:r>
              <a:rPr lang="en-US" altLang="zh-CN" sz="1200" kern="1200" dirty="0" err="1" smtClean="0">
                <a:solidFill>
                  <a:schemeClr val="tx1"/>
                </a:solidFill>
                <a:effectLst/>
                <a:latin typeface="+mn-lt"/>
                <a:ea typeface="+mn-ea"/>
                <a:cs typeface="+mn-cs"/>
              </a:rPr>
              <a:t>CodeGen</a:t>
            </a:r>
            <a:r>
              <a:rPr lang="en-US" altLang="zh-CN" sz="1200" kern="1200" dirty="0" smtClean="0">
                <a:solidFill>
                  <a:schemeClr val="tx1"/>
                </a:solidFill>
                <a:effectLst/>
                <a:latin typeface="+mn-lt"/>
                <a:ea typeface="+mn-ea"/>
                <a:cs typeface="+mn-cs"/>
              </a:rPr>
              <a:t> delegate to instrument CFI security checks before the call or jump. The checks validate the existence of the ID before the target function to ensure the transfer target is a valid JIT function entry.</a:t>
            </a: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13</a:t>
            </a:fld>
            <a:endParaRPr kumimoji="1" lang="zh-CN" altLang="en-US"/>
          </a:p>
        </p:txBody>
      </p:sp>
    </p:spTree>
    <p:extLst>
      <p:ext uri="{BB962C8B-B14F-4D97-AF65-F5344CB8AC3E}">
        <p14:creationId xmlns:p14="http://schemas.microsoft.com/office/powerpoint/2010/main" val="2038664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only applies the CFI policy on indirect call and jump instructions. For the return instructions, we use the shadow stack solution to provide a better performance. </a:t>
            </a:r>
            <a:r>
              <a:rPr lang="en-US" altLang="zh-CN" dirty="0" smtClean="0"/>
              <a:t>At each function entry, </a:t>
            </a:r>
            <a:r>
              <a:rPr lang="en-US" altLang="zh-CN" dirty="0" err="1" smtClean="0"/>
              <a:t>JITScope</a:t>
            </a:r>
            <a:r>
              <a:rPr lang="en-US" altLang="zh-CN" dirty="0" smtClean="0"/>
              <a:t> copies the return address of current function frame to a shadow stack. Then at the function exit, it matches the return address on the original stack against the one on the shadow stack.</a:t>
            </a:r>
            <a:r>
              <a:rPr lang="zh-CN" altLang="en-US" baseline="0" dirty="0" smtClean="0"/>
              <a:t> </a:t>
            </a:r>
            <a:r>
              <a:rPr lang="en-US" altLang="zh-CN" baseline="0" dirty="0" smtClean="0"/>
              <a:t>In</a:t>
            </a:r>
            <a:r>
              <a:rPr lang="zh-CN" altLang="en-US" baseline="0" dirty="0" smtClean="0"/>
              <a:t> </a:t>
            </a:r>
            <a:r>
              <a:rPr lang="en-US" altLang="zh-CN" baseline="0" dirty="0" smtClean="0"/>
              <a:t>addition,</a:t>
            </a:r>
            <a:r>
              <a:rPr lang="en-US" altLang="zh-CN" dirty="0" smtClean="0"/>
              <a:t> </a:t>
            </a:r>
            <a:r>
              <a:rPr lang="en-US" altLang="zh-CN" sz="1200" kern="1200" dirty="0" smtClean="0">
                <a:solidFill>
                  <a:schemeClr val="tx1"/>
                </a:solidFill>
                <a:effectLst/>
                <a:latin typeface="+mn-lt"/>
                <a:ea typeface="+mn-ea"/>
                <a:cs typeface="+mn-cs"/>
              </a:rPr>
              <a:t>For JIT compiled code, we also utilize the </a:t>
            </a:r>
            <a:r>
              <a:rPr lang="en-US" altLang="zh-CN" sz="1200" kern="1200" dirty="0" err="1" smtClean="0">
                <a:solidFill>
                  <a:schemeClr val="tx1"/>
                </a:solidFill>
                <a:effectLst/>
                <a:latin typeface="+mn-lt"/>
                <a:ea typeface="+mn-ea"/>
                <a:cs typeface="+mn-cs"/>
              </a:rPr>
              <a:t>CodeGen</a:t>
            </a:r>
            <a:r>
              <a:rPr lang="en-US" altLang="zh-CN" sz="1200" kern="1200" dirty="0" smtClean="0">
                <a:solidFill>
                  <a:schemeClr val="tx1"/>
                </a:solidFill>
                <a:effectLst/>
                <a:latin typeface="+mn-lt"/>
                <a:ea typeface="+mn-ea"/>
                <a:cs typeface="+mn-cs"/>
              </a:rPr>
              <a:t> delegate to instrument the shadow stack related operations to runtime generated return instructions.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14</a:t>
            </a:fld>
            <a:endParaRPr kumimoji="1" lang="zh-CN" altLang="en-US"/>
          </a:p>
        </p:txBody>
      </p:sp>
    </p:spTree>
    <p:extLst>
      <p:ext uri="{BB962C8B-B14F-4D97-AF65-F5344CB8AC3E}">
        <p14:creationId xmlns:p14="http://schemas.microsoft.com/office/powerpoint/2010/main" val="184803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Furthermore,</a:t>
            </a:r>
            <a:r>
              <a:rPr kumimoji="1" lang="zh-CN" altLang="en-US" baseline="0" dirty="0" smtClean="0"/>
              <a:t> </a:t>
            </a:r>
            <a:r>
              <a:rPr lang="en-US" altLang="zh-CN" dirty="0" smtClean="0"/>
              <a:t>The web browser may indirectly call external functions that are not defined in the browser, such as functions provided by the operating system or libraries. </a:t>
            </a:r>
            <a:r>
              <a:rPr lang="en-US" altLang="zh-CN" sz="1200" kern="1200" dirty="0" smtClean="0">
                <a:solidFill>
                  <a:schemeClr val="tx1"/>
                </a:solidFill>
                <a:effectLst/>
                <a:latin typeface="+mn-lt"/>
                <a:ea typeface="+mn-ea"/>
                <a:cs typeface="+mn-cs"/>
              </a:rPr>
              <a:t>There are no IDs instrumented before these functions, and, as a result, the CFI checks instrumented by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will fail, causing false positives. So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n order to make the web browser hardened by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compatible with the operating system and libraries.</a:t>
            </a:r>
            <a:r>
              <a:rPr lang="zh-CN" altLang="en-US" sz="1200" kern="1200" baseline="0" dirty="0" smtClean="0">
                <a:solidFill>
                  <a:schemeClr val="tx1"/>
                </a:solidFill>
                <a:effectLst/>
                <a:latin typeface="+mn-lt"/>
                <a:ea typeface="+mn-ea"/>
                <a:cs typeface="+mn-cs"/>
              </a:rPr>
              <a:t> </a:t>
            </a:r>
            <a:r>
              <a:rPr lang="en-US" altLang="zh-CN" sz="1200" dirty="0" smtClean="0"/>
              <a:t>It</a:t>
            </a:r>
            <a:r>
              <a:rPr lang="zh-CN" altLang="en-US" sz="1200" dirty="0" smtClean="0"/>
              <a:t> </a:t>
            </a:r>
            <a:r>
              <a:rPr lang="en-US" altLang="zh-CN" sz="1200" dirty="0" smtClean="0"/>
              <a:t>introduces a wrapper library for these target functions.</a:t>
            </a:r>
            <a:r>
              <a:rPr lang="zh-CN" altLang="en-US" sz="1200" dirty="0" smtClean="0"/>
              <a:t> </a:t>
            </a:r>
            <a:r>
              <a:rPr lang="en-US" altLang="zh-CN" sz="1200" dirty="0" smtClean="0"/>
              <a:t>And</a:t>
            </a:r>
            <a:r>
              <a:rPr lang="zh-CN" altLang="en-US" sz="1200" dirty="0" smtClean="0"/>
              <a:t> </a:t>
            </a:r>
            <a:r>
              <a:rPr lang="en-US" altLang="zh-CN" sz="1200" dirty="0" smtClean="0"/>
              <a:t>in this wrapper library, for each target function, there is a wrapper function that will eventually invoke the original target function. Then</a:t>
            </a:r>
            <a:r>
              <a:rPr lang="zh-CN" altLang="en-US" sz="1200" dirty="0" smtClean="0"/>
              <a:t> </a:t>
            </a:r>
            <a:r>
              <a:rPr lang="en-US" altLang="zh-CN" sz="1200" dirty="0" err="1" smtClean="0"/>
              <a:t>JITScope</a:t>
            </a:r>
            <a:r>
              <a:rPr lang="en-US" altLang="zh-CN" sz="1200" dirty="0" smtClean="0"/>
              <a:t> will instrument an ID before this wrapper function based on its type information. </a:t>
            </a:r>
            <a:r>
              <a:rPr lang="en-US" altLang="zh-CN" sz="1200" kern="1200" dirty="0" smtClean="0">
                <a:solidFill>
                  <a:schemeClr val="tx1"/>
                </a:solidFill>
                <a:effectLst/>
                <a:latin typeface="+mn-lt"/>
                <a:ea typeface="+mn-ea"/>
                <a:cs typeface="+mn-cs"/>
              </a:rPr>
              <a:t>In this way, the CFI checks in the browser can work seamlessly, even if the transfer targets are external functions.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15</a:t>
            </a:fld>
            <a:endParaRPr kumimoji="1" lang="zh-CN" altLang="en-US"/>
          </a:p>
        </p:txBody>
      </p:sp>
    </p:spTree>
    <p:extLst>
      <p:ext uri="{BB962C8B-B14F-4D97-AF65-F5344CB8AC3E}">
        <p14:creationId xmlns:p14="http://schemas.microsoft.com/office/powerpoint/2010/main" val="41277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third</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implementation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prototype</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err="1" smtClean="0"/>
              <a:t>JITScope</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16</a:t>
            </a:fld>
            <a:endParaRPr kumimoji="1" lang="zh-CN" altLang="en-US"/>
          </a:p>
        </p:txBody>
      </p:sp>
    </p:spTree>
    <p:extLst>
      <p:ext uri="{BB962C8B-B14F-4D97-AF65-F5344CB8AC3E}">
        <p14:creationId xmlns:p14="http://schemas.microsoft.com/office/powerpoint/2010/main" val="1424268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First,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let’s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see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overview</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of</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implementation.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shown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this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figure,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we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modify</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browser’s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source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code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and</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implement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dirty="0" err="1" smtClean="0"/>
                  <a:t>CodeGen</a:t>
                </a:r>
                <a:r>
                  <a:rPr lang="en-US" altLang="zh-CN" sz="1200" dirty="0" smtClean="0"/>
                  <a:t> delegate </a:t>
                </a:r>
                <a:r>
                  <a:rPr lang="en-US" altLang="zh-CN" sz="1200" dirty="0"/>
                  <a:t>is </a:t>
                </a:r>
                <a:r>
                  <a:rPr lang="en-US" altLang="zh-CN" sz="1200" dirty="0" smtClean="0"/>
                  <a:t>for CFI to </a:t>
                </a:r>
                <a:r>
                  <a:rPr lang="en-US" altLang="zh-CN" sz="1200" dirty="0"/>
                  <a:t>the JIT compiled </a:t>
                </a:r>
                <a:r>
                  <a:rPr lang="en-US" altLang="zh-CN" sz="1200" dirty="0" smtClean="0"/>
                  <a:t>code</a:t>
                </a:r>
                <a:r>
                  <a:rPr lang="zh-CN" altLang="en-US" sz="1200" dirty="0" smtClean="0"/>
                  <a:t> </a:t>
                </a:r>
                <a:r>
                  <a:rPr lang="en-US" altLang="zh-CN" sz="1200" dirty="0" smtClean="0"/>
                  <a:t>and</a:t>
                </a:r>
                <a:r>
                  <a:rPr lang="zh-CN" altLang="en-US" sz="1200" dirty="0" smtClean="0"/>
                  <a:t> </a:t>
                </a:r>
                <a:r>
                  <a:rPr lang="en-US" altLang="zh-CN" sz="1200" dirty="0" smtClean="0"/>
                  <a:t> </a:t>
                </a:r>
                <a:r>
                  <a:rPr lang="en-US" altLang="zh-CN" sz="1200" dirty="0"/>
                  <a:t>three other delegates for </a:t>
                </a:r>
                <a:r>
                  <a:rPr lang="en-US" altLang="zh-CN" sz="1200" dirty="0" smtClean="0"/>
                  <a:t>W</a:t>
                </a:r>
                <a14:m>
                  <m:oMath xmlns:m="http://schemas.openxmlformats.org/officeDocument/2006/math">
                    <m:r>
                      <a:rPr lang="en-US" altLang="zh-CN" sz="1200" i="1">
                        <a:latin typeface="Cambria Math" charset="0"/>
                        <a:ea typeface="Cambria Math" charset="0"/>
                        <a:cs typeface="Cambria Math" charset="0"/>
                      </a:rPr>
                      <m:t>⨁</m:t>
                    </m:r>
                  </m:oMath>
                </a14:m>
                <a:r>
                  <a:rPr lang="en-US" altLang="zh-CN" sz="1200" dirty="0" smtClean="0"/>
                  <a:t>X </a:t>
                </a:r>
                <a:r>
                  <a:rPr lang="en-US" altLang="zh-CN" sz="1200" dirty="0"/>
                  <a:t>to the JIT memory</a:t>
                </a:r>
                <a:r>
                  <a:rPr lang="en-US" altLang="zh-CN" sz="1200" dirty="0" smtClean="0"/>
                  <a:t>. It also provides a wrapper library to wrap all external functions indirectly called by the web browser. The source code of the browser is compiled by the Clang compiler and then linked with the wrapper library. CFI for statically compiled code, the shadow stack are implemented as analysis passes in LLVM framework. Then </a:t>
                </a:r>
                <a:r>
                  <a:rPr lang="en-US" altLang="zh-CN" sz="1200" kern="1200" dirty="0" smtClean="0">
                    <a:solidFill>
                      <a:schemeClr val="tx1"/>
                    </a:solidFill>
                    <a:effectLst/>
                    <a:latin typeface="+mn-lt"/>
                    <a:ea typeface="+mn-ea"/>
                    <a:cs typeface="+mn-cs"/>
                  </a:rPr>
                  <a:t>the output of the compiler is the final executable browser. We implement the prototype of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on the popular Firefox web browser. </a:t>
                </a:r>
                <a:endParaRPr lang="zh-CN" altLang="en-US" sz="1200" b="0" i="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First,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let’s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see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overview</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of</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implementation.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shown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this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figure,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we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modify</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browser’s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source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code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and</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implement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a:t>
                </a:r>
                <a:r>
                  <a:rPr lang="zh-CN" altLang="en-US" sz="1200" b="0" i="0" kern="1200" baseline="0" dirty="0" smtClean="0">
                    <a:solidFill>
                      <a:schemeClr val="tx1"/>
                    </a:solidFill>
                    <a:effectLst/>
                    <a:latin typeface="+mn-lt"/>
                    <a:ea typeface="+mn-ea"/>
                    <a:cs typeface="+mn-cs"/>
                  </a:rPr>
                  <a:t> </a:t>
                </a:r>
                <a:r>
                  <a:rPr lang="en-US" altLang="zh-CN" sz="1200" dirty="0" err="1" smtClean="0"/>
                  <a:t>CodeGen</a:t>
                </a:r>
                <a:r>
                  <a:rPr lang="en-US" altLang="zh-CN" sz="1200" dirty="0" smtClean="0"/>
                  <a:t> </a:t>
                </a:r>
                <a:r>
                  <a:rPr lang="en-US" altLang="zh-CN" sz="1200" dirty="0" smtClean="0"/>
                  <a:t>delegate </a:t>
                </a:r>
                <a:r>
                  <a:rPr lang="en-US" altLang="zh-CN" sz="1200" dirty="0"/>
                  <a:t>is </a:t>
                </a:r>
                <a:r>
                  <a:rPr lang="en-US" altLang="zh-CN" sz="1200" dirty="0" smtClean="0"/>
                  <a:t>for CFI to </a:t>
                </a:r>
                <a:r>
                  <a:rPr lang="en-US" altLang="zh-CN" sz="1200" dirty="0"/>
                  <a:t>the JIT compiled </a:t>
                </a:r>
                <a:r>
                  <a:rPr lang="en-US" altLang="zh-CN" sz="1200" dirty="0" smtClean="0"/>
                  <a:t>code</a:t>
                </a:r>
                <a:r>
                  <a:rPr lang="zh-CN" altLang="en-US" sz="1200" dirty="0" smtClean="0"/>
                  <a:t> </a:t>
                </a:r>
                <a:r>
                  <a:rPr lang="en-US" altLang="zh-CN" sz="1200" dirty="0" smtClean="0"/>
                  <a:t>and</a:t>
                </a:r>
                <a:r>
                  <a:rPr lang="zh-CN" altLang="en-US" sz="1200" dirty="0" smtClean="0"/>
                  <a:t> </a:t>
                </a:r>
                <a:r>
                  <a:rPr lang="en-US" altLang="zh-CN" sz="1200" dirty="0" smtClean="0"/>
                  <a:t> </a:t>
                </a:r>
                <a:r>
                  <a:rPr lang="en-US" altLang="zh-CN" sz="1200" dirty="0"/>
                  <a:t>three other delegates for </a:t>
                </a:r>
                <a:r>
                  <a:rPr lang="en-US" altLang="zh-CN" sz="1200" dirty="0" smtClean="0"/>
                  <a:t>W</a:t>
                </a:r>
                <a:r>
                  <a:rPr lang="en-US" altLang="zh-CN" sz="1200" i="0">
                    <a:latin typeface="Cambria Math" charset="0"/>
                    <a:ea typeface="Cambria Math" charset="0"/>
                    <a:cs typeface="Cambria Math" charset="0"/>
                  </a:rPr>
                  <a:t>⨁</a:t>
                </a:r>
                <a:r>
                  <a:rPr lang="en-US" altLang="zh-CN" sz="1200" dirty="0" smtClean="0"/>
                  <a:t>X </a:t>
                </a:r>
                <a:r>
                  <a:rPr lang="en-US" altLang="zh-CN" sz="1200" dirty="0"/>
                  <a:t>to the JIT memory</a:t>
                </a:r>
                <a:r>
                  <a:rPr lang="en-US" altLang="zh-CN" sz="1200" dirty="0" smtClean="0"/>
                  <a:t>. It also provides a wrapper library to wrap all external functions indirectly called by the web browser. The source code of the browser is compiled by the Clang compiler and then linked with the wrapper library. CFI for statically compiled code, the shadow stack are implemented as analysis passes in LLVM framework. Then </a:t>
                </a:r>
                <a:r>
                  <a:rPr lang="en-US" altLang="zh-CN" sz="1200" kern="1200" dirty="0" smtClean="0">
                    <a:solidFill>
                      <a:schemeClr val="tx1"/>
                    </a:solidFill>
                    <a:effectLst/>
                    <a:latin typeface="+mn-lt"/>
                    <a:ea typeface="+mn-ea"/>
                    <a:cs typeface="+mn-cs"/>
                  </a:rPr>
                  <a:t>the output of the compiler is the final executable browser. We implement the prototype of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on the popular Firefox web browser. </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Clang</a:t>
                </a:r>
                <a:r>
                  <a:rPr lang="zh-CN" altLang="en-US" sz="1200" b="0" i="0" kern="1200" dirty="0" smtClean="0">
                    <a:solidFill>
                      <a:schemeClr val="tx1"/>
                    </a:solidFill>
                    <a:effectLst/>
                    <a:latin typeface="+mn-lt"/>
                    <a:ea typeface="+mn-ea"/>
                    <a:cs typeface="+mn-cs"/>
                  </a:rPr>
                  <a:t>是一个</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编写、基于</a:t>
                </a:r>
                <a:r>
                  <a:rPr lang="en-US" altLang="zh-CN" sz="1200" b="0" i="0" u="none" strike="noStrike"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、发布于</a:t>
                </a:r>
                <a:r>
                  <a:rPr lang="en-US" altLang="zh-CN" sz="1200" b="0" i="0" kern="1200" dirty="0" smtClean="0">
                    <a:solidFill>
                      <a:schemeClr val="tx1"/>
                    </a:solidFill>
                    <a:effectLst/>
                    <a:latin typeface="+mn-lt"/>
                    <a:ea typeface="+mn-ea"/>
                    <a:cs typeface="+mn-cs"/>
                  </a:rPr>
                  <a:t>LLVM BSD</a:t>
                </a:r>
                <a:r>
                  <a:rPr lang="zh-CN" altLang="en-US" sz="1200" b="0" i="0" kern="1200" dirty="0" smtClean="0">
                    <a:solidFill>
                      <a:schemeClr val="tx1"/>
                    </a:solidFill>
                    <a:effectLst/>
                    <a:latin typeface="+mn-lt"/>
                    <a:ea typeface="+mn-ea"/>
                    <a:cs typeface="+mn-cs"/>
                  </a:rPr>
                  <a:t>许可证下的</a:t>
                </a:r>
                <a:r>
                  <a:rPr lang="en-US" altLang="zh-CN" sz="1200" b="0" i="0" kern="1200" dirty="0" smtClean="0">
                    <a:solidFill>
                      <a:schemeClr val="tx1"/>
                    </a:solidFill>
                    <a:effectLst/>
                    <a:latin typeface="+mn-lt"/>
                    <a:ea typeface="+mn-ea"/>
                    <a:cs typeface="+mn-cs"/>
                  </a:rPr>
                  <a:t>C/</a:t>
                </a:r>
                <a:r>
                  <a:rPr lang="en-US" altLang="zh-CN" sz="1200" b="0" i="0" u="none" strike="noStrike" kern="1200" dirty="0" smtClean="0">
                    <a:solidFill>
                      <a:schemeClr val="tx1"/>
                    </a:solidFill>
                    <a:effectLst/>
                    <a:latin typeface="+mn-lt"/>
                    <a:ea typeface="+mn-ea"/>
                    <a:cs typeface="+mn-cs"/>
                  </a:rPr>
                  <a:t>C++</a:t>
                </a:r>
                <a:r>
                  <a:rPr lang="en-US" altLang="zh-CN"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Objective-C</a:t>
                </a:r>
                <a:r>
                  <a:rPr lang="en-US" altLang="zh-CN" sz="1200" b="0" i="0" kern="1200" dirty="0" smtClean="0">
                    <a:solidFill>
                      <a:schemeClr val="tx1"/>
                    </a:solidFill>
                    <a:effectLst/>
                    <a:latin typeface="+mn-lt"/>
                    <a:ea typeface="+mn-ea"/>
                    <a:cs typeface="+mn-cs"/>
                  </a:rPr>
                  <a:t>/Objective-C++</a:t>
                </a:r>
                <a:r>
                  <a:rPr lang="zh-CN" altLang="en-US" sz="1200" b="0" i="0" kern="1200" dirty="0" smtClean="0">
                    <a:solidFill>
                      <a:schemeClr val="tx1"/>
                    </a:solidFill>
                    <a:effectLst/>
                    <a:latin typeface="+mn-lt"/>
                    <a:ea typeface="+mn-ea"/>
                    <a:cs typeface="+mn-cs"/>
                  </a:rPr>
                  <a:t>编译器</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是构架</a:t>
                </a:r>
                <a:r>
                  <a:rPr lang="zh-CN" altLang="en-US" sz="1200" b="0" i="0" u="none" strike="noStrike" kern="1200" dirty="0" smtClean="0">
                    <a:solidFill>
                      <a:schemeClr val="tx1"/>
                    </a:solidFill>
                    <a:effectLst/>
                    <a:latin typeface="+mn-lt"/>
                    <a:ea typeface="+mn-ea"/>
                    <a:cs typeface="+mn-cs"/>
                  </a:rPr>
                  <a:t>编译器</a:t>
                </a:r>
                <a:r>
                  <a:rPr lang="en-US" altLang="zh-CN" sz="1200" b="0" i="0" kern="1200" dirty="0" smtClean="0">
                    <a:solidFill>
                      <a:schemeClr val="tx1"/>
                    </a:solidFill>
                    <a:effectLst/>
                    <a:latin typeface="+mn-lt"/>
                    <a:ea typeface="+mn-ea"/>
                    <a:cs typeface="+mn-cs"/>
                  </a:rPr>
                  <a:t>(compiler)</a:t>
                </a:r>
                <a:r>
                  <a:rPr lang="zh-CN" altLang="en-US" sz="1200" b="0" i="0" kern="1200" dirty="0" smtClean="0">
                    <a:solidFill>
                      <a:schemeClr val="tx1"/>
                    </a:solidFill>
                    <a:effectLst/>
                    <a:latin typeface="+mn-lt"/>
                    <a:ea typeface="+mn-ea"/>
                    <a:cs typeface="+mn-cs"/>
                  </a:rPr>
                  <a:t>的框架系统，以</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编写而成，用于优化以任意程序语言编写的程序的编译时间</a:t>
                </a:r>
                <a:r>
                  <a:rPr lang="en-US" altLang="zh-CN" sz="1200" b="0" i="0" kern="1200" dirty="0" smtClean="0">
                    <a:solidFill>
                      <a:schemeClr val="tx1"/>
                    </a:solidFill>
                    <a:effectLst/>
                    <a:latin typeface="+mn-lt"/>
                    <a:ea typeface="+mn-ea"/>
                    <a:cs typeface="+mn-cs"/>
                  </a:rPr>
                  <a:t>(compile-time)</a:t>
                </a:r>
                <a:r>
                  <a:rPr lang="zh-CN" altLang="en-US" sz="1200" b="0" i="0" kern="1200" dirty="0" smtClean="0">
                    <a:solidFill>
                      <a:schemeClr val="tx1"/>
                    </a:solidFill>
                    <a:effectLst/>
                    <a:latin typeface="+mn-lt"/>
                    <a:ea typeface="+mn-ea"/>
                    <a:cs typeface="+mn-cs"/>
                  </a:rPr>
                  <a:t>、链接时间</a:t>
                </a:r>
                <a:r>
                  <a:rPr lang="en-US" altLang="zh-CN" sz="1200" b="0" i="0" kern="1200" dirty="0" smtClean="0">
                    <a:solidFill>
                      <a:schemeClr val="tx1"/>
                    </a:solidFill>
                    <a:effectLst/>
                    <a:latin typeface="+mn-lt"/>
                    <a:ea typeface="+mn-ea"/>
                    <a:cs typeface="+mn-cs"/>
                  </a:rPr>
                  <a:t>(link-time)</a:t>
                </a:r>
                <a:r>
                  <a:rPr lang="zh-CN" altLang="en-US" sz="1200" b="0" i="0" kern="1200" dirty="0" smtClean="0">
                    <a:solidFill>
                      <a:schemeClr val="tx1"/>
                    </a:solidFill>
                    <a:effectLst/>
                    <a:latin typeface="+mn-lt"/>
                    <a:ea typeface="+mn-ea"/>
                    <a:cs typeface="+mn-cs"/>
                  </a:rPr>
                  <a:t>、运行时间</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以及空闲时间</a:t>
                </a:r>
                <a:r>
                  <a:rPr lang="en-US" altLang="zh-CN" sz="1200" b="0" i="0" kern="1200" dirty="0" smtClean="0">
                    <a:solidFill>
                      <a:schemeClr val="tx1"/>
                    </a:solidFill>
                    <a:effectLst/>
                    <a:latin typeface="+mn-lt"/>
                    <a:ea typeface="+mn-ea"/>
                    <a:cs typeface="+mn-cs"/>
                  </a:rPr>
                  <a:t>(idle-time)</a:t>
                </a:r>
                <a:r>
                  <a:rPr lang="zh-CN" altLang="en-US" sz="1200" b="0" i="0" kern="1200" dirty="0" smtClean="0">
                    <a:solidFill>
                      <a:schemeClr val="tx1"/>
                    </a:solidFill>
                    <a:effectLst/>
                    <a:latin typeface="+mn-lt"/>
                    <a:ea typeface="+mn-ea"/>
                    <a:cs typeface="+mn-cs"/>
                  </a:rPr>
                  <a:t>，对开发者保持开放，并兼容已有脚本。</a:t>
                </a:r>
                <a:endParaRPr kumimoji="1" lang="zh-CN" altLang="en-US" dirty="0" smtClean="0"/>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17</a:t>
            </a:fld>
            <a:endParaRPr kumimoji="1" lang="zh-CN" altLang="en-US"/>
          </a:p>
        </p:txBody>
      </p:sp>
    </p:spTree>
    <p:extLst>
      <p:ext uri="{BB962C8B-B14F-4D97-AF65-F5344CB8AC3E}">
        <p14:creationId xmlns:p14="http://schemas.microsoft.com/office/powerpoint/2010/main" val="941804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In this</a:t>
            </a:r>
            <a:r>
              <a:rPr lang="en-US" altLang="zh-CN" sz="1200" b="0" i="0" kern="1200" baseline="0" dirty="0" smtClean="0">
                <a:solidFill>
                  <a:schemeClr val="tx1"/>
                </a:solidFill>
                <a:effectLst/>
                <a:latin typeface="+mn-lt"/>
                <a:ea typeface="+mn-ea"/>
                <a:cs typeface="+mn-cs"/>
              </a:rPr>
              <a:t> paper, the implementation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contains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these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three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operations.</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First,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m</a:t>
            </a:r>
            <a:r>
              <a:rPr lang="en-US" altLang="zh-CN" sz="1200" i="0" kern="1200" dirty="0" smtClean="0">
                <a:solidFill>
                  <a:schemeClr val="tx1"/>
                </a:solidFill>
                <a:effectLst/>
                <a:latin typeface="+mn-lt"/>
                <a:ea typeface="+mn-ea"/>
                <a:cs typeface="+mn-cs"/>
              </a:rPr>
              <a:t>odification to the JavaScript Engine</a:t>
            </a:r>
            <a:r>
              <a:rPr lang="en-US" altLang="zh-CN" sz="1200" i="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modifies the source code of the </a:t>
            </a:r>
            <a:r>
              <a:rPr lang="en-US" altLang="zh-CN" sz="1200" kern="1200" dirty="0" err="1" smtClean="0">
                <a:solidFill>
                  <a:schemeClr val="tx1"/>
                </a:solidFill>
                <a:effectLst/>
                <a:latin typeface="+mn-lt"/>
                <a:ea typeface="+mn-ea"/>
                <a:cs typeface="+mn-cs"/>
              </a:rPr>
              <a:t>SpiderMonkey</a:t>
            </a:r>
            <a:r>
              <a:rPr lang="en-US" altLang="zh-CN" sz="1200" kern="1200" dirty="0" smtClean="0">
                <a:solidFill>
                  <a:schemeClr val="tx1"/>
                </a:solidFill>
                <a:effectLst/>
                <a:latin typeface="+mn-lt"/>
                <a:ea typeface="+mn-ea"/>
                <a:cs typeface="+mn-cs"/>
              </a:rPr>
              <a:t> JavaScript engine to enforce the WX policy, CFI policy, and shadow stack policy on JIT compiled code. Second,</a:t>
            </a:r>
            <a:r>
              <a:rPr lang="zh-CN" altLang="en-US" sz="1200" kern="1200" baseline="0" dirty="0" smtClean="0">
                <a:solidFill>
                  <a:schemeClr val="tx1"/>
                </a:solidFill>
                <a:effectLst/>
                <a:latin typeface="+mn-lt"/>
                <a:ea typeface="+mn-ea"/>
                <a:cs typeface="+mn-cs"/>
              </a:rPr>
              <a:t> </a:t>
            </a:r>
            <a:r>
              <a:rPr lang="en-US" altLang="zh-CN" dirty="0" smtClean="0">
                <a:solidFill>
                  <a:schemeClr val="bg1"/>
                </a:solidFill>
              </a:rPr>
              <a:t>Analysis Pass based on LLVM,</a:t>
            </a:r>
            <a:r>
              <a:rPr lang="zh-CN" altLang="en-US" dirty="0" smtClean="0">
                <a:solidFill>
                  <a:schemeClr val="bg1"/>
                </a:solidFill>
              </a:rPr>
              <a:t> </a:t>
            </a:r>
            <a:endParaRPr lang="en-US" altLang="zh-CN" dirty="0" smtClean="0"/>
          </a:p>
          <a:p>
            <a:r>
              <a:rPr lang="en-US" altLang="zh-CN" dirty="0" smtClean="0"/>
              <a:t>It</a:t>
            </a:r>
            <a:r>
              <a:rPr lang="zh-CN" altLang="en-US" dirty="0" smtClean="0"/>
              <a:t> </a:t>
            </a:r>
            <a:r>
              <a:rPr lang="en-US" altLang="zh-CN" dirty="0" smtClean="0"/>
              <a:t>uses an analysis pass</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LLVM to enforce a fine-grained CFI on statically compiled code</a:t>
            </a:r>
            <a:r>
              <a:rPr lang="zh-CN" altLang="en-US" dirty="0" smtClean="0"/>
              <a:t> </a:t>
            </a:r>
            <a:r>
              <a:rPr lang="en-US" altLang="zh-CN" dirty="0" smtClean="0"/>
              <a:t>and</a:t>
            </a:r>
            <a:r>
              <a:rPr lang="zh-CN" altLang="en-US" dirty="0" smtClean="0"/>
              <a:t> </a:t>
            </a:r>
            <a:r>
              <a:rPr lang="en-US" altLang="zh-CN" dirty="0" smtClean="0"/>
              <a:t>the shadow stack solution to protect the return instructions in statically compiled code. Third,</a:t>
            </a:r>
            <a:r>
              <a:rPr lang="zh-CN" altLang="en-US" dirty="0" smtClean="0"/>
              <a:t> </a:t>
            </a:r>
            <a:r>
              <a:rPr lang="en-US" altLang="zh-CN" dirty="0" smtClean="0">
                <a:solidFill>
                  <a:schemeClr val="bg1"/>
                </a:solidFill>
              </a:rPr>
              <a:t>Library Wrapping,</a:t>
            </a:r>
            <a:r>
              <a:rPr lang="zh-CN" altLang="en-US" dirty="0" smtClean="0">
                <a:solidFill>
                  <a:schemeClr val="bg1"/>
                </a:solidFill>
              </a:rPr>
              <a:t> </a:t>
            </a:r>
            <a:r>
              <a:rPr lang="en-US" altLang="zh-CN" dirty="0" smtClean="0"/>
              <a:t>For external functions indirectly called in browsers, wrapper functions are introduced to eliminate compatibility issues.</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是构架</a:t>
            </a:r>
            <a:r>
              <a:rPr lang="zh-CN" altLang="en-US" sz="1200" b="0" i="0" u="none" strike="noStrike" kern="1200" dirty="0" smtClean="0">
                <a:solidFill>
                  <a:schemeClr val="tx1"/>
                </a:solidFill>
                <a:effectLst/>
                <a:latin typeface="+mn-lt"/>
                <a:ea typeface="+mn-ea"/>
                <a:cs typeface="+mn-cs"/>
              </a:rPr>
              <a:t>编译器</a:t>
            </a:r>
            <a:r>
              <a:rPr lang="en-US" altLang="zh-CN" sz="1200" b="0" i="0" kern="1200" dirty="0" smtClean="0">
                <a:solidFill>
                  <a:schemeClr val="tx1"/>
                </a:solidFill>
                <a:effectLst/>
                <a:latin typeface="+mn-lt"/>
                <a:ea typeface="+mn-ea"/>
                <a:cs typeface="+mn-cs"/>
              </a:rPr>
              <a:t>(compiler)</a:t>
            </a:r>
            <a:r>
              <a:rPr lang="zh-CN" altLang="en-US" sz="1200" b="0" i="0" kern="1200" dirty="0" smtClean="0">
                <a:solidFill>
                  <a:schemeClr val="tx1"/>
                </a:solidFill>
                <a:effectLst/>
                <a:latin typeface="+mn-lt"/>
                <a:ea typeface="+mn-ea"/>
                <a:cs typeface="+mn-cs"/>
              </a:rPr>
              <a:t>的框架系统，以</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编写而成，用于优化以任意程序语言编写的程序的编译时间</a:t>
            </a:r>
            <a:r>
              <a:rPr lang="en-US" altLang="zh-CN" sz="1200" b="0" i="0" kern="1200" dirty="0" smtClean="0">
                <a:solidFill>
                  <a:schemeClr val="tx1"/>
                </a:solidFill>
                <a:effectLst/>
                <a:latin typeface="+mn-lt"/>
                <a:ea typeface="+mn-ea"/>
                <a:cs typeface="+mn-cs"/>
              </a:rPr>
              <a:t>(compile-time)</a:t>
            </a:r>
            <a:r>
              <a:rPr lang="zh-CN" altLang="en-US" sz="1200" b="0" i="0" kern="1200" dirty="0" smtClean="0">
                <a:solidFill>
                  <a:schemeClr val="tx1"/>
                </a:solidFill>
                <a:effectLst/>
                <a:latin typeface="+mn-lt"/>
                <a:ea typeface="+mn-ea"/>
                <a:cs typeface="+mn-cs"/>
              </a:rPr>
              <a:t>、链接时间</a:t>
            </a:r>
            <a:r>
              <a:rPr lang="en-US" altLang="zh-CN" sz="1200" b="0" i="0" kern="1200" dirty="0" smtClean="0">
                <a:solidFill>
                  <a:schemeClr val="tx1"/>
                </a:solidFill>
                <a:effectLst/>
                <a:latin typeface="+mn-lt"/>
                <a:ea typeface="+mn-ea"/>
                <a:cs typeface="+mn-cs"/>
              </a:rPr>
              <a:t>(link-time)</a:t>
            </a:r>
            <a:r>
              <a:rPr lang="zh-CN" altLang="en-US" sz="1200" b="0" i="0" kern="1200" dirty="0" smtClean="0">
                <a:solidFill>
                  <a:schemeClr val="tx1"/>
                </a:solidFill>
                <a:effectLst/>
                <a:latin typeface="+mn-lt"/>
                <a:ea typeface="+mn-ea"/>
                <a:cs typeface="+mn-cs"/>
              </a:rPr>
              <a:t>、运行时间</a:t>
            </a:r>
            <a:r>
              <a:rPr lang="en-US" altLang="zh-CN" sz="1200" b="0" i="0" kern="1200" dirty="0" smtClean="0">
                <a:solidFill>
                  <a:schemeClr val="tx1"/>
                </a:solidFill>
                <a:effectLst/>
                <a:latin typeface="+mn-lt"/>
                <a:ea typeface="+mn-ea"/>
                <a:cs typeface="+mn-cs"/>
              </a:rPr>
              <a:t>(run-time)</a:t>
            </a:r>
            <a:r>
              <a:rPr lang="zh-CN" altLang="en-US" sz="1200" b="0" i="0" kern="1200" dirty="0" smtClean="0">
                <a:solidFill>
                  <a:schemeClr val="tx1"/>
                </a:solidFill>
                <a:effectLst/>
                <a:latin typeface="+mn-lt"/>
                <a:ea typeface="+mn-ea"/>
                <a:cs typeface="+mn-cs"/>
              </a:rPr>
              <a:t>以及空闲时间</a:t>
            </a:r>
            <a:r>
              <a:rPr lang="en-US" altLang="zh-CN" sz="1200" b="0" i="0" kern="1200" dirty="0" smtClean="0">
                <a:solidFill>
                  <a:schemeClr val="tx1"/>
                </a:solidFill>
                <a:effectLst/>
                <a:latin typeface="+mn-lt"/>
                <a:ea typeface="+mn-ea"/>
                <a:cs typeface="+mn-cs"/>
              </a:rPr>
              <a:t>(idle-time)</a:t>
            </a:r>
            <a:r>
              <a:rPr lang="zh-CN" altLang="en-US" sz="1200" b="0" i="0" kern="1200" dirty="0" smtClean="0">
                <a:solidFill>
                  <a:schemeClr val="tx1"/>
                </a:solidFill>
                <a:effectLst/>
                <a:latin typeface="+mn-lt"/>
                <a:ea typeface="+mn-ea"/>
                <a:cs typeface="+mn-cs"/>
              </a:rPr>
              <a:t>，对开发者保持开放，并兼容已有脚本。</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18</a:t>
            </a:fld>
            <a:endParaRPr kumimoji="1" lang="zh-CN" altLang="en-US"/>
          </a:p>
        </p:txBody>
      </p:sp>
    </p:spTree>
    <p:extLst>
      <p:ext uri="{BB962C8B-B14F-4D97-AF65-F5344CB8AC3E}">
        <p14:creationId xmlns:p14="http://schemas.microsoft.com/office/powerpoint/2010/main" val="595311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a:t>
            </a:r>
            <a:r>
              <a:rPr kumimoji="1" lang="zh-CN" altLang="en-US" dirty="0" smtClean="0"/>
              <a:t> </a:t>
            </a:r>
            <a:r>
              <a:rPr kumimoji="1" lang="en-US" altLang="zh-CN" dirty="0" smtClean="0"/>
              <a:t>the</a:t>
            </a:r>
            <a:r>
              <a:rPr kumimoji="1" lang="zh-CN" altLang="en-US" dirty="0" smtClean="0"/>
              <a:t> </a:t>
            </a:r>
            <a:r>
              <a:rPr kumimoji="1" lang="en-US" altLang="zh-CN" dirty="0" smtClean="0"/>
              <a:t>forth</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evaluation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implementation.</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19</a:t>
            </a:fld>
            <a:endParaRPr kumimoji="1" lang="zh-CN" altLang="en-US"/>
          </a:p>
        </p:txBody>
      </p:sp>
    </p:spTree>
    <p:extLst>
      <p:ext uri="{BB962C8B-B14F-4D97-AF65-F5344CB8AC3E}">
        <p14:creationId xmlns:p14="http://schemas.microsoft.com/office/powerpoint/2010/main" val="74924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Next,</a:t>
            </a:r>
            <a:r>
              <a:rPr kumimoji="1" lang="zh-CN" altLang="en-US" dirty="0" smtClean="0"/>
              <a:t> </a:t>
            </a:r>
            <a:r>
              <a:rPr kumimoji="1" lang="en-US" altLang="zh-CN" dirty="0" smtClean="0"/>
              <a:t>I</a:t>
            </a:r>
            <a:r>
              <a:rPr kumimoji="1" lang="zh-CN" altLang="en-US" dirty="0" smtClean="0"/>
              <a:t> </a:t>
            </a:r>
            <a:r>
              <a:rPr kumimoji="1" lang="en-US" altLang="zh-CN" dirty="0" smtClean="0"/>
              <a:t>will</a:t>
            </a:r>
            <a:r>
              <a:rPr kumimoji="1" lang="zh-CN" altLang="en-US" dirty="0" smtClean="0"/>
              <a:t> </a:t>
            </a:r>
            <a:r>
              <a:rPr kumimoji="1" lang="en-US" altLang="zh-CN" dirty="0" smtClean="0"/>
              <a:t>introduce</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these</a:t>
            </a:r>
            <a:r>
              <a:rPr kumimoji="1" lang="zh-CN" altLang="en-US" baseline="0" dirty="0" smtClean="0"/>
              <a:t> </a:t>
            </a:r>
            <a:r>
              <a:rPr kumimoji="1" lang="en-US" altLang="zh-CN" baseline="0" dirty="0" smtClean="0"/>
              <a:t>five</a:t>
            </a:r>
            <a:r>
              <a:rPr kumimoji="1" lang="zh-CN" altLang="en-US" baseline="0" dirty="0" smtClean="0"/>
              <a:t> </a:t>
            </a:r>
            <a:r>
              <a:rPr kumimoji="1" lang="en-US" altLang="zh-CN" baseline="0" dirty="0" smtClean="0"/>
              <a:t>parts.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motivation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second</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proposed</a:t>
            </a:r>
            <a:r>
              <a:rPr kumimoji="1" lang="zh-CN" altLang="en-US" baseline="0" dirty="0" smtClean="0"/>
              <a:t> </a:t>
            </a:r>
            <a:r>
              <a:rPr kumimoji="1" lang="en-US" altLang="zh-CN" baseline="0" dirty="0" smtClean="0"/>
              <a:t>defense</a:t>
            </a:r>
            <a:r>
              <a:rPr kumimoji="1" lang="zh-CN" altLang="en-US" baseline="0" dirty="0" smtClean="0"/>
              <a:t> </a:t>
            </a:r>
            <a:r>
              <a:rPr kumimoji="1" lang="en-US" altLang="zh-CN" baseline="0" dirty="0" smtClean="0"/>
              <a:t>solution,</a:t>
            </a:r>
            <a:r>
              <a:rPr kumimoji="1" lang="zh-CN" altLang="en-US" baseline="0" dirty="0" smtClean="0"/>
              <a:t> </a:t>
            </a:r>
            <a:r>
              <a:rPr kumimoji="1" lang="en-US" altLang="zh-CN" baseline="0" dirty="0" err="1" smtClean="0"/>
              <a:t>JITScope</a:t>
            </a:r>
            <a:r>
              <a:rPr kumimoji="1" lang="en-US" altLang="zh-CN" baseline="0" dirty="0" smtClean="0"/>
              <a:t>.</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implementation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prototype</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err="1" smtClean="0"/>
              <a:t>JITScope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evaluation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last</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conclusion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a:t>
            </a:fld>
            <a:endParaRPr kumimoji="1" lang="zh-CN" altLang="en-US"/>
          </a:p>
        </p:txBody>
      </p:sp>
    </p:spTree>
    <p:extLst>
      <p:ext uri="{BB962C8B-B14F-4D97-AF65-F5344CB8AC3E}">
        <p14:creationId xmlns:p14="http://schemas.microsoft.com/office/powerpoint/2010/main" val="635723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workplace</a:t>
            </a:r>
            <a:r>
              <a:rPr lang="en-US" altLang="zh-CN" sz="1200" kern="1200" dirty="0" smtClean="0">
                <a:solidFill>
                  <a:schemeClr val="tx1"/>
                </a:solidFill>
                <a:effectLst/>
                <a:latin typeface="+mn-lt"/>
                <a:ea typeface="+mn-ea"/>
                <a:cs typeface="+mn-cs"/>
              </a:rPr>
              <a:t>. We test the </a:t>
            </a:r>
            <a:r>
              <a:rPr lang="en-US" altLang="zh-CN" sz="1200" kern="1200" dirty="0" err="1" smtClean="0">
                <a:solidFill>
                  <a:schemeClr val="tx1"/>
                </a:solidFill>
                <a:effectLst/>
                <a:latin typeface="+mn-lt"/>
                <a:ea typeface="+mn-ea"/>
                <a:cs typeface="+mn-cs"/>
              </a:rPr>
              <a:t>JITScope’s</a:t>
            </a:r>
            <a:r>
              <a:rPr lang="en-US" altLang="zh-CN" sz="1200" kern="1200" dirty="0" smtClean="0">
                <a:solidFill>
                  <a:schemeClr val="tx1"/>
                </a:solidFill>
                <a:effectLst/>
                <a:latin typeface="+mn-lt"/>
                <a:ea typeface="+mn-ea"/>
                <a:cs typeface="+mn-cs"/>
              </a:rPr>
              <a:t> performance on six popular browser benchmarks, including Google’s Octane, Mozilla’s Kraken, Apple’s </a:t>
            </a:r>
            <a:r>
              <a:rPr lang="en-US" altLang="zh-CN" sz="1200" kern="1200" dirty="0" err="1" smtClean="0">
                <a:solidFill>
                  <a:schemeClr val="tx1"/>
                </a:solidFill>
                <a:effectLst/>
                <a:latin typeface="+mn-lt"/>
                <a:ea typeface="+mn-ea"/>
                <a:cs typeface="+mn-cs"/>
              </a:rPr>
              <a:t>Sunspider</a:t>
            </a:r>
            <a:r>
              <a:rPr lang="en-US" altLang="zh-CN" sz="1200" kern="1200" dirty="0" smtClean="0">
                <a:solidFill>
                  <a:schemeClr val="tx1"/>
                </a:solidFill>
                <a:effectLst/>
                <a:latin typeface="+mn-lt"/>
                <a:ea typeface="+mn-ea"/>
                <a:cs typeface="+mn-cs"/>
              </a:rPr>
              <a:t>, Microsoft’s </a:t>
            </a:r>
            <a:r>
              <a:rPr lang="en-US" altLang="zh-CN" sz="1200" kern="1200" dirty="0" err="1" smtClean="0">
                <a:solidFill>
                  <a:schemeClr val="tx1"/>
                </a:solidFill>
                <a:effectLst/>
                <a:latin typeface="+mn-lt"/>
                <a:ea typeface="+mn-ea"/>
                <a:cs typeface="+mn-cs"/>
              </a:rPr>
              <a:t>LiteBrite</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RightWare</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PeaceKeeper</a:t>
            </a:r>
            <a:r>
              <a:rPr lang="en-US" altLang="zh-CN" sz="1200" kern="1200" dirty="0" smtClean="0">
                <a:solidFill>
                  <a:schemeClr val="tx1"/>
                </a:solidFill>
                <a:effectLst/>
                <a:latin typeface="+mn-lt"/>
                <a:ea typeface="+mn-ea"/>
                <a:cs typeface="+mn-cs"/>
              </a:rPr>
              <a:t>. </a:t>
            </a: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20</a:t>
            </a:fld>
            <a:endParaRPr kumimoji="1" lang="zh-CN" altLang="en-US"/>
          </a:p>
        </p:txBody>
      </p:sp>
    </p:spTree>
    <p:extLst>
      <p:ext uri="{BB962C8B-B14F-4D97-AF65-F5344CB8AC3E}">
        <p14:creationId xmlns:p14="http://schemas.microsoft.com/office/powerpoint/2010/main" val="13780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First</a:t>
            </a:r>
            <a:r>
              <a:rPr kumimoji="1" lang="zh-CN" altLang="en-US" dirty="0" smtClean="0"/>
              <a:t> </a:t>
            </a:r>
            <a:r>
              <a:rPr kumimoji="1" lang="en-US" altLang="zh-CN" dirty="0" smtClean="0"/>
              <a:t>is</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evaluation.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figure</a:t>
            </a:r>
            <a:r>
              <a:rPr kumimoji="1" lang="zh-CN" altLang="en-US" baseline="0" dirty="0" smtClean="0"/>
              <a:t> </a:t>
            </a:r>
            <a:r>
              <a:rPr lang="en-US" altLang="zh-CN" sz="1200" kern="1200" dirty="0" smtClean="0">
                <a:solidFill>
                  <a:schemeClr val="tx1"/>
                </a:solidFill>
                <a:effectLst/>
                <a:latin typeface="+mn-lt"/>
                <a:ea typeface="+mn-ea"/>
                <a:cs typeface="+mn-cs"/>
              </a:rPr>
              <a:t>shows the performance overhead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when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only protects the statically compiled code. 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static-CFI,</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a:t>
            </a:r>
            <a:r>
              <a:rPr lang="en-US" altLang="zh-CN" sz="1200" dirty="0" smtClean="0"/>
              <a:t>he average performance overhead is about 3.04%.</a:t>
            </a:r>
            <a:r>
              <a:rPr lang="zh-CN" altLang="en-US" sz="1200" dirty="0" smtClean="0"/>
              <a:t> </a:t>
            </a:r>
            <a:r>
              <a:rPr lang="en-US" altLang="zh-CN" sz="1200" dirty="0" smtClean="0"/>
              <a:t>For</a:t>
            </a:r>
            <a:r>
              <a:rPr lang="zh-CN" altLang="en-US" sz="1200" baseline="0" dirty="0" smtClean="0"/>
              <a:t> </a:t>
            </a:r>
            <a:r>
              <a:rPr kumimoji="1" lang="en-US" altLang="zh-CN" sz="1200" dirty="0" smtClean="0"/>
              <a:t>Static-shadow,</a:t>
            </a:r>
            <a:r>
              <a:rPr kumimoji="1" lang="zh-CN" altLang="en-US" sz="1200" dirty="0" smtClean="0"/>
              <a:t> </a:t>
            </a:r>
            <a:r>
              <a:rPr kumimoji="0" lang="en-US" altLang="zh-CN" sz="1200" dirty="0" smtClean="0"/>
              <a:t>t</a:t>
            </a:r>
            <a:r>
              <a:rPr lang="en-US" altLang="zh-CN" sz="1200" dirty="0" smtClean="0"/>
              <a:t>he average performance overhead is about 0.95%. </a:t>
            </a:r>
            <a:endParaRPr kumimoji="1" lang="zh-CN" altLang="en-US"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21</a:t>
            </a:fld>
            <a:endParaRPr kumimoji="1" lang="zh-CN" altLang="en-US"/>
          </a:p>
        </p:txBody>
      </p:sp>
    </p:spTree>
    <p:extLst>
      <p:ext uri="{BB962C8B-B14F-4D97-AF65-F5344CB8AC3E}">
        <p14:creationId xmlns:p14="http://schemas.microsoft.com/office/powerpoint/2010/main" val="42999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And</a:t>
            </a:r>
            <a:r>
              <a:rPr kumimoji="1" lang="zh-CN" altLang="en-US" dirty="0" smtClean="0"/>
              <a:t> </a:t>
            </a:r>
            <a:r>
              <a:rPr kumimoji="1" lang="en-US" altLang="zh-CN" dirty="0" smtClean="0"/>
              <a:t>this</a:t>
            </a:r>
            <a:r>
              <a:rPr kumimoji="1" lang="zh-CN" altLang="en-US" dirty="0" smtClean="0"/>
              <a:t> </a:t>
            </a:r>
            <a:r>
              <a:rPr kumimoji="1" lang="en-US" altLang="zh-CN" dirty="0" smtClean="0"/>
              <a:t>figure</a:t>
            </a:r>
            <a:r>
              <a:rPr kumimoji="1" lang="zh-CN" altLang="en-US" dirty="0" smtClean="0"/>
              <a:t> </a:t>
            </a:r>
            <a:r>
              <a:rPr kumimoji="1" lang="en-US" altLang="zh-CN" dirty="0" smtClean="0"/>
              <a:t>shows</a:t>
            </a:r>
            <a:r>
              <a:rPr kumimoji="1" lang="zh-CN" altLang="en-US" dirty="0" smtClean="0"/>
              <a:t> </a:t>
            </a:r>
            <a:r>
              <a:rPr lang="en-US" altLang="zh-CN" sz="1200" kern="1200" dirty="0" smtClean="0">
                <a:solidFill>
                  <a:schemeClr val="tx1"/>
                </a:solidFill>
                <a:effectLst/>
                <a:latin typeface="+mn-lt"/>
                <a:ea typeface="+mn-ea"/>
                <a:cs typeface="+mn-cs"/>
              </a:rPr>
              <a:t>the performance overhead when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only protects the JIT compiled code.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JIT-CFI,</a:t>
            </a:r>
            <a:r>
              <a:rPr lang="zh-CN" altLang="en-US" sz="1200" kern="1200" dirty="0" smtClean="0">
                <a:solidFill>
                  <a:schemeClr val="tx1"/>
                </a:solidFill>
                <a:effectLst/>
                <a:latin typeface="+mn-lt"/>
                <a:ea typeface="+mn-ea"/>
                <a:cs typeface="+mn-cs"/>
              </a:rPr>
              <a:t> </a:t>
            </a:r>
            <a:r>
              <a:rPr lang="en-US" altLang="zh-CN" sz="1200" dirty="0" smtClean="0"/>
              <a:t>The average performance overhead is about 0.54%. For</a:t>
            </a:r>
            <a:r>
              <a:rPr lang="zh-CN" altLang="en-US" sz="1200" dirty="0" smtClean="0"/>
              <a:t> </a:t>
            </a:r>
            <a:r>
              <a:rPr lang="en-US" altLang="zh-CN" sz="1200" dirty="0" smtClean="0"/>
              <a:t>JIT-shadow,</a:t>
            </a:r>
            <a:r>
              <a:rPr lang="zh-CN" altLang="en-US" sz="1200" dirty="0" smtClean="0"/>
              <a:t> </a:t>
            </a:r>
            <a:r>
              <a:rPr lang="en-US" altLang="zh-CN" sz="1200" dirty="0" smtClean="0"/>
              <a:t>The average performance overhead is about 0.43%. For</a:t>
            </a:r>
            <a:r>
              <a:rPr lang="zh-CN" altLang="en-US" sz="1200" dirty="0" smtClean="0"/>
              <a:t> </a:t>
            </a:r>
            <a:r>
              <a:rPr lang="en-US" altLang="zh-CN" sz="1200" dirty="0" smtClean="0"/>
              <a:t>W^X,</a:t>
            </a:r>
            <a:r>
              <a:rPr lang="zh-CN" altLang="en-US" sz="1200" dirty="0" smtClean="0"/>
              <a:t> </a:t>
            </a:r>
            <a:r>
              <a:rPr lang="en-US" altLang="zh-CN" sz="1200" dirty="0" smtClean="0"/>
              <a:t>The average performance overhead is about 4.26%.</a:t>
            </a:r>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22</a:t>
            </a:fld>
            <a:endParaRPr kumimoji="1" lang="zh-CN" altLang="en-US"/>
          </a:p>
        </p:txBody>
      </p:sp>
    </p:spTree>
    <p:extLst>
      <p:ext uri="{BB962C8B-B14F-4D97-AF65-F5344CB8AC3E}">
        <p14:creationId xmlns:p14="http://schemas.microsoft.com/office/powerpoint/2010/main" val="57266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Then</a:t>
            </a:r>
            <a:r>
              <a:rPr kumimoji="1" lang="zh-CN" altLang="en-US" dirty="0" smtClean="0"/>
              <a:t> </a:t>
            </a:r>
            <a:r>
              <a:rPr kumimoji="1" lang="en-US" altLang="zh-CN" dirty="0" smtClean="0"/>
              <a:t>this</a:t>
            </a:r>
            <a:r>
              <a:rPr kumimoji="1" lang="zh-CN" altLang="en-US" dirty="0" smtClean="0"/>
              <a:t> </a:t>
            </a:r>
            <a:r>
              <a:rPr kumimoji="1" lang="en-US" altLang="zh-CN" dirty="0" smtClean="0"/>
              <a:t>figure</a:t>
            </a:r>
            <a:r>
              <a:rPr kumimoji="1" lang="zh-CN" altLang="en-US" dirty="0" smtClean="0"/>
              <a:t> </a:t>
            </a:r>
            <a:r>
              <a:rPr kumimoji="1" lang="en-US" altLang="zh-CN" dirty="0" smtClean="0"/>
              <a:t>shows</a:t>
            </a:r>
            <a:r>
              <a:rPr kumimoji="1" lang="zh-CN" altLang="en-US" baseline="0" dirty="0" smtClean="0"/>
              <a:t> </a:t>
            </a:r>
            <a:r>
              <a:rPr lang="en-US" altLang="zh-CN" sz="1200" kern="1200" dirty="0" smtClean="0">
                <a:solidFill>
                  <a:schemeClr val="tx1"/>
                </a:solidFill>
                <a:effectLst/>
                <a:latin typeface="+mn-lt"/>
                <a:ea typeface="+mn-ea"/>
                <a:cs typeface="+mn-cs"/>
              </a:rPr>
              <a:t>the overall performance overhead of the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For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static-all,</a:t>
            </a:r>
            <a:r>
              <a:rPr lang="zh-CN" altLang="en-US" sz="1200" kern="1200" baseline="0" dirty="0" smtClean="0">
                <a:solidFill>
                  <a:schemeClr val="tx1"/>
                </a:solidFill>
                <a:effectLst/>
                <a:latin typeface="+mn-lt"/>
                <a:ea typeface="+mn-ea"/>
                <a:cs typeface="+mn-cs"/>
              </a:rPr>
              <a:t> </a:t>
            </a:r>
            <a:r>
              <a:rPr lang="en-US" altLang="zh-CN" sz="1200" dirty="0" smtClean="0"/>
              <a:t>the average performance overhead is about 4.02%.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 </a:t>
            </a:r>
            <a:r>
              <a:rPr lang="en-US" altLang="zh-CN" dirty="0" smtClean="0"/>
              <a:t>For</a:t>
            </a:r>
            <a:r>
              <a:rPr lang="zh-CN" altLang="en-US" dirty="0" smtClean="0"/>
              <a:t> </a:t>
            </a:r>
            <a:r>
              <a:rPr lang="en-US" altLang="zh-CN" dirty="0" smtClean="0"/>
              <a:t>JIT-all,</a:t>
            </a:r>
            <a:r>
              <a:rPr lang="zh-CN" altLang="en-US" dirty="0" smtClean="0"/>
              <a:t> </a:t>
            </a:r>
            <a:r>
              <a:rPr lang="en-US" altLang="zh-CN" sz="1200" dirty="0" smtClean="0"/>
              <a:t>the average overhead is about 5.28%. For</a:t>
            </a:r>
            <a:r>
              <a:rPr lang="zh-CN" altLang="en-US" sz="1200" baseline="0" dirty="0" smtClean="0"/>
              <a:t> </a:t>
            </a:r>
            <a:r>
              <a:rPr lang="en-US" altLang="zh-CN" sz="1200" baseline="0" dirty="0" smtClean="0"/>
              <a:t>all,</a:t>
            </a:r>
            <a:r>
              <a:rPr lang="en-US" altLang="zh-CN" sz="1200" kern="1200" dirty="0" smtClean="0">
                <a:solidFill>
                  <a:schemeClr val="tx1"/>
                </a:solidFill>
                <a:effectLst/>
                <a:latin typeface="+mn-lt"/>
                <a:ea typeface="+mn-ea"/>
                <a:cs typeface="+mn-cs"/>
              </a:rPr>
              <a:t> if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 deploys all security policies, the average performance overhead is about 9.51%.</a:t>
            </a:r>
            <a:endParaRPr lang="en-US" altLang="zh-CN" sz="1200"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23</a:t>
            </a:fld>
            <a:endParaRPr kumimoji="1" lang="zh-CN" altLang="en-US"/>
          </a:p>
        </p:txBody>
      </p:sp>
    </p:spTree>
    <p:extLst>
      <p:ext uri="{BB962C8B-B14F-4D97-AF65-F5344CB8AC3E}">
        <p14:creationId xmlns:p14="http://schemas.microsoft.com/office/powerpoint/2010/main" val="1159126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Here</a:t>
                </a:r>
                <a:r>
                  <a:rPr kumimoji="1" lang="zh-CN" altLang="en-US" dirty="0" smtClean="0"/>
                  <a:t> </a:t>
                </a:r>
                <a:r>
                  <a:rPr kumimoji="1" lang="en-US" altLang="zh-CN" dirty="0" smtClean="0"/>
                  <a:t>are</a:t>
                </a:r>
                <a:r>
                  <a:rPr kumimoji="1" lang="zh-CN" altLang="en-US" dirty="0" smtClean="0"/>
                  <a:t> </a:t>
                </a:r>
                <a:r>
                  <a:rPr kumimoji="1" lang="en-US" altLang="zh-CN" dirty="0" smtClean="0"/>
                  <a:t>some</a:t>
                </a:r>
                <a:r>
                  <a:rPr kumimoji="1" lang="zh-CN" altLang="en-US" dirty="0" smtClean="0"/>
                  <a:t> </a:t>
                </a:r>
                <a:r>
                  <a:rPr kumimoji="1" lang="en-US" altLang="zh-CN" dirty="0" smtClean="0"/>
                  <a:t>performance</a:t>
                </a:r>
                <a:r>
                  <a:rPr kumimoji="1" lang="zh-CN" altLang="en-US" dirty="0" smtClean="0"/>
                  <a:t> </a:t>
                </a:r>
                <a:r>
                  <a:rPr kumimoji="1" lang="en-US" altLang="zh-CN" dirty="0" smtClean="0"/>
                  <a:t>analysis</a:t>
                </a:r>
                <a:r>
                  <a:rPr kumimoji="1" lang="zh-CN" altLang="en-US" dirty="0" smtClean="0"/>
                  <a:t> </a:t>
                </a:r>
                <a:r>
                  <a:rPr kumimoji="1" lang="en-US" altLang="zh-CN" dirty="0" smtClean="0"/>
                  <a:t>about</a:t>
                </a:r>
                <a:r>
                  <a:rPr kumimoji="1" lang="zh-CN" altLang="en-US" dirty="0" smtClean="0"/>
                  <a:t> </a:t>
                </a:r>
                <a:r>
                  <a:rPr kumimoji="1" lang="en-US" altLang="zh-CN" dirty="0" smtClean="0"/>
                  <a:t>the</a:t>
                </a:r>
                <a:r>
                  <a:rPr kumimoji="1" lang="zh-CN" altLang="en-US" dirty="0" smtClean="0"/>
                  <a:t> </a:t>
                </a:r>
                <a:r>
                  <a:rPr kumimoji="1" lang="en-US" altLang="zh-CN" dirty="0" smtClean="0"/>
                  <a:t>performance</a:t>
                </a:r>
                <a:r>
                  <a:rPr kumimoji="1" lang="zh-CN" altLang="en-US" dirty="0" smtClean="0"/>
                  <a:t> </a:t>
                </a:r>
                <a:r>
                  <a:rPr kumimoji="1" lang="en-US" altLang="zh-CN" dirty="0" smtClean="0"/>
                  <a:t>evaluation</a:t>
                </a:r>
                <a:r>
                  <a:rPr kumimoji="1" lang="zh-CN" altLang="en-US" dirty="0" smtClean="0"/>
                  <a:t> </a:t>
                </a:r>
                <a:r>
                  <a:rPr kumimoji="1" lang="en-US" altLang="zh-CN" dirty="0" smtClean="0"/>
                  <a:t>results.</a:t>
                </a:r>
                <a:r>
                  <a:rPr kumimoji="1" lang="zh-CN" altLang="en-US" baseline="0" dirty="0" smtClean="0"/>
                  <a:t> </a:t>
                </a:r>
                <a:r>
                  <a:rPr lang="en-US" altLang="zh-CN" sz="1200" dirty="0" smtClean="0"/>
                  <a:t>The performance overhead is brought by the security checks instrumented before indirect control transfer instructions and by the runtime memory page permission switching.</a:t>
                </a:r>
                <a:r>
                  <a:rPr kumimoji="1" lang="zh-CN" altLang="en-US" sz="1200" baseline="0" dirty="0" smtClean="0"/>
                  <a:t> </a:t>
                </a:r>
                <a:r>
                  <a:rPr lang="en-US" altLang="zh-CN" sz="1200" dirty="0" smtClean="0"/>
                  <a:t>the W</a:t>
                </a:r>
                <a14:m>
                  <m:oMath xmlns:m="http://schemas.openxmlformats.org/officeDocument/2006/math">
                    <m:r>
                      <a:rPr lang="en-US" altLang="zh-CN" sz="1200" i="1">
                        <a:latin typeface="Cambria Math" charset="0"/>
                        <a:ea typeface="Cambria Math" charset="0"/>
                        <a:cs typeface="Cambria Math" charset="0"/>
                      </a:rPr>
                      <m:t>⨁</m:t>
                    </m:r>
                  </m:oMath>
                </a14:m>
                <a:r>
                  <a:rPr lang="en-US" altLang="zh-CN" sz="1200" dirty="0"/>
                  <a:t>X policy introduces most of the performance overhead. This high performance overhead is due to the frequent memory page permission changes</a:t>
                </a:r>
                <a:r>
                  <a:rPr lang="en-US" altLang="zh-CN" sz="1200" dirty="0" smtClean="0"/>
                  <a:t>.</a:t>
                </a: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Here</a:t>
                </a:r>
                <a:r>
                  <a:rPr kumimoji="1" lang="zh-CN" altLang="en-US" dirty="0" smtClean="0"/>
                  <a:t> </a:t>
                </a:r>
                <a:r>
                  <a:rPr kumimoji="1" lang="en-US" altLang="zh-CN" dirty="0" smtClean="0"/>
                  <a:t>are</a:t>
                </a:r>
                <a:r>
                  <a:rPr kumimoji="1" lang="zh-CN" altLang="en-US" dirty="0" smtClean="0"/>
                  <a:t> </a:t>
                </a:r>
                <a:r>
                  <a:rPr kumimoji="1" lang="en-US" altLang="zh-CN" dirty="0" smtClean="0"/>
                  <a:t>some</a:t>
                </a:r>
                <a:r>
                  <a:rPr kumimoji="1" lang="zh-CN" altLang="en-US" dirty="0" smtClean="0"/>
                  <a:t> </a:t>
                </a:r>
                <a:r>
                  <a:rPr kumimoji="1" lang="en-US" altLang="zh-CN" dirty="0" smtClean="0"/>
                  <a:t>performance</a:t>
                </a:r>
                <a:r>
                  <a:rPr kumimoji="1" lang="zh-CN" altLang="en-US" dirty="0" smtClean="0"/>
                  <a:t> </a:t>
                </a:r>
                <a:r>
                  <a:rPr kumimoji="1" lang="en-US" altLang="zh-CN" dirty="0" smtClean="0"/>
                  <a:t>analysis</a:t>
                </a:r>
                <a:r>
                  <a:rPr kumimoji="1" lang="zh-CN" altLang="en-US" dirty="0" smtClean="0"/>
                  <a:t> </a:t>
                </a:r>
                <a:r>
                  <a:rPr kumimoji="1" lang="en-US" altLang="zh-CN" dirty="0" smtClean="0"/>
                  <a:t>about</a:t>
                </a:r>
                <a:r>
                  <a:rPr kumimoji="1" lang="zh-CN" altLang="en-US" dirty="0" smtClean="0"/>
                  <a:t> </a:t>
                </a:r>
                <a:r>
                  <a:rPr kumimoji="1" lang="en-US" altLang="zh-CN" dirty="0" smtClean="0"/>
                  <a:t>the</a:t>
                </a:r>
                <a:r>
                  <a:rPr kumimoji="1" lang="zh-CN" altLang="en-US" dirty="0" smtClean="0"/>
                  <a:t> </a:t>
                </a:r>
                <a:r>
                  <a:rPr kumimoji="1" lang="en-US" altLang="zh-CN" dirty="0" smtClean="0"/>
                  <a:t>performance</a:t>
                </a:r>
                <a:r>
                  <a:rPr kumimoji="1" lang="zh-CN" altLang="en-US" dirty="0" smtClean="0"/>
                  <a:t> </a:t>
                </a:r>
                <a:r>
                  <a:rPr kumimoji="1" lang="en-US" altLang="zh-CN" dirty="0" smtClean="0"/>
                  <a:t>evaluation</a:t>
                </a:r>
                <a:r>
                  <a:rPr kumimoji="1" lang="zh-CN" altLang="en-US" dirty="0" smtClean="0"/>
                  <a:t> </a:t>
                </a:r>
                <a:r>
                  <a:rPr kumimoji="1" lang="en-US" altLang="zh-CN" dirty="0" smtClean="0"/>
                  <a:t>results.</a:t>
                </a:r>
                <a:r>
                  <a:rPr kumimoji="1" lang="zh-CN" altLang="en-US" baseline="0" dirty="0" smtClean="0"/>
                  <a:t> </a:t>
                </a:r>
                <a:r>
                  <a:rPr lang="en-US" altLang="zh-CN" sz="1200" dirty="0" smtClean="0"/>
                  <a:t>The performance overhead of the </a:t>
                </a:r>
                <a:r>
                  <a:rPr lang="en-US" altLang="zh-CN" sz="1200" dirty="0" err="1" smtClean="0"/>
                  <a:t>JITScope</a:t>
                </a:r>
                <a:r>
                  <a:rPr lang="en-US" altLang="zh-CN" sz="1200" dirty="0" smtClean="0"/>
                  <a:t>-hardened Firefox is brought by the security checks instrumented before indirect control transfer instructions and by the runtime memory page permission switching.</a:t>
                </a:r>
                <a:r>
                  <a:rPr kumimoji="1" lang="zh-CN" altLang="en-US" sz="1200" baseline="0" dirty="0" smtClean="0"/>
                  <a:t> </a:t>
                </a:r>
                <a:r>
                  <a:rPr lang="en-US" altLang="zh-CN" sz="1200" dirty="0" smtClean="0"/>
                  <a:t>the W</a:t>
                </a:r>
                <a:r>
                  <a:rPr lang="en-US" altLang="zh-CN" sz="1200" i="0">
                    <a:latin typeface="Cambria Math" charset="0"/>
                    <a:ea typeface="Cambria Math" charset="0"/>
                    <a:cs typeface="Cambria Math" charset="0"/>
                  </a:rPr>
                  <a:t>⨁</a:t>
                </a:r>
                <a:r>
                  <a:rPr lang="en-US" altLang="zh-CN" sz="1200" dirty="0"/>
                  <a:t>X policy introduces most of the performance overhead. This high performance overhead is due to the frequent memory page permission changes. </a:t>
                </a:r>
                <a:r>
                  <a:rPr lang="en-US" altLang="zh-CN" sz="1200" dirty="0" smtClean="0"/>
                  <a:t>the hardened Firefox has the smallest performance overhead on the Kraken benchmark developed by Mozilla, perhaps because Mozilla has implemented some optimizations in Firefox for this specific benchmark. </a:t>
                </a:r>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24</a:t>
            </a:fld>
            <a:endParaRPr kumimoji="1" lang="zh-CN" altLang="en-US"/>
          </a:p>
        </p:txBody>
      </p:sp>
    </p:spTree>
    <p:extLst>
      <p:ext uri="{BB962C8B-B14F-4D97-AF65-F5344CB8AC3E}">
        <p14:creationId xmlns:p14="http://schemas.microsoft.com/office/powerpoint/2010/main" val="80575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In</a:t>
            </a:r>
            <a:r>
              <a:rPr kumimoji="1" lang="zh-CN" altLang="en-US" dirty="0" smtClean="0"/>
              <a:t> </a:t>
            </a:r>
            <a:r>
              <a:rPr kumimoji="1" lang="en-US" altLang="zh-CN" dirty="0" smtClean="0"/>
              <a:t>addition,</a:t>
            </a:r>
            <a:r>
              <a:rPr kumimoji="1" lang="zh-CN" altLang="en-US" baseline="0" dirty="0" smtClean="0"/>
              <a:t> </a:t>
            </a:r>
            <a:r>
              <a:rPr kumimoji="1" lang="en-US" altLang="zh-CN" baseline="0" dirty="0" smtClean="0"/>
              <a:t>there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protection</a:t>
            </a:r>
            <a:r>
              <a:rPr kumimoji="1" lang="zh-CN" altLang="en-US" baseline="0" dirty="0" smtClean="0"/>
              <a:t> </a:t>
            </a:r>
            <a:r>
              <a:rPr kumimoji="1" lang="en-US" altLang="zh-CN" baseline="0" dirty="0" smtClean="0"/>
              <a:t>effectiveness</a:t>
            </a:r>
            <a:r>
              <a:rPr kumimoji="1" lang="zh-CN" altLang="en-US" baseline="0" dirty="0" smtClean="0"/>
              <a:t> </a:t>
            </a:r>
            <a:r>
              <a:rPr kumimoji="1" lang="en-US" altLang="zh-CN" baseline="0" dirty="0" smtClean="0"/>
              <a:t>analysis</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implementation.</a:t>
            </a:r>
            <a:r>
              <a:rPr kumimoji="1" lang="zh-CN" altLang="en-US" baseline="0" dirty="0" smtClean="0"/>
              <a:t> </a:t>
            </a:r>
            <a:r>
              <a:rPr kumimoji="1" lang="en-US" altLang="zh-CN" baseline="0" dirty="0" smtClean="0"/>
              <a:t>First,</a:t>
            </a:r>
            <a:r>
              <a:rPr kumimoji="1" lang="zh-CN" altLang="en-US" baseline="0" dirty="0" smtClean="0"/>
              <a:t> </a:t>
            </a:r>
            <a:r>
              <a:rPr lang="en-US" altLang="zh-CN" sz="1200" dirty="0" smtClean="0"/>
              <a:t>The measurement AIR (Average Indirect target Reduction ratio) reflects how many invalid control transfers can be blocked by a defense solution. For </a:t>
            </a:r>
            <a:r>
              <a:rPr lang="en-US" altLang="zh-CN" sz="1200" dirty="0" err="1" smtClean="0"/>
              <a:t>JITScope</a:t>
            </a:r>
            <a:r>
              <a:rPr lang="en-US" altLang="zh-CN" sz="1200" dirty="0" smtClean="0"/>
              <a:t>, the AIR ratio is about 99.98%. </a:t>
            </a:r>
            <a:r>
              <a:rPr lang="en-US" altLang="zh-CN" sz="1200" kern="1200" dirty="0" smtClean="0">
                <a:solidFill>
                  <a:schemeClr val="tx1"/>
                </a:solidFill>
                <a:effectLst/>
                <a:latin typeface="+mn-lt"/>
                <a:ea typeface="+mn-ea"/>
                <a:cs typeface="+mn-cs"/>
              </a:rPr>
              <a:t>We also evaluated the </a:t>
            </a:r>
            <a:r>
              <a:rPr lang="en-US" altLang="zh-CN" sz="1200" kern="1200" dirty="0" err="1" smtClean="0">
                <a:solidFill>
                  <a:schemeClr val="tx1"/>
                </a:solidFill>
                <a:effectLst/>
                <a:latin typeface="+mn-lt"/>
                <a:ea typeface="+mn-ea"/>
                <a:cs typeface="+mn-cs"/>
              </a:rPr>
              <a:t>JITScope</a:t>
            </a:r>
            <a:r>
              <a:rPr lang="en-US" altLang="zh-CN" sz="1200" kern="1200" dirty="0" smtClean="0">
                <a:solidFill>
                  <a:schemeClr val="tx1"/>
                </a:solidFill>
                <a:effectLst/>
                <a:latin typeface="+mn-lt"/>
                <a:ea typeface="+mn-ea"/>
                <a:cs typeface="+mn-cs"/>
              </a:rPr>
              <a:t>-hardened Firefox against real world exploits. As there is no public available exploits for the latest Firefox in Linux, we thus simulate an attack which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introduces two </a:t>
            </a:r>
            <a:r>
              <a:rPr lang="en-US" altLang="zh-CN" sz="1200" kern="1200" dirty="0" err="1" smtClean="0">
                <a:solidFill>
                  <a:schemeClr val="tx1"/>
                </a:solidFill>
                <a:effectLst/>
                <a:latin typeface="+mn-lt"/>
                <a:ea typeface="+mn-ea"/>
                <a:cs typeface="+mn-cs"/>
              </a:rPr>
              <a:t>JS_Native</a:t>
            </a:r>
            <a:r>
              <a:rPr lang="en-US" altLang="zh-CN" sz="1200" kern="1200" dirty="0" smtClean="0">
                <a:solidFill>
                  <a:schemeClr val="tx1"/>
                </a:solidFill>
                <a:effectLst/>
                <a:latin typeface="+mn-lt"/>
                <a:ea typeface="+mn-ea"/>
                <a:cs typeface="+mn-cs"/>
              </a:rPr>
              <a:t> APIs into the Firefox’s source code. </a:t>
            </a:r>
            <a:r>
              <a:rPr lang="en-US" altLang="zh-CN" sz="1200" dirty="0" smtClean="0"/>
              <a:t>The experiment shows that, the </a:t>
            </a:r>
            <a:r>
              <a:rPr lang="en-US" altLang="zh-CN" sz="1200" dirty="0" err="1" smtClean="0"/>
              <a:t>JITScope</a:t>
            </a:r>
            <a:r>
              <a:rPr lang="en-US" altLang="zh-CN" sz="1200" dirty="0" smtClean="0"/>
              <a:t>-hardened Firefox successfully blocks this attack at runtime.</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25</a:t>
            </a:fld>
            <a:endParaRPr kumimoji="1" lang="zh-CN" altLang="en-US"/>
          </a:p>
        </p:txBody>
      </p:sp>
    </p:spTree>
    <p:extLst>
      <p:ext uri="{BB962C8B-B14F-4D97-AF65-F5344CB8AC3E}">
        <p14:creationId xmlns:p14="http://schemas.microsoft.com/office/powerpoint/2010/main" val="143392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At</a:t>
            </a:r>
            <a:r>
              <a:rPr kumimoji="1" lang="zh-CN" altLang="en-US" dirty="0" smtClean="0"/>
              <a:t> </a:t>
            </a:r>
            <a:r>
              <a:rPr kumimoji="1" lang="en-US" altLang="zh-CN" dirty="0" smtClean="0"/>
              <a:t>last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conclusion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paper.</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26</a:t>
            </a:fld>
            <a:endParaRPr kumimoji="1" lang="zh-CN" altLang="en-US"/>
          </a:p>
        </p:txBody>
      </p:sp>
    </p:spTree>
    <p:extLst>
      <p:ext uri="{BB962C8B-B14F-4D97-AF65-F5344CB8AC3E}">
        <p14:creationId xmlns:p14="http://schemas.microsoft.com/office/powerpoint/2010/main" val="1129566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Just-In-Time compilation is now widely adopted by modern applications, especially web browsers. By exploiting JIT compiled code, attackers can bypass all currently deployed defenses. This</a:t>
                </a:r>
                <a:r>
                  <a:rPr lang="zh-CN" altLang="en-US" sz="1200" dirty="0" smtClean="0">
                    <a:solidFill>
                      <a:schemeClr val="bg1"/>
                    </a:solidFill>
                  </a:rPr>
                  <a:t> </a:t>
                </a:r>
                <a:r>
                  <a:rPr lang="en-US" altLang="zh-CN" sz="1200" dirty="0" smtClean="0">
                    <a:solidFill>
                      <a:schemeClr val="bg1"/>
                    </a:solidFill>
                  </a:rPr>
                  <a:t>paper proposes </a:t>
                </a:r>
                <a:r>
                  <a:rPr lang="en-US" altLang="zh-CN" sz="1200" dirty="0">
                    <a:solidFill>
                      <a:schemeClr val="bg1"/>
                    </a:solidFill>
                  </a:rPr>
                  <a:t>a general defense solution </a:t>
                </a:r>
                <a:r>
                  <a:rPr lang="en-US" altLang="zh-CN" sz="1200" dirty="0" err="1">
                    <a:solidFill>
                      <a:schemeClr val="bg1"/>
                    </a:solidFill>
                  </a:rPr>
                  <a:t>JITScope</a:t>
                </a:r>
                <a:r>
                  <a:rPr lang="en-US" altLang="zh-CN" sz="1200" dirty="0">
                    <a:solidFill>
                      <a:schemeClr val="bg1"/>
                    </a:solidFill>
                  </a:rPr>
                  <a:t> to protect web browsers from control-flow hijacking attacks</a:t>
                </a:r>
                <a:r>
                  <a:rPr lang="zh-CN" altLang="en-US" sz="1200" dirty="0">
                    <a:solidFill>
                      <a:schemeClr val="bg1"/>
                    </a:solidFill>
                  </a:rPr>
                  <a:t> </a:t>
                </a:r>
                <a:r>
                  <a:rPr lang="en-US" altLang="zh-CN" sz="1200" dirty="0">
                    <a:solidFill>
                      <a:schemeClr val="bg1"/>
                    </a:solidFill>
                  </a:rPr>
                  <a:t>with</a:t>
                </a:r>
                <a:r>
                  <a:rPr lang="zh-CN" altLang="en-US" sz="1200" dirty="0">
                    <a:solidFill>
                      <a:schemeClr val="bg1"/>
                    </a:solidFill>
                  </a:rPr>
                  <a:t> </a:t>
                </a:r>
                <a:r>
                  <a:rPr lang="en-US" altLang="zh-CN" sz="1200" dirty="0">
                    <a:solidFill>
                      <a:schemeClr val="bg1"/>
                    </a:solidFill>
                  </a:rPr>
                  <a:t>Control-Flow Integrity (CFI) policy</a:t>
                </a:r>
                <a:r>
                  <a:rPr lang="zh-CN" altLang="en-US" sz="1200" dirty="0">
                    <a:solidFill>
                      <a:schemeClr val="bg1"/>
                    </a:solidFill>
                  </a:rPr>
                  <a:t> </a:t>
                </a:r>
                <a:r>
                  <a:rPr lang="en-US" altLang="zh-CN" sz="1200" dirty="0">
                    <a:solidFill>
                      <a:schemeClr val="bg1"/>
                    </a:solidFill>
                  </a:rPr>
                  <a:t>and</a:t>
                </a:r>
                <a:r>
                  <a:rPr lang="zh-CN" altLang="en-US" sz="1200" dirty="0">
                    <a:solidFill>
                      <a:schemeClr val="bg1"/>
                    </a:solidFill>
                  </a:rPr>
                  <a:t> </a:t>
                </a:r>
                <a:r>
                  <a:rPr lang="en-US" altLang="zh-CN" sz="1200" dirty="0" smtClean="0">
                    <a:solidFill>
                      <a:schemeClr val="bg1"/>
                    </a:solidFill>
                  </a:rPr>
                  <a:t>W</a:t>
                </a:r>
                <a14:m>
                  <m:oMath xmlns:m="http://schemas.openxmlformats.org/officeDocument/2006/math">
                    <m:r>
                      <a:rPr lang="en-US" altLang="zh-CN" sz="1200" i="1" smtClean="0">
                        <a:solidFill>
                          <a:schemeClr val="bg1"/>
                        </a:solidFill>
                        <a:latin typeface="Cambria Math" charset="0"/>
                        <a:ea typeface="Cambria Math" charset="0"/>
                        <a:cs typeface="Cambria Math" charset="0"/>
                      </a:rPr>
                      <m:t>⨁</m:t>
                    </m:r>
                  </m:oMath>
                </a14:m>
                <a:r>
                  <a:rPr lang="en-US" altLang="zh-CN" sz="1200" dirty="0" smtClean="0">
                    <a:solidFill>
                      <a:schemeClr val="bg1"/>
                    </a:solidFill>
                  </a:rPr>
                  <a:t>X policy. It implements a prototype of </a:t>
                </a:r>
                <a:r>
                  <a:rPr lang="en-US" altLang="zh-CN" sz="1200" dirty="0" err="1" smtClean="0">
                    <a:solidFill>
                      <a:schemeClr val="bg1"/>
                    </a:solidFill>
                  </a:rPr>
                  <a:t>JITScope</a:t>
                </a:r>
                <a:r>
                  <a:rPr lang="en-US" altLang="zh-CN" sz="1200" dirty="0" smtClean="0">
                    <a:solidFill>
                      <a:schemeClr val="bg1"/>
                    </a:solidFill>
                  </a:rPr>
                  <a:t> and apply it to a full web browser, including its JIT compiler. Results show that this solution is efficient and effective. </a:t>
                </a: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Just-In-Time compilation is now widely adopted by modern applications, especially web browsers. By exploiting JIT compiled code, attackers can bypass all currently deployed defenses. This</a:t>
                </a:r>
                <a:r>
                  <a:rPr lang="zh-CN" altLang="en-US" sz="1200" dirty="0" smtClean="0">
                    <a:solidFill>
                      <a:schemeClr val="bg1"/>
                    </a:solidFill>
                  </a:rPr>
                  <a:t> </a:t>
                </a:r>
                <a:r>
                  <a:rPr lang="en-US" altLang="zh-CN" sz="1200" dirty="0" smtClean="0">
                    <a:solidFill>
                      <a:schemeClr val="bg1"/>
                    </a:solidFill>
                  </a:rPr>
                  <a:t>paper proposes </a:t>
                </a:r>
                <a:r>
                  <a:rPr lang="en-US" altLang="zh-CN" sz="1200" dirty="0">
                    <a:solidFill>
                      <a:schemeClr val="bg1"/>
                    </a:solidFill>
                  </a:rPr>
                  <a:t>a general defense solution </a:t>
                </a:r>
                <a:r>
                  <a:rPr lang="en-US" altLang="zh-CN" sz="1200" dirty="0" err="1">
                    <a:solidFill>
                      <a:schemeClr val="bg1"/>
                    </a:solidFill>
                  </a:rPr>
                  <a:t>JITScope</a:t>
                </a:r>
                <a:r>
                  <a:rPr lang="en-US" altLang="zh-CN" sz="1200" dirty="0">
                    <a:solidFill>
                      <a:schemeClr val="bg1"/>
                    </a:solidFill>
                  </a:rPr>
                  <a:t> to protect web browsers from control-flow hijacking attacks</a:t>
                </a:r>
                <a:r>
                  <a:rPr lang="zh-CN" altLang="en-US" sz="1200" dirty="0">
                    <a:solidFill>
                      <a:schemeClr val="bg1"/>
                    </a:solidFill>
                  </a:rPr>
                  <a:t> </a:t>
                </a:r>
                <a:r>
                  <a:rPr lang="en-US" altLang="zh-CN" sz="1200" dirty="0">
                    <a:solidFill>
                      <a:schemeClr val="bg1"/>
                    </a:solidFill>
                  </a:rPr>
                  <a:t>with</a:t>
                </a:r>
                <a:r>
                  <a:rPr lang="zh-CN" altLang="en-US" sz="1200" dirty="0">
                    <a:solidFill>
                      <a:schemeClr val="bg1"/>
                    </a:solidFill>
                  </a:rPr>
                  <a:t> </a:t>
                </a:r>
                <a:r>
                  <a:rPr lang="en-US" altLang="zh-CN" sz="1200" dirty="0">
                    <a:solidFill>
                      <a:schemeClr val="bg1"/>
                    </a:solidFill>
                  </a:rPr>
                  <a:t>Control-Flow Integrity (CFI) policy</a:t>
                </a:r>
                <a:r>
                  <a:rPr lang="zh-CN" altLang="en-US" sz="1200" dirty="0">
                    <a:solidFill>
                      <a:schemeClr val="bg1"/>
                    </a:solidFill>
                  </a:rPr>
                  <a:t> </a:t>
                </a:r>
                <a:r>
                  <a:rPr lang="en-US" altLang="zh-CN" sz="1200" dirty="0">
                    <a:solidFill>
                      <a:schemeClr val="bg1"/>
                    </a:solidFill>
                  </a:rPr>
                  <a:t>and</a:t>
                </a:r>
                <a:r>
                  <a:rPr lang="zh-CN" altLang="en-US" sz="1200" dirty="0">
                    <a:solidFill>
                      <a:schemeClr val="bg1"/>
                    </a:solidFill>
                  </a:rPr>
                  <a:t> </a:t>
                </a:r>
                <a:r>
                  <a:rPr lang="en-US" altLang="zh-CN" sz="1200" dirty="0" smtClean="0">
                    <a:solidFill>
                      <a:schemeClr val="bg1"/>
                    </a:solidFill>
                  </a:rPr>
                  <a:t>W</a:t>
                </a:r>
                <a:r>
                  <a:rPr lang="en-US" altLang="zh-CN" sz="1200" i="0" smtClean="0">
                    <a:solidFill>
                      <a:schemeClr val="bg1"/>
                    </a:solidFill>
                    <a:latin typeface="Cambria Math" charset="0"/>
                    <a:ea typeface="Cambria Math" charset="0"/>
                    <a:cs typeface="Cambria Math" charset="0"/>
                  </a:rPr>
                  <a:t>⨁</a:t>
                </a:r>
                <a:r>
                  <a:rPr lang="en-US" altLang="zh-CN" sz="1200" dirty="0" smtClean="0">
                    <a:solidFill>
                      <a:schemeClr val="bg1"/>
                    </a:solidFill>
                  </a:rPr>
                  <a:t>X </a:t>
                </a:r>
                <a:r>
                  <a:rPr lang="en-US" altLang="zh-CN" sz="1200" dirty="0" smtClean="0">
                    <a:solidFill>
                      <a:schemeClr val="bg1"/>
                    </a:solidFill>
                  </a:rPr>
                  <a:t>policy. It implements a prototype of </a:t>
                </a:r>
                <a:r>
                  <a:rPr lang="en-US" altLang="zh-CN" sz="1200" dirty="0" err="1" smtClean="0">
                    <a:solidFill>
                      <a:schemeClr val="bg1"/>
                    </a:solidFill>
                  </a:rPr>
                  <a:t>JITScope</a:t>
                </a:r>
                <a:r>
                  <a:rPr lang="en-US" altLang="zh-CN" sz="1200" dirty="0" smtClean="0">
                    <a:solidFill>
                      <a:schemeClr val="bg1"/>
                    </a:solidFill>
                  </a:rPr>
                  <a:t> and apply it to a full web browser, including its JIT compiler. Results show that this solution is efficient and effective. </a:t>
                </a:r>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27</a:t>
            </a:fld>
            <a:endParaRPr kumimoji="1" lang="zh-CN" altLang="en-US"/>
          </a:p>
        </p:txBody>
      </p:sp>
    </p:spTree>
    <p:extLst>
      <p:ext uri="{BB962C8B-B14F-4D97-AF65-F5344CB8AC3E}">
        <p14:creationId xmlns:p14="http://schemas.microsoft.com/office/powerpoint/2010/main" val="165647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Thank</a:t>
            </a:r>
            <a:r>
              <a:rPr kumimoji="1" lang="zh-CN" altLang="en-US" dirty="0" smtClean="0"/>
              <a:t> </a:t>
            </a:r>
            <a:r>
              <a:rPr kumimoji="1" lang="en-US" altLang="zh-CN" dirty="0" smtClean="0"/>
              <a:t>you</a:t>
            </a:r>
            <a:r>
              <a:rPr kumimoji="1" lang="zh-CN" altLang="en-US" dirty="0" smtClean="0"/>
              <a:t> </a:t>
            </a:r>
            <a:r>
              <a:rPr kumimoji="1" lang="en-US" altLang="zh-CN" dirty="0" smtClean="0"/>
              <a:t>for</a:t>
            </a:r>
            <a:r>
              <a:rPr kumimoji="1" lang="zh-CN" altLang="en-US" dirty="0" smtClean="0"/>
              <a:t> </a:t>
            </a:r>
            <a:r>
              <a:rPr kumimoji="1" lang="en-US" altLang="zh-CN" dirty="0" smtClean="0"/>
              <a:t>your</a:t>
            </a:r>
            <a:r>
              <a:rPr kumimoji="1" lang="zh-CN" altLang="en-US" dirty="0" smtClean="0"/>
              <a:t> </a:t>
            </a:r>
            <a:r>
              <a:rPr kumimoji="1" lang="en-US" altLang="zh-CN" dirty="0" smtClean="0"/>
              <a:t>listening.</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28</a:t>
            </a:fld>
            <a:endParaRPr kumimoji="1" lang="zh-CN" altLang="en-US"/>
          </a:p>
        </p:txBody>
      </p:sp>
    </p:spTree>
    <p:extLst>
      <p:ext uri="{BB962C8B-B14F-4D97-AF65-F5344CB8AC3E}">
        <p14:creationId xmlns:p14="http://schemas.microsoft.com/office/powerpoint/2010/main" val="125627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OK,</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motivation.</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3</a:t>
            </a:fld>
            <a:endParaRPr kumimoji="1" lang="zh-CN" altLang="en-US"/>
          </a:p>
        </p:txBody>
      </p:sp>
    </p:spTree>
    <p:extLst>
      <p:ext uri="{BB962C8B-B14F-4D97-AF65-F5344CB8AC3E}">
        <p14:creationId xmlns:p14="http://schemas.microsoft.com/office/powerpoint/2010/main" val="136913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As</a:t>
            </a:r>
            <a:r>
              <a:rPr kumimoji="1" lang="zh-CN" altLang="en-US" dirty="0" smtClean="0"/>
              <a:t> </a:t>
            </a:r>
            <a:r>
              <a:rPr kumimoji="1" lang="en-US" altLang="zh-CN" dirty="0" smtClean="0"/>
              <a:t>we</a:t>
            </a:r>
            <a:r>
              <a:rPr kumimoji="1" lang="zh-CN" altLang="en-US" dirty="0" smtClean="0"/>
              <a:t> </a:t>
            </a:r>
            <a:r>
              <a:rPr kumimoji="1" lang="en-US" altLang="zh-CN" dirty="0" smtClean="0"/>
              <a:t>all</a:t>
            </a:r>
            <a:r>
              <a:rPr kumimoji="1" lang="zh-CN" altLang="en-US" dirty="0" smtClean="0"/>
              <a:t> </a:t>
            </a:r>
            <a:r>
              <a:rPr kumimoji="1" lang="en-US" altLang="zh-CN" dirty="0" smtClean="0"/>
              <a:t>know,</a:t>
            </a:r>
            <a:r>
              <a:rPr kumimoji="1" lang="zh-CN" altLang="en-US" dirty="0" smtClean="0"/>
              <a:t> </a:t>
            </a:r>
            <a:r>
              <a:rPr lang="en-US" altLang="zh-CN" sz="1200" kern="1200" dirty="0" smtClean="0">
                <a:solidFill>
                  <a:schemeClr val="tx1"/>
                </a:solidFill>
                <a:effectLst/>
                <a:latin typeface="+mn-lt"/>
                <a:ea typeface="+mn-ea"/>
                <a:cs typeface="+mn-cs"/>
              </a:rPr>
              <a:t>Web browsers are one of the most important end-user applications. PC and smartphone users use browsers to browse, retrieve and present Internet resources. However, the browser may receive malicious resources. These malicious resources may launch several</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attacks,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like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cross-site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scripting(XSS,</a:t>
            </a:r>
            <a:r>
              <a:rPr lang="zh-CN" altLang="en-US" sz="1200" kern="1200" baseline="0" dirty="0" smtClean="0">
                <a:solidFill>
                  <a:schemeClr val="tx1"/>
                </a:solidFill>
                <a:effectLst/>
                <a:latin typeface="+mn-lt"/>
                <a:ea typeface="+mn-ea"/>
                <a:cs typeface="+mn-cs"/>
              </a:rPr>
              <a:t>跨站脚本攻击</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cross-site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request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forgery(CSRF,</a:t>
            </a:r>
            <a:r>
              <a:rPr lang="zh-CN" altLang="en-US" sz="1200" kern="1200" baseline="0" dirty="0" smtClean="0">
                <a:solidFill>
                  <a:schemeClr val="tx1"/>
                </a:solidFill>
                <a:effectLst/>
                <a:latin typeface="+mn-lt"/>
                <a:ea typeface="+mn-ea"/>
                <a:cs typeface="+mn-cs"/>
              </a:rPr>
              <a:t> 跨站请求伪造</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control-flow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hijacking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first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two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application-level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control-flow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hijacking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system-level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because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may</a:t>
            </a:r>
            <a:r>
              <a:rPr lang="en-US" altLang="zh-CN" sz="1200" kern="1200" dirty="0" smtClean="0">
                <a:solidFill>
                  <a:schemeClr val="tx1"/>
                </a:solidFill>
                <a:effectLst/>
                <a:latin typeface="+mn-lt"/>
                <a:ea typeface="+mn-ea"/>
                <a:cs typeface="+mn-cs"/>
              </a:rPr>
              <a:t> cause web browsers to execute arbitrary malicious code in the victims’ systems. </a:t>
            </a: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4</a:t>
            </a:fld>
            <a:endParaRPr kumimoji="1" lang="zh-CN" altLang="en-US"/>
          </a:p>
        </p:txBody>
      </p:sp>
    </p:spTree>
    <p:extLst>
      <p:ext uri="{BB962C8B-B14F-4D97-AF65-F5344CB8AC3E}">
        <p14:creationId xmlns:p14="http://schemas.microsoft.com/office/powerpoint/2010/main" val="112589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What</a:t>
            </a:r>
            <a:r>
              <a:rPr kumimoji="1" lang="zh-CN" altLang="en-US" dirty="0" smtClean="0"/>
              <a:t> </a:t>
            </a:r>
            <a:r>
              <a:rPr kumimoji="1" lang="en-US" altLang="zh-CN" dirty="0" smtClean="0"/>
              <a:t>is</a:t>
            </a:r>
            <a:r>
              <a:rPr kumimoji="1" lang="zh-CN" altLang="en-US" dirty="0" smtClean="0"/>
              <a:t> </a:t>
            </a:r>
            <a:r>
              <a:rPr kumimoji="1" lang="en-US" altLang="zh-CN" dirty="0" smtClean="0"/>
              <a:t>control-flow</a:t>
            </a:r>
            <a:r>
              <a:rPr kumimoji="1" lang="zh-CN" altLang="en-US" dirty="0" smtClean="0"/>
              <a:t> </a:t>
            </a:r>
            <a:r>
              <a:rPr kumimoji="1" lang="en-US" altLang="zh-CN" dirty="0" smtClean="0"/>
              <a:t>hijacking</a:t>
            </a:r>
            <a:r>
              <a:rPr kumimoji="1" lang="zh-CN" altLang="en-US" dirty="0" smtClean="0"/>
              <a:t> </a:t>
            </a:r>
            <a:r>
              <a:rPr kumimoji="1" lang="en-US" altLang="zh-CN" dirty="0" smtClean="0"/>
              <a:t>attack?</a:t>
            </a:r>
            <a:r>
              <a:rPr kumimoji="1" lang="zh-CN" altLang="en-US" dirty="0" smtClean="0"/>
              <a:t> </a:t>
            </a:r>
            <a:r>
              <a:rPr lang="en-US" altLang="zh-CN" sz="1200" kern="1200" dirty="0" smtClean="0">
                <a:solidFill>
                  <a:schemeClr val="tx1"/>
                </a:solidFill>
                <a:effectLst/>
                <a:latin typeface="+mn-lt"/>
                <a:ea typeface="+mn-ea"/>
                <a:cs typeface="+mn-cs"/>
              </a:rPr>
              <a:t>Control-flow hijacking attacks have a long history in software security. Attackers usually break the program state (comprising of the code and data in memory) by exploiting vulnerabilities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which</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memory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writable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readable</a:t>
            </a:r>
            <a:r>
              <a:rPr lang="en-US" altLang="zh-CN" sz="1200" kern="1200" dirty="0" smtClean="0">
                <a:solidFill>
                  <a:schemeClr val="tx1"/>
                </a:solidFill>
                <a:effectLst/>
                <a:latin typeface="+mn-lt"/>
                <a:ea typeface="+mn-ea"/>
                <a:cs typeface="+mn-cs"/>
              </a:rPr>
              <a:t> in target applications, then hijack the control-flow of target applications to execute malicious code. </a:t>
            </a:r>
            <a:r>
              <a:rPr lang="en-US" altLang="zh-CN" sz="1200" dirty="0" smtClean="0"/>
              <a:t>The impact is more severe for network applications such as browsers</a:t>
            </a:r>
            <a:r>
              <a:rPr lang="zh-CN" altLang="en-US" sz="1200" dirty="0" smtClean="0"/>
              <a:t> </a:t>
            </a:r>
            <a:r>
              <a:rPr lang="en-US" altLang="zh-CN" sz="1200" dirty="0" smtClean="0"/>
              <a:t>because</a:t>
            </a:r>
            <a:r>
              <a:rPr lang="zh-CN" altLang="en-US" sz="1200" dirty="0" smtClean="0"/>
              <a:t> </a:t>
            </a:r>
            <a:r>
              <a:rPr lang="en-US" altLang="zh-CN" sz="1200" dirty="0" smtClean="0"/>
              <a:t>they are used to perform many sensitive user activities, including online banking, shopping and tax reporting. </a:t>
            </a:r>
            <a:endParaRPr lang="en-US" altLang="zh-CN" dirty="0" smtClean="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5</a:t>
            </a:fld>
            <a:endParaRPr kumimoji="1" lang="zh-CN" altLang="en-US"/>
          </a:p>
        </p:txBody>
      </p:sp>
    </p:spTree>
    <p:extLst>
      <p:ext uri="{BB962C8B-B14F-4D97-AF65-F5344CB8AC3E}">
        <p14:creationId xmlns:p14="http://schemas.microsoft.com/office/powerpoint/2010/main" val="105996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Actually,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modern operating systems and compilers have deployed several solutions to mitigate control-flow hijacking attacks</a:t>
                </a:r>
                <a:r>
                  <a:rPr lang="en-US" altLang="zh-CN" sz="1200" kern="1200" baseline="0" dirty="0" smtClean="0">
                    <a:solidFill>
                      <a:schemeClr val="tx1"/>
                    </a:solidFill>
                    <a:effectLst/>
                    <a:latin typeface="+mn-lt"/>
                    <a:ea typeface="+mn-ea"/>
                    <a:cs typeface="+mn-cs"/>
                  </a:rPr>
                  <a:t>. Like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three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solutions,</a:t>
                </a:r>
                <a:r>
                  <a:rPr lang="zh-CN" altLang="en-US" sz="1200" kern="1200" baseline="0" dirty="0" smtClean="0">
                    <a:solidFill>
                      <a:schemeClr val="tx1"/>
                    </a:solidFill>
                    <a:effectLst/>
                    <a:latin typeface="+mn-lt"/>
                    <a:ea typeface="+mn-ea"/>
                    <a:cs typeface="+mn-cs"/>
                  </a:rPr>
                  <a:t> </a:t>
                </a:r>
                <a:r>
                  <a:rPr lang="en-US" altLang="zh-CN" dirty="0" smtClean="0"/>
                  <a:t>Address Space Layout Randomization (ASLR),</a:t>
                </a:r>
                <a:r>
                  <a:rPr lang="zh-CN" altLang="en-US" dirty="0" smtClean="0"/>
                  <a:t> </a:t>
                </a:r>
                <a:r>
                  <a:rPr lang="en-US" altLang="zh-CN" dirty="0" smtClean="0"/>
                  <a:t>Data Execution Prevention (DEP or W</a:t>
                </a:r>
                <a14:m>
                  <m:oMath xmlns:m="http://schemas.openxmlformats.org/officeDocument/2006/math">
                    <m:r>
                      <a:rPr lang="en-US" altLang="zh-CN" i="1" smtClean="0">
                        <a:latin typeface="Cambria Math" charset="0"/>
                        <a:ea typeface="Cambria Math" charset="0"/>
                        <a:cs typeface="Cambria Math" charset="0"/>
                      </a:rPr>
                      <m:t>⨁</m:t>
                    </m:r>
                  </m:oMath>
                </a14:m>
                <a:r>
                  <a:rPr lang="en-US" altLang="zh-CN" dirty="0" smtClean="0"/>
                  <a:t>X),</a:t>
                </a:r>
                <a:r>
                  <a:rPr lang="zh-CN" altLang="en-US" dirty="0" smtClean="0"/>
                  <a:t> </a:t>
                </a:r>
                <a:r>
                  <a:rPr lang="en-US" altLang="zh-CN" dirty="0" smtClean="0"/>
                  <a:t>Control Flow Integrity (CFI).</a:t>
                </a:r>
                <a:r>
                  <a:rPr lang="zh-CN" altLang="en-US" baseline="0" dirty="0" smtClean="0"/>
                  <a:t> </a:t>
                </a:r>
                <a:r>
                  <a:rPr lang="en-US" altLang="zh-CN" sz="1200" kern="1200" dirty="0" smtClean="0">
                    <a:solidFill>
                      <a:schemeClr val="tx1"/>
                    </a:solidFill>
                    <a:effectLst/>
                    <a:latin typeface="+mn-lt"/>
                    <a:ea typeface="+mn-ea"/>
                    <a:cs typeface="+mn-cs"/>
                  </a:rPr>
                  <a:t>But applications such as web browsers,</a:t>
                </a:r>
                <a:r>
                  <a:rPr lang="en-US" altLang="zh-CN" sz="1200" kern="1200" baseline="0" dirty="0" smtClean="0">
                    <a:solidFill>
                      <a:schemeClr val="tx1"/>
                    </a:solidFill>
                    <a:effectLst/>
                    <a:latin typeface="+mn-lt"/>
                    <a:ea typeface="+mn-ea"/>
                    <a:cs typeface="+mn-cs"/>
                  </a:rPr>
                  <a:t> because</a:t>
                </a:r>
                <a:r>
                  <a:rPr lang="en-US" altLang="zh-CN" sz="1200" kern="1200" dirty="0" smtClean="0">
                    <a:solidFill>
                      <a:schemeClr val="tx1"/>
                    </a:solidFill>
                    <a:effectLst/>
                    <a:latin typeface="+mn-lt"/>
                    <a:ea typeface="+mn-ea"/>
                    <a:cs typeface="+mn-cs"/>
                  </a:rPr>
                  <a:t> </a:t>
                </a:r>
                <a:r>
                  <a:rPr lang="en-US" altLang="zh-CN" sz="1200" dirty="0" smtClean="0">
                    <a:solidFill>
                      <a:schemeClr val="bg1"/>
                    </a:solidFill>
                  </a:rPr>
                  <a:t>Just-In-Time compilation can compile scripts to native code at runtime and then execute them,</a:t>
                </a:r>
                <a:r>
                  <a:rPr lang="zh-CN" altLang="en-US" sz="1200" dirty="0" smtClean="0">
                    <a:solidFill>
                      <a:schemeClr val="bg1"/>
                    </a:solidFill>
                  </a:rPr>
                  <a:t> </a:t>
                </a:r>
                <a:r>
                  <a:rPr lang="en-US" altLang="zh-CN" sz="1200" dirty="0" smtClean="0">
                    <a:solidFill>
                      <a:schemeClr val="bg1"/>
                    </a:solidFill>
                  </a:rPr>
                  <a:t>it</a:t>
                </a:r>
                <a:r>
                  <a:rPr lang="zh-CN" altLang="en-US" sz="1200" dirty="0" smtClean="0">
                    <a:solidFill>
                      <a:schemeClr val="bg1"/>
                    </a:solidFill>
                  </a:rPr>
                  <a:t> </a:t>
                </a:r>
                <a:r>
                  <a:rPr lang="en-US" altLang="zh-CN" sz="1200" dirty="0" smtClean="0">
                    <a:solidFill>
                      <a:schemeClr val="bg1"/>
                    </a:solidFill>
                  </a:rPr>
                  <a:t>can</a:t>
                </a:r>
                <a:r>
                  <a:rPr lang="zh-CN" altLang="en-US" sz="1200" dirty="0" smtClean="0">
                    <a:solidFill>
                      <a:schemeClr val="bg1"/>
                    </a:solidFill>
                  </a:rPr>
                  <a:t> </a:t>
                </a:r>
                <a:r>
                  <a:rPr lang="en-US" altLang="zh-CN" sz="1200" dirty="0" smtClean="0">
                    <a:solidFill>
                      <a:schemeClr val="bg1"/>
                    </a:solidFill>
                  </a:rPr>
                  <a:t>improve</a:t>
                </a:r>
                <a:r>
                  <a:rPr lang="zh-CN" altLang="en-US" sz="1200" dirty="0" smtClean="0">
                    <a:solidFill>
                      <a:schemeClr val="bg1"/>
                    </a:solidFill>
                  </a:rPr>
                  <a:t> </a:t>
                </a:r>
                <a:r>
                  <a:rPr lang="en-US" altLang="zh-CN" sz="1200" dirty="0" smtClean="0">
                    <a:solidFill>
                      <a:schemeClr val="bg1"/>
                    </a:solidFill>
                  </a:rPr>
                  <a:t>the</a:t>
                </a:r>
                <a:r>
                  <a:rPr lang="zh-CN" altLang="en-US" sz="1200" dirty="0" smtClean="0">
                    <a:solidFill>
                      <a:schemeClr val="bg1"/>
                    </a:solidFill>
                  </a:rPr>
                  <a:t> </a:t>
                </a:r>
                <a:r>
                  <a:rPr lang="en-US" altLang="zh-CN" sz="1200" dirty="0" smtClean="0">
                    <a:solidFill>
                      <a:schemeClr val="bg1"/>
                    </a:solidFill>
                  </a:rPr>
                  <a:t>performance</a:t>
                </a:r>
                <a:r>
                  <a:rPr lang="zh-CN" altLang="en-US" sz="1200" dirty="0" smtClean="0">
                    <a:solidFill>
                      <a:schemeClr val="bg1"/>
                    </a:solidFill>
                  </a:rPr>
                  <a:t> </a:t>
                </a:r>
                <a:r>
                  <a:rPr lang="en-US" altLang="zh-CN" sz="1200" dirty="0" smtClean="0">
                    <a:solidFill>
                      <a:schemeClr val="bg1"/>
                    </a:solidFill>
                  </a:rPr>
                  <a:t>of</a:t>
                </a:r>
                <a:r>
                  <a:rPr lang="zh-CN" altLang="en-US" sz="1200" dirty="0" smtClean="0">
                    <a:solidFill>
                      <a:schemeClr val="bg1"/>
                    </a:solidFill>
                  </a:rPr>
                  <a:t> </a:t>
                </a:r>
                <a:r>
                  <a:rPr lang="en-US" altLang="zh-CN" sz="1200" dirty="0" smtClean="0">
                    <a:solidFill>
                      <a:schemeClr val="bg1"/>
                    </a:solidFill>
                  </a:rPr>
                  <a:t>web</a:t>
                </a:r>
                <a:r>
                  <a:rPr lang="zh-CN" altLang="en-US" sz="1200" dirty="0" smtClean="0">
                    <a:solidFill>
                      <a:schemeClr val="bg1"/>
                    </a:solidFill>
                  </a:rPr>
                  <a:t> </a:t>
                </a:r>
                <a:r>
                  <a:rPr lang="en-US" altLang="zh-CN" sz="1200" dirty="0" smtClean="0">
                    <a:solidFill>
                      <a:schemeClr val="bg1"/>
                    </a:solidFill>
                  </a:rPr>
                  <a:t>browsers</a:t>
                </a:r>
                <a:r>
                  <a:rPr lang="zh-CN" altLang="en-US" sz="1200" dirty="0" smtClean="0">
                    <a:solidFill>
                      <a:schemeClr val="bg1"/>
                    </a:solidFill>
                  </a:rPr>
                  <a:t> </a:t>
                </a:r>
                <a:r>
                  <a:rPr lang="en-US" altLang="zh-CN" sz="1200" dirty="0" smtClean="0">
                    <a:solidFill>
                      <a:schemeClr val="bg1"/>
                    </a:solidFill>
                  </a:rPr>
                  <a:t>so</a:t>
                </a:r>
                <a:r>
                  <a:rPr lang="zh-CN" altLang="en-US" sz="1200" dirty="0" smtClean="0">
                    <a:solidFill>
                      <a:schemeClr val="bg1"/>
                    </a:solidFill>
                  </a:rPr>
                  <a:t> </a:t>
                </a:r>
                <a:r>
                  <a:rPr lang="en-US" altLang="zh-CN" sz="1200" dirty="0" smtClean="0">
                    <a:solidFill>
                      <a:schemeClr val="bg1"/>
                    </a:solidFill>
                  </a:rPr>
                  <a:t>modern</a:t>
                </a:r>
                <a:r>
                  <a:rPr lang="zh-CN" altLang="en-US" sz="1200" dirty="0" smtClean="0">
                    <a:solidFill>
                      <a:schemeClr val="bg1"/>
                    </a:solidFill>
                  </a:rPr>
                  <a:t> </a:t>
                </a:r>
                <a:r>
                  <a:rPr lang="en-US" altLang="zh-CN" sz="1200" dirty="0" smtClean="0">
                    <a:solidFill>
                      <a:schemeClr val="bg1"/>
                    </a:solidFill>
                  </a:rPr>
                  <a:t>web</a:t>
                </a:r>
                <a:r>
                  <a:rPr lang="zh-CN" altLang="en-US" sz="1200" dirty="0" smtClean="0">
                    <a:solidFill>
                      <a:schemeClr val="bg1"/>
                    </a:solidFill>
                  </a:rPr>
                  <a:t> </a:t>
                </a:r>
                <a:r>
                  <a:rPr lang="en-US" altLang="zh-CN" sz="1200" dirty="0" smtClean="0">
                    <a:solidFill>
                      <a:schemeClr val="bg1"/>
                    </a:solidFill>
                  </a:rPr>
                  <a:t>browsers</a:t>
                </a:r>
                <a:r>
                  <a:rPr lang="zh-CN" altLang="en-US" sz="1200" dirty="0" smtClean="0">
                    <a:solidFill>
                      <a:schemeClr val="bg1"/>
                    </a:solidFill>
                  </a:rPr>
                  <a:t> </a:t>
                </a:r>
                <a:r>
                  <a:rPr lang="en-US" altLang="zh-CN" sz="1200" dirty="0" smtClean="0">
                    <a:solidFill>
                      <a:schemeClr val="bg1"/>
                    </a:solidFill>
                  </a:rPr>
                  <a:t>all</a:t>
                </a:r>
                <a:r>
                  <a:rPr lang="zh-CN" altLang="en-US" sz="1200" dirty="0" smtClean="0">
                    <a:solidFill>
                      <a:schemeClr val="bg1"/>
                    </a:solidFill>
                  </a:rPr>
                  <a:t> </a:t>
                </a:r>
                <a:r>
                  <a:rPr lang="en-US" altLang="zh-CN" sz="1200" dirty="0" smtClean="0">
                    <a:solidFill>
                      <a:schemeClr val="bg1"/>
                    </a:solidFill>
                  </a:rPr>
                  <a:t>adopt</a:t>
                </a:r>
                <a:r>
                  <a:rPr lang="zh-CN" altLang="en-US" sz="1200" dirty="0" smtClean="0">
                    <a:solidFill>
                      <a:schemeClr val="bg1"/>
                    </a:solidFill>
                  </a:rPr>
                  <a:t> </a:t>
                </a:r>
                <a:r>
                  <a:rPr lang="en-US" altLang="zh-CN" sz="1200" dirty="0" smtClean="0">
                    <a:solidFill>
                      <a:schemeClr val="bg1"/>
                    </a:solidFill>
                  </a:rPr>
                  <a:t>and</a:t>
                </a:r>
                <a:r>
                  <a:rPr lang="zh-CN" altLang="en-US" sz="1200" dirty="0" smtClean="0">
                    <a:solidFill>
                      <a:schemeClr val="bg1"/>
                    </a:solidFill>
                  </a:rPr>
                  <a:t> </a:t>
                </a:r>
                <a:r>
                  <a:rPr lang="en-US" altLang="zh-CN" sz="1200" dirty="0" smtClean="0">
                    <a:solidFill>
                      <a:schemeClr val="bg1"/>
                    </a:solidFill>
                  </a:rPr>
                  <a:t>use</a:t>
                </a:r>
                <a:r>
                  <a:rPr lang="zh-CN" altLang="en-US" sz="1200" dirty="0" smtClean="0">
                    <a:solidFill>
                      <a:schemeClr val="bg1"/>
                    </a:solidFill>
                  </a:rPr>
                  <a:t> </a:t>
                </a:r>
                <a:r>
                  <a:rPr lang="en-US" altLang="zh-CN" sz="1200" dirty="0" smtClean="0">
                    <a:solidFill>
                      <a:schemeClr val="bg1"/>
                    </a:solidFill>
                  </a:rPr>
                  <a:t>it. At</a:t>
                </a:r>
                <a:r>
                  <a:rPr lang="en-US" altLang="zh-CN" sz="1200" baseline="0" dirty="0" smtClean="0">
                    <a:solidFill>
                      <a:schemeClr val="bg1"/>
                    </a:solidFill>
                  </a:rPr>
                  <a:t> the same time, it causes existing defenses ineffective.</a:t>
                </a:r>
                <a:endParaRPr lang="en-US" altLang="zh-CN" dirty="0" smtClean="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Actually,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a:t>
                </a:r>
                <a:r>
                  <a:rPr lang="en-US" altLang="zh-CN" sz="1200" kern="1200" dirty="0" smtClean="0">
                    <a:solidFill>
                      <a:schemeClr val="tx1"/>
                    </a:solidFill>
                    <a:effectLst/>
                    <a:latin typeface="+mn-lt"/>
                    <a:ea typeface="+mn-ea"/>
                    <a:cs typeface="+mn-cs"/>
                  </a:rPr>
                  <a:t>odern operating systems and compilers have deployed several solutions to mitigate control-flow hijacking attacks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Like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three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solutions,</a:t>
                </a:r>
                <a:r>
                  <a:rPr lang="zh-CN" altLang="en-US" sz="1200" kern="1200" baseline="0" dirty="0" smtClean="0">
                    <a:solidFill>
                      <a:schemeClr val="tx1"/>
                    </a:solidFill>
                    <a:effectLst/>
                    <a:latin typeface="+mn-lt"/>
                    <a:ea typeface="+mn-ea"/>
                    <a:cs typeface="+mn-cs"/>
                  </a:rPr>
                  <a:t> </a:t>
                </a:r>
                <a:r>
                  <a:rPr lang="en-US" altLang="zh-CN" dirty="0" smtClean="0"/>
                  <a:t>Address Space Layout Randomization (ASLR),</a:t>
                </a:r>
                <a:r>
                  <a:rPr lang="zh-CN" altLang="en-US" dirty="0" smtClean="0"/>
                  <a:t> </a:t>
                </a:r>
                <a:r>
                  <a:rPr lang="en-US" altLang="zh-CN" dirty="0" smtClean="0"/>
                  <a:t>Data Execution Prevention (DEP or </a:t>
                </a:r>
                <a:r>
                  <a:rPr lang="en-US" altLang="zh-CN" dirty="0" smtClean="0"/>
                  <a:t>W</a:t>
                </a:r>
                <a:r>
                  <a:rPr lang="en-US" altLang="zh-CN" i="0" smtClean="0">
                    <a:latin typeface="Cambria Math" charset="0"/>
                    <a:ea typeface="Cambria Math" charset="0"/>
                    <a:cs typeface="Cambria Math" charset="0"/>
                  </a:rPr>
                  <a:t>⨁</a:t>
                </a:r>
                <a:r>
                  <a:rPr lang="en-US" altLang="zh-CN" dirty="0" smtClean="0"/>
                  <a:t>X</a:t>
                </a:r>
                <a:r>
                  <a:rPr lang="en-US" altLang="zh-CN" dirty="0" smtClean="0"/>
                  <a:t>),</a:t>
                </a:r>
                <a:r>
                  <a:rPr lang="zh-CN" altLang="en-US" dirty="0" smtClean="0"/>
                  <a:t> </a:t>
                </a:r>
                <a:r>
                  <a:rPr lang="en-US" altLang="zh-CN" dirty="0" smtClean="0"/>
                  <a:t>Control Flow Integrity (CFI).</a:t>
                </a:r>
                <a:r>
                  <a:rPr lang="zh-CN" altLang="en-US" baseline="0" dirty="0" smtClean="0"/>
                  <a:t> </a:t>
                </a:r>
                <a:r>
                  <a:rPr lang="en-US" altLang="zh-CN" sz="1200" kern="1200" dirty="0" smtClean="0">
                    <a:solidFill>
                      <a:schemeClr val="tx1"/>
                    </a:solidFill>
                    <a:effectLst/>
                    <a:latin typeface="+mn-lt"/>
                    <a:ea typeface="+mn-ea"/>
                    <a:cs typeface="+mn-cs"/>
                  </a:rPr>
                  <a:t>But applications such as web browsers use Just-In- Time compilation (JIT) to compile scripts to native code at runtime and then execute them, making the traditional boundary between code and data more vague, thus causing most existing defenses ineffective. </a:t>
                </a:r>
                <a:r>
                  <a:rPr lang="en-US" altLang="zh-CN" sz="1200" dirty="0" smtClean="0">
                    <a:solidFill>
                      <a:schemeClr val="bg1"/>
                    </a:solidFill>
                  </a:rPr>
                  <a:t>Just-In-Time compilation can compile scripts to native code at runtime and then execute them,</a:t>
                </a:r>
                <a:r>
                  <a:rPr lang="zh-CN" altLang="en-US" sz="1200" dirty="0" smtClean="0">
                    <a:solidFill>
                      <a:schemeClr val="bg1"/>
                    </a:solidFill>
                  </a:rPr>
                  <a:t> </a:t>
                </a:r>
                <a:r>
                  <a:rPr lang="en-US" altLang="zh-CN" sz="1200" dirty="0" smtClean="0">
                    <a:solidFill>
                      <a:schemeClr val="bg1"/>
                    </a:solidFill>
                  </a:rPr>
                  <a:t>it</a:t>
                </a:r>
                <a:r>
                  <a:rPr lang="zh-CN" altLang="en-US" sz="1200" dirty="0" smtClean="0">
                    <a:solidFill>
                      <a:schemeClr val="bg1"/>
                    </a:solidFill>
                  </a:rPr>
                  <a:t> </a:t>
                </a:r>
                <a:r>
                  <a:rPr lang="en-US" altLang="zh-CN" sz="1200" dirty="0" smtClean="0">
                    <a:solidFill>
                      <a:schemeClr val="bg1"/>
                    </a:solidFill>
                  </a:rPr>
                  <a:t>can</a:t>
                </a:r>
                <a:r>
                  <a:rPr lang="zh-CN" altLang="en-US" sz="1200" dirty="0" smtClean="0">
                    <a:solidFill>
                      <a:schemeClr val="bg1"/>
                    </a:solidFill>
                  </a:rPr>
                  <a:t> </a:t>
                </a:r>
                <a:r>
                  <a:rPr lang="en-US" altLang="zh-CN" sz="1200" dirty="0" smtClean="0">
                    <a:solidFill>
                      <a:schemeClr val="bg1"/>
                    </a:solidFill>
                  </a:rPr>
                  <a:t>improve</a:t>
                </a:r>
                <a:r>
                  <a:rPr lang="zh-CN" altLang="en-US" sz="1200" dirty="0" smtClean="0">
                    <a:solidFill>
                      <a:schemeClr val="bg1"/>
                    </a:solidFill>
                  </a:rPr>
                  <a:t> </a:t>
                </a:r>
                <a:r>
                  <a:rPr lang="en-US" altLang="zh-CN" sz="1200" dirty="0" smtClean="0">
                    <a:solidFill>
                      <a:schemeClr val="bg1"/>
                    </a:solidFill>
                  </a:rPr>
                  <a:t>the</a:t>
                </a:r>
                <a:r>
                  <a:rPr lang="zh-CN" altLang="en-US" sz="1200" dirty="0" smtClean="0">
                    <a:solidFill>
                      <a:schemeClr val="bg1"/>
                    </a:solidFill>
                  </a:rPr>
                  <a:t> </a:t>
                </a:r>
                <a:r>
                  <a:rPr lang="en-US" altLang="zh-CN" sz="1200" dirty="0" smtClean="0">
                    <a:solidFill>
                      <a:schemeClr val="bg1"/>
                    </a:solidFill>
                  </a:rPr>
                  <a:t>performance</a:t>
                </a:r>
                <a:r>
                  <a:rPr lang="zh-CN" altLang="en-US" sz="1200" dirty="0" smtClean="0">
                    <a:solidFill>
                      <a:schemeClr val="bg1"/>
                    </a:solidFill>
                  </a:rPr>
                  <a:t> </a:t>
                </a:r>
                <a:r>
                  <a:rPr lang="en-US" altLang="zh-CN" sz="1200" dirty="0" smtClean="0">
                    <a:solidFill>
                      <a:schemeClr val="bg1"/>
                    </a:solidFill>
                  </a:rPr>
                  <a:t>of</a:t>
                </a:r>
                <a:r>
                  <a:rPr lang="zh-CN" altLang="en-US" sz="1200" dirty="0" smtClean="0">
                    <a:solidFill>
                      <a:schemeClr val="bg1"/>
                    </a:solidFill>
                  </a:rPr>
                  <a:t> </a:t>
                </a:r>
                <a:r>
                  <a:rPr lang="en-US" altLang="zh-CN" sz="1200" dirty="0" smtClean="0">
                    <a:solidFill>
                      <a:schemeClr val="bg1"/>
                    </a:solidFill>
                  </a:rPr>
                  <a:t>web</a:t>
                </a:r>
                <a:r>
                  <a:rPr lang="zh-CN" altLang="en-US" sz="1200" dirty="0" smtClean="0">
                    <a:solidFill>
                      <a:schemeClr val="bg1"/>
                    </a:solidFill>
                  </a:rPr>
                  <a:t> </a:t>
                </a:r>
                <a:r>
                  <a:rPr lang="en-US" altLang="zh-CN" sz="1200" dirty="0" smtClean="0">
                    <a:solidFill>
                      <a:schemeClr val="bg1"/>
                    </a:solidFill>
                  </a:rPr>
                  <a:t>browsers</a:t>
                </a:r>
                <a:r>
                  <a:rPr lang="zh-CN" altLang="en-US" sz="1200" dirty="0" smtClean="0">
                    <a:solidFill>
                      <a:schemeClr val="bg1"/>
                    </a:solidFill>
                  </a:rPr>
                  <a:t> </a:t>
                </a:r>
                <a:r>
                  <a:rPr lang="en-US" altLang="zh-CN" sz="1200" dirty="0" smtClean="0">
                    <a:solidFill>
                      <a:schemeClr val="bg1"/>
                    </a:solidFill>
                  </a:rPr>
                  <a:t>so</a:t>
                </a:r>
                <a:r>
                  <a:rPr lang="zh-CN" altLang="en-US" sz="1200" dirty="0" smtClean="0">
                    <a:solidFill>
                      <a:schemeClr val="bg1"/>
                    </a:solidFill>
                  </a:rPr>
                  <a:t> </a:t>
                </a:r>
                <a:r>
                  <a:rPr lang="en-US" altLang="zh-CN" sz="1200" dirty="0" smtClean="0">
                    <a:solidFill>
                      <a:schemeClr val="bg1"/>
                    </a:solidFill>
                  </a:rPr>
                  <a:t>modern</a:t>
                </a:r>
                <a:r>
                  <a:rPr lang="zh-CN" altLang="en-US" sz="1200" dirty="0" smtClean="0">
                    <a:solidFill>
                      <a:schemeClr val="bg1"/>
                    </a:solidFill>
                  </a:rPr>
                  <a:t> </a:t>
                </a:r>
                <a:r>
                  <a:rPr lang="en-US" altLang="zh-CN" sz="1200" dirty="0" smtClean="0">
                    <a:solidFill>
                      <a:schemeClr val="bg1"/>
                    </a:solidFill>
                  </a:rPr>
                  <a:t>web</a:t>
                </a:r>
                <a:r>
                  <a:rPr lang="zh-CN" altLang="en-US" sz="1200" dirty="0" smtClean="0">
                    <a:solidFill>
                      <a:schemeClr val="bg1"/>
                    </a:solidFill>
                  </a:rPr>
                  <a:t> </a:t>
                </a:r>
                <a:r>
                  <a:rPr lang="en-US" altLang="zh-CN" sz="1200" dirty="0" smtClean="0">
                    <a:solidFill>
                      <a:schemeClr val="bg1"/>
                    </a:solidFill>
                  </a:rPr>
                  <a:t>browsers</a:t>
                </a:r>
                <a:r>
                  <a:rPr lang="zh-CN" altLang="en-US" sz="1200" dirty="0" smtClean="0">
                    <a:solidFill>
                      <a:schemeClr val="bg1"/>
                    </a:solidFill>
                  </a:rPr>
                  <a:t> </a:t>
                </a:r>
                <a:r>
                  <a:rPr lang="en-US" altLang="zh-CN" sz="1200" dirty="0" smtClean="0">
                    <a:solidFill>
                      <a:schemeClr val="bg1"/>
                    </a:solidFill>
                  </a:rPr>
                  <a:t>all</a:t>
                </a:r>
                <a:r>
                  <a:rPr lang="zh-CN" altLang="en-US" sz="1200" dirty="0" smtClean="0">
                    <a:solidFill>
                      <a:schemeClr val="bg1"/>
                    </a:solidFill>
                  </a:rPr>
                  <a:t> </a:t>
                </a:r>
                <a:r>
                  <a:rPr lang="en-US" altLang="zh-CN" sz="1200" dirty="0" smtClean="0">
                    <a:solidFill>
                      <a:schemeClr val="bg1"/>
                    </a:solidFill>
                  </a:rPr>
                  <a:t>adopt</a:t>
                </a:r>
                <a:r>
                  <a:rPr lang="zh-CN" altLang="en-US" sz="1200" dirty="0" smtClean="0">
                    <a:solidFill>
                      <a:schemeClr val="bg1"/>
                    </a:solidFill>
                  </a:rPr>
                  <a:t> </a:t>
                </a:r>
                <a:r>
                  <a:rPr lang="en-US" altLang="zh-CN" sz="1200" dirty="0" smtClean="0">
                    <a:solidFill>
                      <a:schemeClr val="bg1"/>
                    </a:solidFill>
                  </a:rPr>
                  <a:t>and</a:t>
                </a:r>
                <a:r>
                  <a:rPr lang="zh-CN" altLang="en-US" sz="1200" dirty="0" smtClean="0">
                    <a:solidFill>
                      <a:schemeClr val="bg1"/>
                    </a:solidFill>
                  </a:rPr>
                  <a:t> </a:t>
                </a:r>
                <a:r>
                  <a:rPr lang="en-US" altLang="zh-CN" sz="1200" dirty="0" smtClean="0">
                    <a:solidFill>
                      <a:schemeClr val="bg1"/>
                    </a:solidFill>
                  </a:rPr>
                  <a:t>use</a:t>
                </a:r>
                <a:r>
                  <a:rPr lang="zh-CN" altLang="en-US" sz="1200" dirty="0" smtClean="0">
                    <a:solidFill>
                      <a:schemeClr val="bg1"/>
                    </a:solidFill>
                  </a:rPr>
                  <a:t> </a:t>
                </a:r>
                <a:r>
                  <a:rPr lang="en-US" altLang="zh-CN" sz="1200" dirty="0" smtClean="0">
                    <a:solidFill>
                      <a:schemeClr val="bg1"/>
                    </a:solidFill>
                  </a:rPr>
                  <a:t>it.</a:t>
                </a:r>
                <a:endParaRPr lang="en-US" altLang="zh-CN" dirty="0" smtClean="0"/>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6</a:t>
            </a:fld>
            <a:endParaRPr kumimoji="1" lang="zh-CN" altLang="en-US"/>
          </a:p>
        </p:txBody>
      </p:sp>
    </p:spTree>
    <p:extLst>
      <p:ext uri="{BB962C8B-B14F-4D97-AF65-F5344CB8AC3E}">
        <p14:creationId xmlns:p14="http://schemas.microsoft.com/office/powerpoint/2010/main" val="208901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zh-CN" altLang="en-US" dirty="0" smtClean="0"/>
                  <a:t> </a:t>
                </a:r>
                <a:r>
                  <a:rPr kumimoji="1" lang="en-US" altLang="zh-CN" dirty="0" smtClean="0"/>
                  <a:t>the</a:t>
                </a:r>
                <a:r>
                  <a:rPr kumimoji="1" lang="zh-CN" altLang="en-US" dirty="0" smtClean="0"/>
                  <a:t> </a:t>
                </a:r>
                <a:r>
                  <a:rPr lang="en-US" altLang="zh-CN" sz="1200" kern="1200" dirty="0" smtClean="0">
                    <a:solidFill>
                      <a:schemeClr val="tx1"/>
                    </a:solidFill>
                    <a:effectLst/>
                    <a:latin typeface="+mn-lt"/>
                    <a:ea typeface="+mn-ea"/>
                    <a:cs typeface="+mn-cs"/>
                  </a:rPr>
                  <a:t>JIT optimization technique makes the defense more challenging. First,</a:t>
                </a:r>
                <a:r>
                  <a:rPr lang="en-US" altLang="zh-CN" dirty="0" smtClean="0"/>
                  <a:t> The</a:t>
                </a:r>
                <a:r>
                  <a:rPr lang="zh-CN" altLang="en-US" dirty="0"/>
                  <a:t> </a:t>
                </a:r>
                <a:r>
                  <a:rPr lang="en-US" altLang="zh-CN" dirty="0"/>
                  <a:t>JIT compiled code is generated at runtime, it resides in memory that is both writable and executable </a:t>
                </a:r>
                <a:r>
                  <a:rPr lang="en-US" altLang="zh-CN" dirty="0" smtClean="0"/>
                  <a:t>and </a:t>
                </a:r>
                <a:r>
                  <a:rPr lang="en-US" altLang="zh-CN" dirty="0"/>
                  <a:t>thus not protected by </a:t>
                </a:r>
                <a:r>
                  <a:rPr lang="en-US" altLang="zh-CN" dirty="0" smtClean="0"/>
                  <a:t>W</a:t>
                </a:r>
                <a14:m>
                  <m:oMath xmlns:m="http://schemas.openxmlformats.org/officeDocument/2006/math">
                    <m:r>
                      <a:rPr lang="en-US" altLang="zh-CN" i="1">
                        <a:latin typeface="Cambria Math" charset="0"/>
                        <a:ea typeface="Cambria Math" charset="0"/>
                        <a:cs typeface="Cambria Math" charset="0"/>
                      </a:rPr>
                      <m:t>⨁</m:t>
                    </m:r>
                  </m:oMath>
                </a14:m>
                <a:r>
                  <a:rPr lang="en-US" altLang="zh-CN" dirty="0" smtClean="0"/>
                  <a:t>X</a:t>
                </a:r>
                <a:r>
                  <a:rPr lang="en-US" altLang="zh-CN" sz="1200" kern="1200" dirty="0" smtClean="0">
                    <a:solidFill>
                      <a:schemeClr val="tx1"/>
                    </a:solidFill>
                    <a:effectLst/>
                    <a:latin typeface="+mn-lt"/>
                    <a:ea typeface="+mn-ea"/>
                    <a:cs typeface="+mn-cs"/>
                  </a:rPr>
                  <a:t>. Second, attackers can manipulate the layout of the JIT memory to launch various types of attacks.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Third,</a:t>
                </a:r>
                <a:r>
                  <a:rPr lang="zh-CN" altLang="en-US" sz="1200" kern="1200" baseline="0" dirty="0" smtClean="0">
                    <a:solidFill>
                      <a:schemeClr val="tx1"/>
                    </a:solidFill>
                    <a:effectLst/>
                    <a:latin typeface="+mn-lt"/>
                    <a:ea typeface="+mn-ea"/>
                    <a:cs typeface="+mn-cs"/>
                  </a:rPr>
                  <a:t> </a:t>
                </a:r>
                <a:r>
                  <a:rPr lang="en-US" altLang="zh-CN" dirty="0" smtClean="0"/>
                  <a:t>This</a:t>
                </a:r>
                <a:r>
                  <a:rPr lang="zh-CN" altLang="en-US" dirty="0" smtClean="0"/>
                  <a:t> </a:t>
                </a:r>
                <a:r>
                  <a:rPr lang="en-US" altLang="zh-CN" dirty="0" smtClean="0"/>
                  <a:t>prevents the application of defenses such as CFI, as it is difficult to obtain the control-flow information for the JIT compiled code. </a:t>
                </a:r>
                <a:r>
                  <a:rPr lang="en-US" altLang="zh-CN" sz="1200" dirty="0" smtClean="0">
                    <a:solidFill>
                      <a:schemeClr val="bg1"/>
                    </a:solidFill>
                  </a:rPr>
                  <a:t>This</a:t>
                </a:r>
                <a:r>
                  <a:rPr lang="zh-CN" altLang="en-US" sz="1200" dirty="0" smtClean="0">
                    <a:solidFill>
                      <a:schemeClr val="bg1"/>
                    </a:solidFill>
                  </a:rPr>
                  <a:t> </a:t>
                </a:r>
                <a:r>
                  <a:rPr lang="en-US" altLang="zh-CN" sz="1200" dirty="0" smtClean="0">
                    <a:solidFill>
                      <a:schemeClr val="bg1"/>
                    </a:solidFill>
                  </a:rPr>
                  <a:t>paper proposes a general defense solution, </a:t>
                </a:r>
                <a:r>
                  <a:rPr lang="en-US" altLang="zh-CN" sz="1200" dirty="0" err="1" smtClean="0">
                    <a:solidFill>
                      <a:schemeClr val="bg1"/>
                    </a:solidFill>
                  </a:rPr>
                  <a:t>JITScope</a:t>
                </a:r>
                <a:r>
                  <a:rPr lang="en-US" altLang="zh-CN" sz="1200" dirty="0" smtClean="0">
                    <a:solidFill>
                      <a:schemeClr val="bg1"/>
                    </a:solidFill>
                  </a:rPr>
                  <a:t>, to enforce a strong security policy with a low performance overhead, used to protect applications (such as web browsers) that support JIT compilation from control-flow hijacking attacks. </a:t>
                </a: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zh-CN" altLang="en-US" dirty="0" smtClean="0"/>
                  <a:t> </a:t>
                </a:r>
                <a:r>
                  <a:rPr kumimoji="1" lang="en-US" altLang="zh-CN" dirty="0" smtClean="0"/>
                  <a:t>the</a:t>
                </a:r>
                <a:r>
                  <a:rPr kumimoji="1" lang="zh-CN" altLang="en-US" dirty="0" smtClean="0"/>
                  <a:t> </a:t>
                </a:r>
                <a:r>
                  <a:rPr lang="en-US" altLang="zh-CN" sz="1200" kern="1200" dirty="0" smtClean="0">
                    <a:solidFill>
                      <a:schemeClr val="tx1"/>
                    </a:solidFill>
                    <a:effectLst/>
                    <a:latin typeface="+mn-lt"/>
                    <a:ea typeface="+mn-ea"/>
                    <a:cs typeface="+mn-cs"/>
                  </a:rPr>
                  <a:t>JIT optimization technique makes the defense more challenging. First,</a:t>
                </a:r>
                <a:r>
                  <a:rPr lang="en-US" altLang="zh-CN" dirty="0" smtClean="0"/>
                  <a:t> The</a:t>
                </a:r>
                <a:r>
                  <a:rPr lang="zh-CN" altLang="en-US" dirty="0"/>
                  <a:t> </a:t>
                </a:r>
                <a:r>
                  <a:rPr lang="en-US" altLang="zh-CN" dirty="0"/>
                  <a:t>JIT compiled code is generated at runtime, it resides in memory that is both writable and executable </a:t>
                </a:r>
                <a:r>
                  <a:rPr lang="en-US" altLang="zh-CN" dirty="0" smtClean="0"/>
                  <a:t>and </a:t>
                </a:r>
                <a:r>
                  <a:rPr lang="en-US" altLang="zh-CN" dirty="0"/>
                  <a:t>thus not protected by </a:t>
                </a:r>
                <a:r>
                  <a:rPr lang="en-US" altLang="zh-CN" dirty="0" smtClean="0"/>
                  <a:t>W</a:t>
                </a:r>
                <a:r>
                  <a:rPr lang="en-US" altLang="zh-CN" i="0">
                    <a:latin typeface="Cambria Math" charset="0"/>
                    <a:ea typeface="Cambria Math" charset="0"/>
                    <a:cs typeface="Cambria Math" charset="0"/>
                  </a:rPr>
                  <a:t>⨁</a:t>
                </a:r>
                <a:r>
                  <a:rPr lang="en-US" altLang="zh-CN" dirty="0" smtClean="0"/>
                  <a:t>X. </a:t>
                </a:r>
                <a:r>
                  <a:rPr lang="en-US" altLang="zh-CN" sz="1200" kern="1200" dirty="0" smtClean="0">
                    <a:solidFill>
                      <a:schemeClr val="tx1"/>
                    </a:solidFill>
                    <a:effectLst/>
                    <a:latin typeface="+mn-lt"/>
                    <a:ea typeface="+mn-ea"/>
                    <a:cs typeface="+mn-cs"/>
                  </a:rPr>
                  <a:t>Attackers can override any defense instrumented in the writable JIT memory. Second, by predicating the behaviors of JIT compilers and feeding them with specially crafted inputs (i.e., specific scripts), attackers can manipulate the layout of the JIT memory to launch various types of attacks.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Third,</a:t>
                </a:r>
                <a:r>
                  <a:rPr lang="zh-CN" altLang="en-US" sz="1200" kern="1200" baseline="0" dirty="0" smtClean="0">
                    <a:solidFill>
                      <a:schemeClr val="tx1"/>
                    </a:solidFill>
                    <a:effectLst/>
                    <a:latin typeface="+mn-lt"/>
                    <a:ea typeface="+mn-ea"/>
                    <a:cs typeface="+mn-cs"/>
                  </a:rPr>
                  <a:t> </a:t>
                </a:r>
                <a:r>
                  <a:rPr lang="en-US" altLang="zh-CN" dirty="0" smtClean="0"/>
                  <a:t>This</a:t>
                </a:r>
                <a:r>
                  <a:rPr lang="zh-CN" altLang="en-US" dirty="0" smtClean="0"/>
                  <a:t> </a:t>
                </a:r>
                <a:r>
                  <a:rPr lang="en-US" altLang="zh-CN" dirty="0" smtClean="0"/>
                  <a:t>prevents the application of defenses such as CFI, as it is difficult to obtain the control-flow information for the JIT compiled code. </a:t>
                </a:r>
                <a:r>
                  <a:rPr lang="en-US" altLang="zh-CN" sz="1200" dirty="0" smtClean="0">
                    <a:solidFill>
                      <a:schemeClr val="bg1"/>
                    </a:solidFill>
                  </a:rPr>
                  <a:t>This</a:t>
                </a:r>
                <a:r>
                  <a:rPr lang="zh-CN" altLang="en-US" sz="1200" dirty="0" smtClean="0">
                    <a:solidFill>
                      <a:schemeClr val="bg1"/>
                    </a:solidFill>
                  </a:rPr>
                  <a:t> </a:t>
                </a:r>
                <a:r>
                  <a:rPr lang="en-US" altLang="zh-CN" sz="1200" dirty="0" smtClean="0">
                    <a:solidFill>
                      <a:schemeClr val="bg1"/>
                    </a:solidFill>
                  </a:rPr>
                  <a:t>paper propose a general defense solution, </a:t>
                </a:r>
                <a:r>
                  <a:rPr lang="en-US" altLang="zh-CN" sz="1200" dirty="0" err="1" smtClean="0">
                    <a:solidFill>
                      <a:schemeClr val="bg1"/>
                    </a:solidFill>
                  </a:rPr>
                  <a:t>JITScope</a:t>
                </a:r>
                <a:r>
                  <a:rPr lang="en-US" altLang="zh-CN" sz="1200" dirty="0" smtClean="0">
                    <a:solidFill>
                      <a:schemeClr val="bg1"/>
                    </a:solidFill>
                  </a:rPr>
                  <a:t>, to enforce a strong security policy with a low performance overhead, used to protect applications (such as web browsers) that support JIT compilation from control-flow hijacking attacks. </a:t>
                </a:r>
              </a:p>
            </p:txBody>
          </p:sp>
        </mc:Fallback>
      </mc:AlternateContent>
      <p:sp>
        <p:nvSpPr>
          <p:cNvPr id="4" name="幻灯片编号占位符 3"/>
          <p:cNvSpPr>
            <a:spLocks noGrp="1"/>
          </p:cNvSpPr>
          <p:nvPr>
            <p:ph type="sldNum" sz="quarter" idx="10"/>
          </p:nvPr>
        </p:nvSpPr>
        <p:spPr/>
        <p:txBody>
          <a:bodyPr/>
          <a:lstStyle/>
          <a:p>
            <a:fld id="{B673A00E-5CFB-D348-A6CD-999D4CA976E1}" type="slidenum">
              <a:rPr kumimoji="1" lang="zh-CN" altLang="en-US" smtClean="0"/>
              <a:t>7</a:t>
            </a:fld>
            <a:endParaRPr kumimoji="1" lang="zh-CN" altLang="en-US"/>
          </a:p>
        </p:txBody>
      </p:sp>
    </p:spTree>
    <p:extLst>
      <p:ext uri="{BB962C8B-B14F-4D97-AF65-F5344CB8AC3E}">
        <p14:creationId xmlns:p14="http://schemas.microsoft.com/office/powerpoint/2010/main" val="165337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Then</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second</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err="1" smtClean="0"/>
              <a:t>JITScope</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8</a:t>
            </a:fld>
            <a:endParaRPr kumimoji="1" lang="zh-CN" altLang="en-US"/>
          </a:p>
        </p:txBody>
      </p:sp>
    </p:spTree>
    <p:extLst>
      <p:ext uri="{BB962C8B-B14F-4D97-AF65-F5344CB8AC3E}">
        <p14:creationId xmlns:p14="http://schemas.microsoft.com/office/powerpoint/2010/main" val="608413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Before</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I</a:t>
            </a:r>
            <a:r>
              <a:rPr kumimoji="1" lang="fr-FR" altLang="zh-CN" baseline="0" dirty="0" smtClean="0"/>
              <a:t>’</a:t>
            </a:r>
            <a:r>
              <a:rPr kumimoji="1" lang="en-US" altLang="zh-CN" baseline="0" dirty="0" smtClean="0"/>
              <a:t>d</a:t>
            </a:r>
            <a:r>
              <a:rPr kumimoji="1" lang="zh-CN" altLang="en-US" baseline="0" dirty="0" smtClean="0"/>
              <a:t> </a:t>
            </a:r>
            <a:r>
              <a:rPr kumimoji="1" lang="en-US" altLang="zh-CN" baseline="0" dirty="0" smtClean="0"/>
              <a:t>like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something</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modern</a:t>
            </a:r>
            <a:r>
              <a:rPr kumimoji="1" lang="zh-CN" altLang="en-US" baseline="0" dirty="0" smtClean="0"/>
              <a:t> </a:t>
            </a:r>
            <a:r>
              <a:rPr kumimoji="1" lang="en-US" altLang="zh-CN" baseline="0" dirty="0" smtClean="0"/>
              <a:t>web</a:t>
            </a:r>
            <a:r>
              <a:rPr kumimoji="1" lang="zh-CN" altLang="en-US" baseline="0" dirty="0" smtClean="0"/>
              <a:t> </a:t>
            </a:r>
            <a:r>
              <a:rPr kumimoji="1" lang="en-US" altLang="zh-CN" baseline="0" dirty="0" smtClean="0"/>
              <a:t>browsers.</a:t>
            </a:r>
            <a:r>
              <a:rPr kumimoji="1" lang="zh-CN" altLang="en-US" baseline="0" dirty="0" smtClean="0"/>
              <a:t> </a:t>
            </a:r>
            <a:r>
              <a:rPr kumimoji="1" lang="en-US" altLang="zh-CN" baseline="0" dirty="0" smtClean="0"/>
              <a:t>Here</a:t>
            </a:r>
            <a:r>
              <a:rPr kumimoji="1" lang="zh-CN" altLang="en-US" baseline="0" dirty="0" smtClean="0"/>
              <a:t> </a:t>
            </a:r>
            <a:r>
              <a:rPr lang="en-US" altLang="zh-CN" sz="1200" kern="1200" dirty="0" smtClean="0">
                <a:solidFill>
                  <a:schemeClr val="tx1"/>
                </a:solidFill>
                <a:effectLst/>
                <a:latin typeface="+mn-lt"/>
                <a:ea typeface="+mn-ea"/>
                <a:cs typeface="+mn-cs"/>
              </a:rPr>
              <a:t>shows a simplified architecture of the Firefox browser.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about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t>
            </a:r>
            <a:r>
              <a:rPr lang="en-US" altLang="zh-CN" sz="1200" kern="1200" dirty="0" err="1" smtClean="0">
                <a:solidFill>
                  <a:schemeClr val="tx1"/>
                </a:solidFill>
                <a:effectLst/>
                <a:latin typeface="+mn-lt"/>
                <a:ea typeface="+mn-ea"/>
                <a:cs typeface="+mn-cs"/>
              </a:rPr>
              <a:t>SpiderMonkey</a:t>
            </a:r>
            <a:r>
              <a:rPr lang="en-US" altLang="zh-CN" sz="1200" kern="1200" dirty="0" smtClean="0">
                <a:solidFill>
                  <a:schemeClr val="tx1"/>
                </a:solidFill>
                <a:effectLst/>
                <a:latin typeface="+mn-lt"/>
                <a:ea typeface="+mn-ea"/>
                <a:cs typeface="+mn-cs"/>
              </a:rPr>
              <a:t> JavaScript engine,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it can execute the scripts in the web page and interact with page elements through the DOM interface. </a:t>
            </a:r>
            <a:r>
              <a:rPr lang="en-US" altLang="zh-CN" sz="1200" kern="1200" dirty="0" smtClean="0">
                <a:solidFill>
                  <a:schemeClr val="tx1"/>
                </a:solidFill>
                <a:effectLst/>
                <a:latin typeface="+mn-lt"/>
                <a:ea typeface="+mn-ea"/>
                <a:cs typeface="+mn-cs"/>
              </a:rPr>
              <a:t>Here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a:t>
            </a:r>
            <a:r>
              <a:rPr lang="en-US" altLang="zh-CN" sz="1200" kern="1200" dirty="0" err="1" smtClean="0">
                <a:solidFill>
                  <a:schemeClr val="tx1"/>
                </a:solidFill>
                <a:effectLst/>
                <a:latin typeface="+mn-lt"/>
                <a:ea typeface="+mn-ea"/>
                <a:cs typeface="+mn-cs"/>
              </a:rPr>
              <a:t>piderMonkey</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invokes the </a:t>
            </a:r>
            <a:r>
              <a:rPr lang="en-US" altLang="zh-CN" sz="1200" kern="1200" dirty="0" err="1" smtClean="0">
                <a:solidFill>
                  <a:schemeClr val="tx1"/>
                </a:solidFill>
                <a:effectLst/>
                <a:latin typeface="+mn-lt"/>
                <a:ea typeface="+mn-ea"/>
                <a:cs typeface="+mn-cs"/>
              </a:rPr>
              <a:t>IonMonkey</a:t>
            </a:r>
            <a:r>
              <a:rPr lang="en-US" altLang="zh-CN" sz="1200" kern="1200" dirty="0" smtClean="0">
                <a:solidFill>
                  <a:schemeClr val="tx1"/>
                </a:solidFill>
                <a:effectLst/>
                <a:latin typeface="+mn-lt"/>
                <a:ea typeface="+mn-ea"/>
                <a:cs typeface="+mn-cs"/>
              </a:rPr>
              <a:t> JIT compiler to compile them to native executable code, and diverts further invocation of these JavaScript functions to the JIT compiled code. The JIT code installer writes the compiled JavaScript functions to the JIT code memory.</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addition, there is a garbage collector in the JavaScript engine, responsible for the garbage collection of JavaScript objects and code. 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operations,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some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written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operations,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may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exploited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attackers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launch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control-flow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hijacking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attack.</a:t>
            </a:r>
            <a:r>
              <a:rPr lang="zh-CN" altLang="en-US" sz="1200" kern="1200" baseline="0" dirty="0" smtClean="0">
                <a:solidFill>
                  <a:schemeClr val="tx1"/>
                </a:solidFill>
                <a:effectLst/>
                <a:latin typeface="+mn-lt"/>
                <a:ea typeface="+mn-ea"/>
                <a:cs typeface="+mn-cs"/>
              </a:rPr>
              <a:t> </a:t>
            </a:r>
          </a:p>
        </p:txBody>
      </p:sp>
      <p:sp>
        <p:nvSpPr>
          <p:cNvPr id="4" name="幻灯片编号占位符 3"/>
          <p:cNvSpPr>
            <a:spLocks noGrp="1"/>
          </p:cNvSpPr>
          <p:nvPr>
            <p:ph type="sldNum" sz="quarter" idx="10"/>
          </p:nvPr>
        </p:nvSpPr>
        <p:spPr/>
        <p:txBody>
          <a:bodyPr/>
          <a:lstStyle/>
          <a:p>
            <a:fld id="{B673A00E-5CFB-D348-A6CD-999D4CA976E1}" type="slidenum">
              <a:rPr kumimoji="1" lang="zh-CN" altLang="en-US" smtClean="0"/>
              <a:t>9</a:t>
            </a:fld>
            <a:endParaRPr kumimoji="1" lang="zh-CN" altLang="en-US"/>
          </a:p>
        </p:txBody>
      </p:sp>
    </p:spTree>
    <p:extLst>
      <p:ext uri="{BB962C8B-B14F-4D97-AF65-F5344CB8AC3E}">
        <p14:creationId xmlns:p14="http://schemas.microsoft.com/office/powerpoint/2010/main" val="756898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2A9C50-0291-AD45-9DDE-65E89BC8F164}" type="datetime1">
              <a:rPr kumimoji="1" lang="zh-CN" altLang="en-US" smtClean="0"/>
              <a:t>15/6/26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2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25C2C64-2EAC-F446-B775-33A127CF9150}" type="datetime1">
              <a:rPr kumimoji="1" lang="zh-CN" altLang="en-US" smtClean="0"/>
              <a:t>15/6/26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205399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A68B1FC-0E97-4B4B-A8B7-08FFFD27E22F}" type="datetime1">
              <a:rPr kumimoji="1" lang="zh-CN" altLang="en-US" smtClean="0"/>
              <a:t>15/6/26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1264095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B59AD9B-645B-1841-9325-0BFA2686FD89}" type="datetime1">
              <a:rPr kumimoji="1" lang="zh-CN" altLang="en-US" smtClean="0"/>
              <a:t>15/6/26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94511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E8AFE66-CA48-2D43-B3D5-4988A7C0F402}" type="datetime1">
              <a:rPr kumimoji="1" lang="zh-CN" altLang="en-US" smtClean="0"/>
              <a:t>15/6/26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94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65DDCD0-3DEA-274E-94F6-BA0C2CA4C091}" type="datetime1">
              <a:rPr kumimoji="1" lang="zh-CN" altLang="en-US" smtClean="0"/>
              <a:t>15/6/26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178069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22960" y="2582334"/>
            <a:ext cx="370332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440" y="2582334"/>
            <a:ext cx="370332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E4A659D-2A07-1F4B-9B57-92CEC6975304}" type="datetime1">
              <a:rPr kumimoji="1" lang="zh-CN" altLang="en-US" smtClean="0"/>
              <a:t>15/6/26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70939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03DE6F5-FAC8-BD47-8632-7866114FA097}" type="datetime1">
              <a:rPr kumimoji="1" lang="zh-CN" altLang="en-US" smtClean="0"/>
              <a:t>15/6/26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4917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zh-CN" altLang="en-US"/>
          </a:p>
        </p:txBody>
      </p:sp>
      <p:sp>
        <p:nvSpPr>
          <p:cNvPr id="9" name="Slide Number Placeholder 8"/>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191850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09FFCCA-8301-6D4C-84ED-B1ED8ACF8A07}" type="datetime1">
              <a:rPr kumimoji="1" lang="zh-CN" altLang="en-US" smtClean="0"/>
              <a:t>15/6/26</a:t>
            </a:fld>
            <a:endParaRPr kumimoji="1"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75239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289B013-1F06-D046-B82B-50CFB4846AF7}" type="datetime1">
              <a:rPr kumimoji="1" lang="zh-CN" altLang="en-US" smtClean="0"/>
              <a:t>15/6/26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A3DF4A4-C2B2-C04D-947B-95B7BD989F14}" type="slidenum">
              <a:rPr kumimoji="1" lang="zh-CN" altLang="en-US" smtClean="0"/>
              <a:t>‹#›</a:t>
            </a:fld>
            <a:endParaRPr kumimoji="1" lang="zh-CN" altLang="en-US"/>
          </a:p>
        </p:txBody>
      </p:sp>
    </p:spTree>
    <p:extLst>
      <p:ext uri="{BB962C8B-B14F-4D97-AF65-F5344CB8AC3E}">
        <p14:creationId xmlns:p14="http://schemas.microsoft.com/office/powerpoint/2010/main" val="14746123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35B4E3B-485F-954C-BE36-F533CCF263F6}" type="datetime1">
              <a:rPr kumimoji="1" lang="zh-CN" altLang="en-US" smtClean="0"/>
              <a:t>15/6/26</a:t>
            </a:fld>
            <a:endParaRPr kumimoji="1"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FA3DF4A4-C2B2-C04D-947B-95B7BD989F14}" type="slidenum">
              <a:rPr kumimoji="1" lang="zh-CN" altLang="en-US" smtClean="0"/>
              <a:t>‹#›</a:t>
            </a:fld>
            <a:endParaRPr kumimoji="1"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17108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3.png"/><Relationship Id="rId9" Type="http://schemas.openxmlformats.org/officeDocument/2006/relationships/image" Target="../media/image23.png"/><Relationship Id="rId10"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11" name="日期占位符 10"/>
          <p:cNvSpPr>
            <a:spLocks noGrp="1"/>
          </p:cNvSpPr>
          <p:nvPr>
            <p:ph type="dt" sz="half" idx="10"/>
          </p:nvPr>
        </p:nvSpPr>
        <p:spPr/>
        <p:txBody>
          <a:bodyPr/>
          <a:lstStyle/>
          <a:p>
            <a:fld id="{6AAE5322-93C3-044B-AFFF-351AEB4D6140}" type="datetime1">
              <a:rPr kumimoji="1" lang="zh-CN" altLang="en-US" smtClean="0"/>
              <a:t>15/6/26</a:t>
            </a:fld>
            <a:endParaRPr kumimoji="1" lang="zh-CN" altLang="en-US"/>
          </a:p>
        </p:txBody>
      </p:sp>
      <p:sp>
        <p:nvSpPr>
          <p:cNvPr id="12" name="幻灯片编号占位符 11"/>
          <p:cNvSpPr>
            <a:spLocks noGrp="1"/>
          </p:cNvSpPr>
          <p:nvPr>
            <p:ph type="sldNum" sz="quarter" idx="12"/>
          </p:nvPr>
        </p:nvSpPr>
        <p:spPr/>
        <p:txBody>
          <a:bodyPr/>
          <a:lstStyle/>
          <a:p>
            <a:fld id="{FA3DF4A4-C2B2-C04D-947B-95B7BD989F14}" type="slidenum">
              <a:rPr kumimoji="1" lang="zh-CN" altLang="en-US" smtClean="0"/>
              <a:t>1</a:t>
            </a:fld>
            <a:endParaRPr kumimoji="1" lang="zh-CN" altLang="en-US"/>
          </a:p>
        </p:txBody>
      </p:sp>
      <p:cxnSp>
        <p:nvCxnSpPr>
          <p:cNvPr id="10" name="直接连接符 4"/>
          <p:cNvCxnSpPr/>
          <p:nvPr/>
        </p:nvCxnSpPr>
        <p:spPr>
          <a:xfrm>
            <a:off x="592138" y="3340475"/>
            <a:ext cx="8012112"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10332" y="2186475"/>
            <a:ext cx="8012112" cy="1077218"/>
          </a:xfrm>
          <a:prstGeom prst="rect">
            <a:avLst/>
          </a:prstGeom>
          <a:noFill/>
        </p:spPr>
        <p:txBody>
          <a:bodyPr wrap="square" rtlCol="0">
            <a:spAutoFit/>
          </a:bodyPr>
          <a:lstStyle/>
          <a:p>
            <a:pPr algn="ctr"/>
            <a:r>
              <a:rPr lang="en-US" altLang="zh-CN" sz="3200" dirty="0" err="1"/>
              <a:t>JITScope</a:t>
            </a:r>
            <a:r>
              <a:rPr lang="en-US" altLang="zh-CN" sz="3200" dirty="0"/>
              <a:t>: Protecting Web Users from Control-Flow Hijacking Attacks </a:t>
            </a:r>
          </a:p>
        </p:txBody>
      </p:sp>
      <p:sp>
        <p:nvSpPr>
          <p:cNvPr id="14" name="副标题 2"/>
          <p:cNvSpPr txBox="1">
            <a:spLocks/>
          </p:cNvSpPr>
          <p:nvPr/>
        </p:nvSpPr>
        <p:spPr>
          <a:xfrm>
            <a:off x="592138" y="4008246"/>
            <a:ext cx="8012112" cy="35685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nl-NL" altLang="zh-CN" sz="1600" dirty="0" err="1"/>
              <a:t>Chao</a:t>
            </a:r>
            <a:r>
              <a:rPr lang="nl-NL" altLang="zh-CN" sz="1600" dirty="0"/>
              <a:t> </a:t>
            </a:r>
            <a:r>
              <a:rPr lang="nl-NL" altLang="zh-CN" sz="1600" dirty="0" err="1" smtClean="0"/>
              <a:t>Zhan</a:t>
            </a:r>
            <a:r>
              <a:rPr lang="en-US" altLang="zh-CN" sz="1600" dirty="0" smtClean="0"/>
              <a:t>g</a:t>
            </a:r>
            <a:r>
              <a:rPr lang="nl-NL" altLang="zh-CN" sz="1600" dirty="0" smtClean="0"/>
              <a:t>, </a:t>
            </a:r>
            <a:r>
              <a:rPr lang="nl-NL" altLang="zh-CN" sz="1600" dirty="0" err="1"/>
              <a:t>Mehrdad</a:t>
            </a:r>
            <a:r>
              <a:rPr lang="nl-NL" altLang="zh-CN" sz="1600" dirty="0"/>
              <a:t> </a:t>
            </a:r>
            <a:r>
              <a:rPr lang="nl-NL" altLang="zh-CN" sz="1600" dirty="0" err="1" smtClean="0"/>
              <a:t>Niknami</a:t>
            </a:r>
            <a:r>
              <a:rPr lang="nl-NL" altLang="zh-CN" sz="1600" dirty="0" smtClean="0"/>
              <a:t>, </a:t>
            </a:r>
            <a:r>
              <a:rPr lang="nl-NL" altLang="zh-CN" sz="1600" dirty="0"/>
              <a:t>Kevin </a:t>
            </a:r>
            <a:r>
              <a:rPr lang="nl-NL" altLang="zh-CN" sz="1600" dirty="0" err="1"/>
              <a:t>Zhijie</a:t>
            </a:r>
            <a:r>
              <a:rPr lang="nl-NL" altLang="zh-CN" sz="1600" dirty="0"/>
              <a:t> </a:t>
            </a:r>
            <a:r>
              <a:rPr lang="nl-NL" altLang="zh-CN" sz="1600" dirty="0" smtClean="0"/>
              <a:t>Che</a:t>
            </a:r>
            <a:r>
              <a:rPr lang="en-US" altLang="zh-CN" sz="1600" dirty="0" smtClean="0"/>
              <a:t>n</a:t>
            </a:r>
            <a:r>
              <a:rPr lang="nl-NL" altLang="zh-CN" sz="1600" dirty="0" smtClean="0"/>
              <a:t>, </a:t>
            </a:r>
            <a:r>
              <a:rPr lang="nl-NL" altLang="zh-CN" sz="1600" dirty="0" err="1"/>
              <a:t>Chengyu</a:t>
            </a:r>
            <a:r>
              <a:rPr lang="nl-NL" altLang="zh-CN" sz="1600" dirty="0"/>
              <a:t> </a:t>
            </a:r>
            <a:r>
              <a:rPr lang="nl-NL" altLang="zh-CN" sz="1600" dirty="0" smtClean="0"/>
              <a:t>Song, </a:t>
            </a:r>
            <a:r>
              <a:rPr lang="nl-NL" altLang="zh-CN" sz="1600" dirty="0" err="1"/>
              <a:t>Zhaofeng</a:t>
            </a:r>
            <a:r>
              <a:rPr lang="nl-NL" altLang="zh-CN" sz="1600" dirty="0"/>
              <a:t> </a:t>
            </a:r>
            <a:r>
              <a:rPr lang="nl-NL" altLang="zh-CN" sz="1600" dirty="0" smtClean="0"/>
              <a:t>Chen, </a:t>
            </a:r>
            <a:r>
              <a:rPr lang="nl-NL" altLang="zh-CN" sz="1600" dirty="0"/>
              <a:t>Dawn </a:t>
            </a:r>
            <a:r>
              <a:rPr lang="nl-NL" altLang="zh-CN" sz="1600" dirty="0" smtClean="0"/>
              <a:t>Song </a:t>
            </a:r>
            <a:endParaRPr lang="nl-NL" altLang="zh-CN" sz="1600" dirty="0"/>
          </a:p>
        </p:txBody>
      </p:sp>
      <p:sp>
        <p:nvSpPr>
          <p:cNvPr id="15" name="副标题 2"/>
          <p:cNvSpPr txBox="1">
            <a:spLocks/>
          </p:cNvSpPr>
          <p:nvPr/>
        </p:nvSpPr>
        <p:spPr>
          <a:xfrm>
            <a:off x="1196008" y="3443204"/>
            <a:ext cx="6840760" cy="50405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000" dirty="0" smtClean="0"/>
              <a:t>INFOCOM</a:t>
            </a:r>
            <a:r>
              <a:rPr lang="zh-CN" altLang="en-US" sz="2000" dirty="0" smtClean="0"/>
              <a:t> </a:t>
            </a:r>
            <a:r>
              <a:rPr lang="en-US" altLang="zh-CN" sz="2000" dirty="0" smtClean="0"/>
              <a:t>2015</a:t>
            </a:r>
            <a:endParaRPr lang="zh-CN" altLang="en-US" sz="2000" dirty="0"/>
          </a:p>
        </p:txBody>
      </p:sp>
      <p:sp>
        <p:nvSpPr>
          <p:cNvPr id="16" name="TextBox 3"/>
          <p:cNvSpPr txBox="1"/>
          <p:nvPr/>
        </p:nvSpPr>
        <p:spPr>
          <a:xfrm>
            <a:off x="5807013" y="4960134"/>
            <a:ext cx="2659502" cy="646331"/>
          </a:xfrm>
          <a:prstGeom prst="rect">
            <a:avLst/>
          </a:prstGeom>
          <a:noFill/>
        </p:spPr>
        <p:txBody>
          <a:bodyPr wrap="square" rtlCol="0">
            <a:spAutoFit/>
          </a:bodyPr>
          <a:lstStyle/>
          <a:p>
            <a:r>
              <a:rPr lang="en-US" altLang="zh-CN" dirty="0" smtClean="0">
                <a:ea typeface="微软雅黑" panose="020B0503020204020204" pitchFamily="34" charset="-122"/>
              </a:rPr>
              <a:t>Presenter: </a:t>
            </a:r>
            <a:r>
              <a:rPr lang="en-US" altLang="zh-CN" dirty="0" err="1" smtClean="0">
                <a:ea typeface="微软雅黑" panose="020B0503020204020204" pitchFamily="34" charset="-122"/>
              </a:rPr>
              <a:t>Mingxin</a:t>
            </a:r>
            <a:r>
              <a:rPr lang="en-US" altLang="zh-CN" dirty="0" smtClean="0">
                <a:ea typeface="微软雅黑" panose="020B0503020204020204" pitchFamily="34" charset="-122"/>
              </a:rPr>
              <a:t> Chen</a:t>
            </a:r>
          </a:p>
          <a:p>
            <a:r>
              <a:rPr lang="en-US" altLang="zh-CN" dirty="0" err="1" smtClean="0">
                <a:ea typeface="微软雅黑" panose="020B0503020204020204" pitchFamily="34" charset="-122"/>
              </a:rPr>
              <a:t>StudentID</a:t>
            </a:r>
            <a:r>
              <a:rPr lang="en-US" altLang="zh-CN" dirty="0" smtClean="0">
                <a:ea typeface="微软雅黑" panose="020B0503020204020204" pitchFamily="34" charset="-122"/>
              </a:rPr>
              <a:t>: 2120140994</a:t>
            </a:r>
            <a:endParaRPr lang="zh-CN" altLang="en-US" dirty="0">
              <a:ea typeface="微软雅黑" panose="020B0503020204020204" pitchFamily="34" charset="-122"/>
            </a:endParaRPr>
          </a:p>
        </p:txBody>
      </p:sp>
      <p:sp>
        <p:nvSpPr>
          <p:cNvPr id="17" name="Freeform 166"/>
          <p:cNvSpPr>
            <a:spLocks noChangeAspect="1" noEditPoints="1"/>
          </p:cNvSpPr>
          <p:nvPr/>
        </p:nvSpPr>
        <p:spPr bwMode="auto">
          <a:xfrm>
            <a:off x="5348074" y="5007623"/>
            <a:ext cx="367377" cy="540000"/>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271" y="91793"/>
            <a:ext cx="1082488" cy="1083733"/>
          </a:xfrm>
          <a:prstGeom prst="rect">
            <a:avLst/>
          </a:prstGeom>
        </p:spPr>
      </p:pic>
    </p:spTree>
    <p:extLst>
      <p:ext uri="{BB962C8B-B14F-4D97-AF65-F5344CB8AC3E}">
        <p14:creationId xmlns:p14="http://schemas.microsoft.com/office/powerpoint/2010/main" val="17146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450" decel="100000" fill="hold"/>
                                        <p:tgtEl>
                                          <p:spTgt spid="13"/>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450" decel="100000" fill="hold"/>
                                        <p:tgtEl>
                                          <p:spTgt spid="10"/>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450" decel="100000" fill="hold"/>
                                        <p:tgtEl>
                                          <p:spTgt spid="15"/>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450" decel="100000" fill="hold"/>
                                        <p:tgtEl>
                                          <p:spTgt spid="14"/>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450" decel="100000" fill="hold"/>
                                        <p:tgtEl>
                                          <p:spTgt spid="16"/>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450" decel="100000" fill="hold"/>
                                        <p:tgtEl>
                                          <p:spTgt spid="17"/>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10</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a:off x="557336" y="1168161"/>
            <a:ext cx="2243014"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kumimoji="1" lang="en-US" altLang="zh-CN" dirty="0">
                <a:solidFill>
                  <a:schemeClr val="bg1"/>
                </a:solidFill>
              </a:rPr>
              <a:t>Overview</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err="1">
                <a:solidFill>
                  <a:schemeClr val="bg1"/>
                </a:solidFill>
              </a:rPr>
              <a:t>JITScope</a:t>
            </a:r>
            <a:endParaRPr kumimoji="1" lang="zh-CN" altLang="en-US" dirty="0">
              <a:solidFill>
                <a:schemeClr val="bg1"/>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62" y="1818670"/>
            <a:ext cx="408623" cy="408623"/>
          </a:xfrm>
          <a:prstGeom prst="rect">
            <a:avLst/>
          </a:prstGeom>
        </p:spPr>
      </p:pic>
      <p:sp>
        <p:nvSpPr>
          <p:cNvPr id="10" name="文本框 9"/>
          <p:cNvSpPr txBox="1"/>
          <p:nvPr/>
        </p:nvSpPr>
        <p:spPr>
          <a:xfrm>
            <a:off x="1028828" y="1822606"/>
            <a:ext cx="3928939" cy="369332"/>
          </a:xfrm>
          <a:prstGeom prst="rect">
            <a:avLst/>
          </a:prstGeom>
          <a:solidFill>
            <a:schemeClr val="accent1"/>
          </a:solidFill>
          <a:ln>
            <a:solidFill>
              <a:schemeClr val="accent1"/>
            </a:solidFill>
          </a:ln>
        </p:spPr>
        <p:txBody>
          <a:bodyPr wrap="square" rtlCol="0">
            <a:spAutoFit/>
          </a:bodyPr>
          <a:lstStyle/>
          <a:p>
            <a:r>
              <a:rPr lang="en-US" altLang="zh-CN" dirty="0">
                <a:solidFill>
                  <a:schemeClr val="bg1"/>
                </a:solidFill>
              </a:rPr>
              <a:t>two security policies for </a:t>
            </a:r>
            <a:r>
              <a:rPr lang="en-US" altLang="zh-CN" dirty="0" smtClean="0">
                <a:solidFill>
                  <a:schemeClr val="bg1"/>
                </a:solidFill>
              </a:rPr>
              <a:t>web</a:t>
            </a:r>
            <a:r>
              <a:rPr lang="zh-CN" altLang="en-US" dirty="0" smtClean="0">
                <a:solidFill>
                  <a:schemeClr val="bg1"/>
                </a:solidFill>
              </a:rPr>
              <a:t> </a:t>
            </a:r>
            <a:r>
              <a:rPr lang="en-US" altLang="zh-CN" dirty="0" smtClean="0">
                <a:solidFill>
                  <a:schemeClr val="bg1"/>
                </a:solidFill>
              </a:rPr>
              <a:t>browsers</a:t>
            </a:r>
            <a:endParaRPr kumimoji="1" lang="zh-CN" altLang="en-US" dirty="0">
              <a:solidFill>
                <a:schemeClr val="bg1"/>
              </a:solidFill>
            </a:endParaRPr>
          </a:p>
        </p:txBody>
      </p:sp>
      <mc:AlternateContent xmlns:mc="http://schemas.openxmlformats.org/markup-compatibility/2006" xmlns:a14="http://schemas.microsoft.com/office/drawing/2010/main">
        <mc:Choice Requires="a14">
          <p:sp>
            <p:nvSpPr>
              <p:cNvPr id="11" name="圆角矩形 10"/>
              <p:cNvSpPr/>
              <p:nvPr/>
            </p:nvSpPr>
            <p:spPr>
              <a:xfrm>
                <a:off x="1385887" y="2469267"/>
                <a:ext cx="7023476" cy="408623"/>
              </a:xfrm>
              <a:prstGeom prst="roundRect">
                <a:avLst/>
              </a:prstGeom>
              <a:ln>
                <a:solidFill>
                  <a:schemeClr val="accent1"/>
                </a:solidFill>
              </a:ln>
            </p:spPr>
            <p:txBody>
              <a:bodyPr wrap="square">
                <a:spAutoFit/>
              </a:bodyPr>
              <a:lstStyle/>
              <a:p>
                <a:r>
                  <a:rPr lang="en-US" altLang="zh-CN" dirty="0"/>
                  <a:t>I</a:t>
                </a:r>
                <a:r>
                  <a:rPr lang="en-US" altLang="zh-CN" dirty="0" smtClean="0"/>
                  <a:t>t </a:t>
                </a:r>
                <a:r>
                  <a:rPr lang="en-US" altLang="zh-CN" dirty="0"/>
                  <a:t>enforces the </a:t>
                </a:r>
                <a:r>
                  <a:rPr lang="en-US" altLang="zh-CN" dirty="0" smtClean="0"/>
                  <a:t>W</a:t>
                </a:r>
                <a14:m>
                  <m:oMath xmlns:m="http://schemas.openxmlformats.org/officeDocument/2006/math">
                    <m:r>
                      <a:rPr lang="en-US" altLang="zh-CN" i="1">
                        <a:latin typeface="Cambria Math" charset="0"/>
                        <a:ea typeface="Cambria Math" charset="0"/>
                        <a:cs typeface="Cambria Math" charset="0"/>
                      </a:rPr>
                      <m:t>⨁</m:t>
                    </m:r>
                  </m:oMath>
                </a14:m>
                <a:r>
                  <a:rPr lang="en-US" altLang="zh-CN" dirty="0" smtClean="0"/>
                  <a:t>X </a:t>
                </a:r>
                <a:r>
                  <a:rPr lang="en-US" altLang="zh-CN" dirty="0"/>
                  <a:t>policy on JIT compiled code.</a:t>
                </a:r>
                <a:endParaRPr lang="zh-CN" altLang="en-US" dirty="0"/>
              </a:p>
            </p:txBody>
          </p:sp>
        </mc:Choice>
        <mc:Fallback xmlns="">
          <p:sp>
            <p:nvSpPr>
              <p:cNvPr id="11" name="圆角矩形 10"/>
              <p:cNvSpPr>
                <a:spLocks noRot="1" noChangeAspect="1" noMove="1" noResize="1" noEditPoints="1" noAdjustHandles="1" noChangeArrowheads="1" noChangeShapeType="1" noTextEdit="1"/>
              </p:cNvSpPr>
              <p:nvPr/>
            </p:nvSpPr>
            <p:spPr>
              <a:xfrm>
                <a:off x="1385887" y="2469267"/>
                <a:ext cx="7023476" cy="408623"/>
              </a:xfrm>
              <a:prstGeom prst="roundRect">
                <a:avLst/>
              </a:prstGeom>
              <a:blipFill rotWithShape="0">
                <a:blip r:embed="rId4"/>
                <a:stretch>
                  <a:fillRect l="-347" b="-17391"/>
                </a:stretch>
              </a:blipFill>
              <a:ln>
                <a:solidFill>
                  <a:schemeClr val="accent1"/>
                </a:solidFill>
              </a:ln>
            </p:spPr>
            <p:txBody>
              <a:bodyPr/>
              <a:lstStyle/>
              <a:p>
                <a:r>
                  <a:rPr lang="zh-CN" altLang="en-US">
                    <a:noFill/>
                  </a:rPr>
                  <a:t> </a:t>
                </a:r>
              </a:p>
            </p:txBody>
          </p:sp>
        </mc:Fallback>
      </mc:AlternateContent>
      <p:sp>
        <p:nvSpPr>
          <p:cNvPr id="12" name="文本框 11"/>
          <p:cNvSpPr txBox="1">
            <a:spLocks/>
          </p:cNvSpPr>
          <p:nvPr/>
        </p:nvSpPr>
        <p:spPr>
          <a:xfrm>
            <a:off x="968685" y="2466352"/>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1</a:t>
            </a:r>
            <a:endParaRPr kumimoji="1" lang="zh-CN" altLang="en-US" sz="1100" dirty="0">
              <a:solidFill>
                <a:schemeClr val="bg1"/>
              </a:solidFill>
            </a:endParaRPr>
          </a:p>
        </p:txBody>
      </p:sp>
      <p:sp>
        <p:nvSpPr>
          <p:cNvPr id="13" name="圆角矩形 12"/>
          <p:cNvSpPr/>
          <p:nvPr/>
        </p:nvSpPr>
        <p:spPr>
          <a:xfrm>
            <a:off x="1366834" y="3193179"/>
            <a:ext cx="7042529" cy="715089"/>
          </a:xfrm>
          <a:prstGeom prst="roundRect">
            <a:avLst/>
          </a:prstGeom>
          <a:ln>
            <a:solidFill>
              <a:schemeClr val="accent1"/>
            </a:solidFill>
          </a:ln>
        </p:spPr>
        <p:txBody>
          <a:bodyPr wrap="square">
            <a:spAutoFit/>
          </a:bodyPr>
          <a:lstStyle/>
          <a:p>
            <a:r>
              <a:rPr lang="en-US" altLang="zh-CN" dirty="0" err="1"/>
              <a:t>JITScope</a:t>
            </a:r>
            <a:r>
              <a:rPr lang="en-US" altLang="zh-CN" dirty="0"/>
              <a:t> enforces the CFI policy on both </a:t>
            </a:r>
            <a:r>
              <a:rPr lang="en-US" altLang="zh-CN" dirty="0" smtClean="0"/>
              <a:t>statically </a:t>
            </a:r>
            <a:r>
              <a:rPr lang="en-US" altLang="zh-CN" dirty="0"/>
              <a:t>compiled code and JIT compiled code.</a:t>
            </a:r>
            <a:endParaRPr lang="zh-CN" altLang="en-US" dirty="0"/>
          </a:p>
        </p:txBody>
      </p:sp>
      <p:sp>
        <p:nvSpPr>
          <p:cNvPr id="14" name="文本框 13"/>
          <p:cNvSpPr txBox="1">
            <a:spLocks/>
          </p:cNvSpPr>
          <p:nvPr/>
        </p:nvSpPr>
        <p:spPr>
          <a:xfrm>
            <a:off x="963921" y="3347432"/>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2</a:t>
            </a:r>
            <a:endParaRPr kumimoji="1" lang="zh-CN" altLang="en-US" sz="1100" dirty="0">
              <a:solidFill>
                <a:schemeClr val="bg1"/>
              </a:solidFill>
            </a:endParaRPr>
          </a:p>
        </p:txBody>
      </p:sp>
      <p:grpSp>
        <p:nvGrpSpPr>
          <p:cNvPr id="15" name="组 14"/>
          <p:cNvGrpSpPr>
            <a:grpSpLocks noChangeAspect="1"/>
          </p:cNvGrpSpPr>
          <p:nvPr/>
        </p:nvGrpSpPr>
        <p:grpSpPr>
          <a:xfrm>
            <a:off x="602206" y="4103545"/>
            <a:ext cx="252000" cy="392291"/>
            <a:chOff x="3503613" y="3263900"/>
            <a:chExt cx="2127250" cy="3311525"/>
          </a:xfrm>
        </p:grpSpPr>
        <p:sp>
          <p:nvSpPr>
            <p:cNvPr id="16" name="Freeform 49"/>
            <p:cNvSpPr>
              <a:spLocks/>
            </p:cNvSpPr>
            <p:nvPr/>
          </p:nvSpPr>
          <p:spPr bwMode="auto">
            <a:xfrm>
              <a:off x="3503613" y="3263900"/>
              <a:ext cx="2127250" cy="3311525"/>
            </a:xfrm>
            <a:custGeom>
              <a:avLst/>
              <a:gdLst>
                <a:gd name="T0" fmla="*/ 980072 w 842"/>
                <a:gd name="T1" fmla="*/ 3312235 h 1312"/>
                <a:gd name="T2" fmla="*/ 858826 w 842"/>
                <a:gd name="T3" fmla="*/ 3193580 h 1312"/>
                <a:gd name="T4" fmla="*/ 866404 w 842"/>
                <a:gd name="T5" fmla="*/ 3153187 h 1312"/>
                <a:gd name="T6" fmla="*/ 702217 w 842"/>
                <a:gd name="T7" fmla="*/ 3153187 h 1312"/>
                <a:gd name="T8" fmla="*/ 575919 w 842"/>
                <a:gd name="T9" fmla="*/ 3026959 h 1312"/>
                <a:gd name="T10" fmla="*/ 608756 w 842"/>
                <a:gd name="T11" fmla="*/ 2938599 h 1312"/>
                <a:gd name="T12" fmla="*/ 553185 w 842"/>
                <a:gd name="T13" fmla="*/ 2830042 h 1312"/>
                <a:gd name="T14" fmla="*/ 586023 w 842"/>
                <a:gd name="T15" fmla="*/ 2741682 h 1312"/>
                <a:gd name="T16" fmla="*/ 495088 w 842"/>
                <a:gd name="T17" fmla="*/ 2580110 h 1312"/>
                <a:gd name="T18" fmla="*/ 495088 w 842"/>
                <a:gd name="T19" fmla="*/ 2479127 h 1312"/>
                <a:gd name="T20" fmla="*/ 495088 w 842"/>
                <a:gd name="T21" fmla="*/ 2479127 h 1312"/>
                <a:gd name="T22" fmla="*/ 495088 w 842"/>
                <a:gd name="T23" fmla="*/ 2463980 h 1312"/>
                <a:gd name="T24" fmla="*/ 495088 w 842"/>
                <a:gd name="T25" fmla="*/ 2390767 h 1312"/>
                <a:gd name="T26" fmla="*/ 497614 w 842"/>
                <a:gd name="T27" fmla="*/ 2373095 h 1312"/>
                <a:gd name="T28" fmla="*/ 497614 w 842"/>
                <a:gd name="T29" fmla="*/ 2315030 h 1312"/>
                <a:gd name="T30" fmla="*/ 454673 w 842"/>
                <a:gd name="T31" fmla="*/ 2143359 h 1312"/>
                <a:gd name="T32" fmla="*/ 325849 w 842"/>
                <a:gd name="T33" fmla="*/ 1966640 h 1312"/>
                <a:gd name="T34" fmla="*/ 0 w 842"/>
                <a:gd name="T35" fmla="*/ 1057795 h 1312"/>
                <a:gd name="T36" fmla="*/ 1058377 w 842"/>
                <a:gd name="T37" fmla="*/ 0 h 1312"/>
                <a:gd name="T38" fmla="*/ 1068481 w 842"/>
                <a:gd name="T39" fmla="*/ 0 h 1312"/>
                <a:gd name="T40" fmla="*/ 2126858 w 842"/>
                <a:gd name="T41" fmla="*/ 1057795 h 1312"/>
                <a:gd name="T42" fmla="*/ 1801009 w 842"/>
                <a:gd name="T43" fmla="*/ 1966640 h 1312"/>
                <a:gd name="T44" fmla="*/ 1672185 w 842"/>
                <a:gd name="T45" fmla="*/ 2143359 h 1312"/>
                <a:gd name="T46" fmla="*/ 1634296 w 842"/>
                <a:gd name="T47" fmla="*/ 2269588 h 1312"/>
                <a:gd name="T48" fmla="*/ 1631770 w 842"/>
                <a:gd name="T49" fmla="*/ 2582634 h 1312"/>
                <a:gd name="T50" fmla="*/ 1540835 w 842"/>
                <a:gd name="T51" fmla="*/ 2741682 h 1312"/>
                <a:gd name="T52" fmla="*/ 1573673 w 842"/>
                <a:gd name="T53" fmla="*/ 2830042 h 1312"/>
                <a:gd name="T54" fmla="*/ 1518102 w 842"/>
                <a:gd name="T55" fmla="*/ 2938599 h 1312"/>
                <a:gd name="T56" fmla="*/ 1550939 w 842"/>
                <a:gd name="T57" fmla="*/ 3026959 h 1312"/>
                <a:gd name="T58" fmla="*/ 1424641 w 842"/>
                <a:gd name="T59" fmla="*/ 3153187 h 1312"/>
                <a:gd name="T60" fmla="*/ 1260454 w 842"/>
                <a:gd name="T61" fmla="*/ 3153187 h 1312"/>
                <a:gd name="T62" fmla="*/ 1268032 w 842"/>
                <a:gd name="T63" fmla="*/ 3193580 h 1312"/>
                <a:gd name="T64" fmla="*/ 1149312 w 842"/>
                <a:gd name="T65" fmla="*/ 3312235 h 1312"/>
                <a:gd name="T66" fmla="*/ 980072 w 842"/>
                <a:gd name="T67" fmla="*/ 3312235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50"/>
            <p:cNvSpPr>
              <a:spLocks/>
            </p:cNvSpPr>
            <p:nvPr/>
          </p:nvSpPr>
          <p:spPr bwMode="auto">
            <a:xfrm>
              <a:off x="4451350" y="6434138"/>
              <a:ext cx="233363" cy="65087"/>
            </a:xfrm>
            <a:custGeom>
              <a:avLst/>
              <a:gdLst>
                <a:gd name="T0" fmla="*/ 32680 w 93"/>
                <a:gd name="T1" fmla="*/ 65714 h 26"/>
                <a:gd name="T2" fmla="*/ 0 w 93"/>
                <a:gd name="T3" fmla="*/ 32857 h 26"/>
                <a:gd name="T4" fmla="*/ 32680 w 93"/>
                <a:gd name="T5" fmla="*/ 0 h 26"/>
                <a:gd name="T6" fmla="*/ 201110 w 93"/>
                <a:gd name="T7" fmla="*/ 0 h 26"/>
                <a:gd name="T8" fmla="*/ 233790 w 93"/>
                <a:gd name="T9" fmla="*/ 32857 h 26"/>
                <a:gd name="T10" fmla="*/ 201110 w 93"/>
                <a:gd name="T11" fmla="*/ 65714 h 26"/>
                <a:gd name="T12" fmla="*/ 32680 w 93"/>
                <a:gd name="T13" fmla="*/ 65714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51"/>
            <p:cNvSpPr>
              <a:spLocks/>
            </p:cNvSpPr>
            <p:nvPr/>
          </p:nvSpPr>
          <p:spPr bwMode="auto">
            <a:xfrm>
              <a:off x="4165600" y="6257925"/>
              <a:ext cx="803275" cy="82550"/>
            </a:xfrm>
            <a:custGeom>
              <a:avLst/>
              <a:gdLst>
                <a:gd name="T0" fmla="*/ 40376 w 318"/>
                <a:gd name="T1" fmla="*/ 83406 h 33"/>
                <a:gd name="T2" fmla="*/ 0 w 318"/>
                <a:gd name="T3" fmla="*/ 40439 h 33"/>
                <a:gd name="T4" fmla="*/ 40376 w 318"/>
                <a:gd name="T5" fmla="*/ 0 h 33"/>
                <a:gd name="T6" fmla="*/ 762093 w 318"/>
                <a:gd name="T7" fmla="*/ 0 h 33"/>
                <a:gd name="T8" fmla="*/ 802469 w 318"/>
                <a:gd name="T9" fmla="*/ 40439 h 33"/>
                <a:gd name="T10" fmla="*/ 762093 w 318"/>
                <a:gd name="T11" fmla="*/ 83406 h 33"/>
                <a:gd name="T12" fmla="*/ 40376 w 318"/>
                <a:gd name="T13" fmla="*/ 8340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52"/>
            <p:cNvSpPr>
              <a:spLocks/>
            </p:cNvSpPr>
            <p:nvPr/>
          </p:nvSpPr>
          <p:spPr bwMode="auto">
            <a:xfrm>
              <a:off x="4140200" y="6046788"/>
              <a:ext cx="838200" cy="85725"/>
            </a:xfrm>
            <a:custGeom>
              <a:avLst/>
              <a:gdLst>
                <a:gd name="T0" fmla="*/ 42902 w 332"/>
                <a:gd name="T1" fmla="*/ 85934 h 34"/>
                <a:gd name="T2" fmla="*/ 0 w 332"/>
                <a:gd name="T3" fmla="*/ 42967 h 34"/>
                <a:gd name="T4" fmla="*/ 42902 w 332"/>
                <a:gd name="T5" fmla="*/ 0 h 34"/>
                <a:gd name="T6" fmla="*/ 794951 w 332"/>
                <a:gd name="T7" fmla="*/ 0 h 34"/>
                <a:gd name="T8" fmla="*/ 837853 w 332"/>
                <a:gd name="T9" fmla="*/ 42967 h 34"/>
                <a:gd name="T10" fmla="*/ 794951 w 332"/>
                <a:gd name="T11" fmla="*/ 85934 h 34"/>
                <a:gd name="T12" fmla="*/ 42902 w 332"/>
                <a:gd name="T13" fmla="*/ 8593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53"/>
            <p:cNvSpPr>
              <a:spLocks/>
            </p:cNvSpPr>
            <p:nvPr/>
          </p:nvSpPr>
          <p:spPr bwMode="auto">
            <a:xfrm>
              <a:off x="4079875" y="5500688"/>
              <a:ext cx="974725" cy="439737"/>
            </a:xfrm>
            <a:custGeom>
              <a:avLst/>
              <a:gdLst>
                <a:gd name="T0" fmla="*/ 7573 w 386"/>
                <a:gd name="T1" fmla="*/ 75824 h 174"/>
                <a:gd name="T2" fmla="*/ 7573 w 386"/>
                <a:gd name="T3" fmla="*/ 75824 h 174"/>
                <a:gd name="T4" fmla="*/ 7573 w 386"/>
                <a:gd name="T5" fmla="*/ 136483 h 174"/>
                <a:gd name="T6" fmla="*/ 5048 w 386"/>
                <a:gd name="T7" fmla="*/ 156703 h 174"/>
                <a:gd name="T8" fmla="*/ 7573 w 386"/>
                <a:gd name="T9" fmla="*/ 156703 h 174"/>
                <a:gd name="T10" fmla="*/ 5048 w 386"/>
                <a:gd name="T11" fmla="*/ 346262 h 174"/>
                <a:gd name="T12" fmla="*/ 68153 w 386"/>
                <a:gd name="T13" fmla="*/ 439778 h 174"/>
                <a:gd name="T14" fmla="*/ 906183 w 386"/>
                <a:gd name="T15" fmla="*/ 439778 h 174"/>
                <a:gd name="T16" fmla="*/ 969288 w 386"/>
                <a:gd name="T17" fmla="*/ 343735 h 174"/>
                <a:gd name="T18" fmla="*/ 971812 w 386"/>
                <a:gd name="T19" fmla="*/ 27802 h 174"/>
                <a:gd name="T20" fmla="*/ 971812 w 386"/>
                <a:gd name="T21" fmla="*/ 25275 h 174"/>
                <a:gd name="T22" fmla="*/ 974336 w 386"/>
                <a:gd name="T23" fmla="*/ 0 h 174"/>
                <a:gd name="T24" fmla="*/ 0 w 386"/>
                <a:gd name="T25" fmla="*/ 0 h 174"/>
                <a:gd name="T26" fmla="*/ 7573 w 386"/>
                <a:gd name="T27" fmla="*/ 75824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54"/>
            <p:cNvSpPr>
              <a:spLocks/>
            </p:cNvSpPr>
            <p:nvPr/>
          </p:nvSpPr>
          <p:spPr bwMode="auto">
            <a:xfrm>
              <a:off x="3592513" y="3349625"/>
              <a:ext cx="1952625" cy="2052638"/>
            </a:xfrm>
            <a:custGeom>
              <a:avLst/>
              <a:gdLst>
                <a:gd name="T0" fmla="*/ 1507918 w 773"/>
                <a:gd name="T1" fmla="*/ 2011906 h 813"/>
                <a:gd name="T2" fmla="*/ 1646838 w 773"/>
                <a:gd name="T3" fmla="*/ 1825105 h 813"/>
                <a:gd name="T4" fmla="*/ 1952463 w 773"/>
                <a:gd name="T5" fmla="*/ 971874 h 813"/>
                <a:gd name="T6" fmla="*/ 980020 w 773"/>
                <a:gd name="T7" fmla="*/ 0 h 813"/>
                <a:gd name="T8" fmla="*/ 969917 w 773"/>
                <a:gd name="T9" fmla="*/ 0 h 813"/>
                <a:gd name="T10" fmla="*/ 0 w 773"/>
                <a:gd name="T11" fmla="*/ 971874 h 813"/>
                <a:gd name="T12" fmla="*/ 303099 w 773"/>
                <a:gd name="T13" fmla="*/ 1825105 h 813"/>
                <a:gd name="T14" fmla="*/ 442019 w 773"/>
                <a:gd name="T15" fmla="*/ 2011906 h 813"/>
                <a:gd name="T16" fmla="*/ 462226 w 773"/>
                <a:gd name="T17" fmla="*/ 2052296 h 813"/>
                <a:gd name="T18" fmla="*/ 1487711 w 773"/>
                <a:gd name="T19" fmla="*/ 2052296 h 813"/>
                <a:gd name="T20" fmla="*/ 1507918 w 773"/>
                <a:gd name="T21" fmla="*/ 201190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文本框 21"/>
          <p:cNvSpPr txBox="1"/>
          <p:nvPr/>
        </p:nvSpPr>
        <p:spPr>
          <a:xfrm>
            <a:off x="963921" y="5028407"/>
            <a:ext cx="1471485" cy="408623"/>
          </a:xfrm>
          <a:prstGeom prst="roundRect">
            <a:avLst/>
          </a:prstGeom>
          <a:solidFill>
            <a:schemeClr val="accent1">
              <a:lumMod val="75000"/>
            </a:schemeClr>
          </a:solidFill>
          <a:ln>
            <a:solidFill>
              <a:schemeClr val="accent1">
                <a:lumMod val="75000"/>
              </a:schemeClr>
            </a:solidFill>
          </a:ln>
        </p:spPr>
        <p:txBody>
          <a:bodyPr wrap="square" rtlCol="0">
            <a:spAutoFit/>
          </a:bodyPr>
          <a:lstStyle/>
          <a:p>
            <a:r>
              <a:rPr kumimoji="1" lang="en-US" altLang="zh-CN" dirty="0" smtClean="0">
                <a:solidFill>
                  <a:schemeClr val="bg1"/>
                </a:solidFill>
              </a:rPr>
              <a:t>CFI</a:t>
            </a:r>
            <a:r>
              <a:rPr kumimoji="1" lang="zh-CN" altLang="en-US" dirty="0" smtClean="0">
                <a:solidFill>
                  <a:schemeClr val="bg1"/>
                </a:solidFill>
              </a:rPr>
              <a:t> </a:t>
            </a:r>
            <a:r>
              <a:rPr kumimoji="1" lang="en-US" altLang="zh-CN" dirty="0" smtClean="0">
                <a:solidFill>
                  <a:schemeClr val="bg1"/>
                </a:solidFill>
              </a:rPr>
              <a:t>solutions</a:t>
            </a:r>
            <a:endParaRPr kumimoji="1" lang="zh-CN" altLang="en-US" dirty="0">
              <a:solidFill>
                <a:schemeClr val="bg1"/>
              </a:solidFill>
            </a:endParaRPr>
          </a:p>
        </p:txBody>
      </p:sp>
      <p:sp>
        <p:nvSpPr>
          <p:cNvPr id="23" name="左大括号 22"/>
          <p:cNvSpPr/>
          <p:nvPr/>
        </p:nvSpPr>
        <p:spPr>
          <a:xfrm>
            <a:off x="3248672" y="4658254"/>
            <a:ext cx="123186" cy="115200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25" name="直线箭头连接符 24"/>
          <p:cNvCxnSpPr/>
          <p:nvPr/>
        </p:nvCxnSpPr>
        <p:spPr>
          <a:xfrm flipV="1">
            <a:off x="2463982" y="5229489"/>
            <a:ext cx="756000" cy="32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528645" y="4962439"/>
            <a:ext cx="874859" cy="307777"/>
          </a:xfrm>
          <a:prstGeom prst="rect">
            <a:avLst/>
          </a:prstGeom>
          <a:noFill/>
        </p:spPr>
        <p:txBody>
          <a:bodyPr wrap="square" rtlCol="0">
            <a:spAutoFit/>
          </a:bodyPr>
          <a:lstStyle/>
          <a:p>
            <a:r>
              <a:rPr kumimoji="1" lang="en-US" altLang="zh-CN" sz="1400" dirty="0" smtClean="0"/>
              <a:t>check</a:t>
            </a:r>
            <a:endParaRPr kumimoji="1" lang="zh-CN" altLang="en-US" sz="1400" dirty="0"/>
          </a:p>
        </p:txBody>
      </p:sp>
      <p:sp>
        <p:nvSpPr>
          <p:cNvPr id="27" name="文本框 26"/>
          <p:cNvSpPr txBox="1"/>
          <p:nvPr/>
        </p:nvSpPr>
        <p:spPr>
          <a:xfrm>
            <a:off x="3371858" y="4506747"/>
            <a:ext cx="1785930" cy="369332"/>
          </a:xfrm>
          <a:prstGeom prst="rect">
            <a:avLst/>
          </a:prstGeom>
          <a:noFill/>
        </p:spPr>
        <p:txBody>
          <a:bodyPr wrap="square" rtlCol="0">
            <a:spAutoFit/>
          </a:bodyPr>
          <a:lstStyle/>
          <a:p>
            <a:r>
              <a:rPr kumimoji="1" lang="en-US" altLang="zh-CN" dirty="0" smtClean="0"/>
              <a:t>Indirect</a:t>
            </a:r>
            <a:r>
              <a:rPr kumimoji="1" lang="zh-CN" altLang="en-US" dirty="0" smtClean="0"/>
              <a:t> </a:t>
            </a:r>
            <a:r>
              <a:rPr kumimoji="1" lang="en-US" altLang="zh-CN" dirty="0" smtClean="0"/>
              <a:t>call</a:t>
            </a:r>
            <a:endParaRPr kumimoji="1" lang="zh-CN" altLang="en-US" dirty="0"/>
          </a:p>
        </p:txBody>
      </p:sp>
      <p:sp>
        <p:nvSpPr>
          <p:cNvPr id="28" name="文本框 27"/>
          <p:cNvSpPr txBox="1"/>
          <p:nvPr/>
        </p:nvSpPr>
        <p:spPr>
          <a:xfrm>
            <a:off x="3367090" y="5044912"/>
            <a:ext cx="2047872" cy="369332"/>
          </a:xfrm>
          <a:prstGeom prst="rect">
            <a:avLst/>
          </a:prstGeom>
          <a:noFill/>
        </p:spPr>
        <p:txBody>
          <a:bodyPr wrap="square" rtlCol="0">
            <a:spAutoFit/>
          </a:bodyPr>
          <a:lstStyle/>
          <a:p>
            <a:r>
              <a:rPr kumimoji="1" lang="en-US" altLang="zh-CN" dirty="0" smtClean="0"/>
              <a:t>Jump</a:t>
            </a:r>
            <a:r>
              <a:rPr kumimoji="1" lang="zh-CN" altLang="en-US" dirty="0" smtClean="0"/>
              <a:t> </a:t>
            </a:r>
            <a:r>
              <a:rPr kumimoji="1" lang="en-US" altLang="zh-CN" dirty="0" smtClean="0"/>
              <a:t>instructions</a:t>
            </a:r>
            <a:endParaRPr kumimoji="1" lang="zh-CN" altLang="en-US" dirty="0"/>
          </a:p>
        </p:txBody>
      </p:sp>
      <p:sp>
        <p:nvSpPr>
          <p:cNvPr id="29" name="文本框 28"/>
          <p:cNvSpPr txBox="1"/>
          <p:nvPr/>
        </p:nvSpPr>
        <p:spPr>
          <a:xfrm>
            <a:off x="3362322" y="5568787"/>
            <a:ext cx="2047872" cy="369332"/>
          </a:xfrm>
          <a:prstGeom prst="rect">
            <a:avLst/>
          </a:prstGeom>
          <a:noFill/>
        </p:spPr>
        <p:txBody>
          <a:bodyPr wrap="square" rtlCol="0">
            <a:spAutoFit/>
          </a:bodyPr>
          <a:lstStyle/>
          <a:p>
            <a:r>
              <a:rPr kumimoji="1" lang="en-US" altLang="zh-CN" dirty="0" smtClean="0"/>
              <a:t>Return</a:t>
            </a:r>
            <a:r>
              <a:rPr kumimoji="1" lang="zh-CN" altLang="en-US" dirty="0" smtClean="0"/>
              <a:t> </a:t>
            </a:r>
            <a:r>
              <a:rPr kumimoji="1" lang="en-US" altLang="zh-CN" dirty="0" smtClean="0"/>
              <a:t>instructions</a:t>
            </a:r>
            <a:endParaRPr kumimoji="1" lang="zh-CN" altLang="en-US" dirty="0"/>
          </a:p>
        </p:txBody>
      </p:sp>
      <p:sp>
        <p:nvSpPr>
          <p:cNvPr id="30" name="文本框 29"/>
          <p:cNvSpPr txBox="1"/>
          <p:nvPr/>
        </p:nvSpPr>
        <p:spPr>
          <a:xfrm>
            <a:off x="5238741" y="5489617"/>
            <a:ext cx="2376494" cy="307777"/>
          </a:xfrm>
          <a:prstGeom prst="rect">
            <a:avLst/>
          </a:prstGeom>
          <a:noFill/>
        </p:spPr>
        <p:txBody>
          <a:bodyPr wrap="square" rtlCol="0">
            <a:spAutoFit/>
          </a:bodyPr>
          <a:lstStyle/>
          <a:p>
            <a:r>
              <a:rPr kumimoji="1" lang="en-US" altLang="zh-CN" sz="1400" dirty="0" smtClean="0"/>
              <a:t>CFI</a:t>
            </a:r>
            <a:r>
              <a:rPr kumimoji="1" lang="zh-CN" altLang="en-US" sz="1400" dirty="0" smtClean="0"/>
              <a:t> </a:t>
            </a:r>
            <a:r>
              <a:rPr kumimoji="1" lang="en-US" altLang="zh-CN" sz="1400" dirty="0" smtClean="0"/>
              <a:t>policy</a:t>
            </a:r>
            <a:r>
              <a:rPr kumimoji="1" lang="zh-CN" altLang="en-US" sz="1400" dirty="0" smtClean="0"/>
              <a:t> </a:t>
            </a:r>
            <a:r>
              <a:rPr kumimoji="1" lang="en-US" altLang="zh-CN" sz="1400" dirty="0" smtClean="0"/>
              <a:t>is</a:t>
            </a:r>
            <a:r>
              <a:rPr kumimoji="1" lang="zh-CN" altLang="en-US" sz="1400" dirty="0" smtClean="0"/>
              <a:t> </a:t>
            </a:r>
            <a:r>
              <a:rPr kumimoji="1" lang="en-US" altLang="zh-CN" sz="1400" dirty="0" smtClean="0"/>
              <a:t>slow</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it</a:t>
            </a:r>
            <a:endParaRPr kumimoji="1" lang="zh-CN" altLang="en-US" sz="1400" dirty="0"/>
          </a:p>
        </p:txBody>
      </p:sp>
      <p:cxnSp>
        <p:nvCxnSpPr>
          <p:cNvPr id="32" name="直线箭头连接符 31"/>
          <p:cNvCxnSpPr/>
          <p:nvPr/>
        </p:nvCxnSpPr>
        <p:spPr>
          <a:xfrm>
            <a:off x="5310178" y="5753453"/>
            <a:ext cx="165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988489" y="5538004"/>
            <a:ext cx="1430020" cy="374571"/>
          </a:xfrm>
          <a:prstGeom prst="roundRect">
            <a:avLst/>
          </a:prstGeom>
          <a:solidFill>
            <a:schemeClr val="accent1">
              <a:lumMod val="75000"/>
            </a:schemeClr>
          </a:solidFill>
          <a:ln>
            <a:solidFill>
              <a:schemeClr val="accent1">
                <a:lumMod val="75000"/>
              </a:schemeClr>
            </a:solidFill>
          </a:ln>
        </p:spPr>
        <p:txBody>
          <a:bodyPr wrap="square" rtlCol="0">
            <a:spAutoFit/>
          </a:bodyPr>
          <a:lstStyle/>
          <a:p>
            <a:r>
              <a:rPr kumimoji="1" lang="en-US" altLang="zh-CN" sz="1600" dirty="0" smtClean="0">
                <a:solidFill>
                  <a:schemeClr val="bg1"/>
                </a:solidFill>
              </a:rPr>
              <a:t>Shadow</a:t>
            </a:r>
            <a:r>
              <a:rPr kumimoji="1" lang="zh-CN" altLang="en-US" sz="1600" dirty="0" smtClean="0">
                <a:solidFill>
                  <a:schemeClr val="bg1"/>
                </a:solidFill>
              </a:rPr>
              <a:t> </a:t>
            </a:r>
            <a:r>
              <a:rPr kumimoji="1" lang="en-US" altLang="zh-CN" sz="1600" dirty="0" smtClean="0">
                <a:solidFill>
                  <a:schemeClr val="bg1"/>
                </a:solidFill>
              </a:rPr>
              <a:t>stack</a:t>
            </a:r>
            <a:endParaRPr kumimoji="1" lang="zh-CN" altLang="en-US" sz="1600" dirty="0">
              <a:solidFill>
                <a:schemeClr val="bg1"/>
              </a:solidFill>
            </a:endParaRPr>
          </a:p>
        </p:txBody>
      </p:sp>
      <p:sp>
        <p:nvSpPr>
          <p:cNvPr id="36" name="Freeform 120"/>
          <p:cNvSpPr>
            <a:spLocks noChangeAspect="1" noEditPoints="1"/>
          </p:cNvSpPr>
          <p:nvPr/>
        </p:nvSpPr>
        <p:spPr bwMode="auto">
          <a:xfrm>
            <a:off x="6099504" y="5762261"/>
            <a:ext cx="216000" cy="249908"/>
          </a:xfrm>
          <a:custGeom>
            <a:avLst/>
            <a:gdLst>
              <a:gd name="T0" fmla="*/ 62 w 80"/>
              <a:gd name="T1" fmla="*/ 22 h 92"/>
              <a:gd name="T2" fmla="*/ 37 w 80"/>
              <a:gd name="T3" fmla="*/ 43 h 92"/>
              <a:gd name="T4" fmla="*/ 37 w 80"/>
              <a:gd name="T5" fmla="*/ 33 h 92"/>
              <a:gd name="T6" fmla="*/ 5 w 80"/>
              <a:gd name="T7" fmla="*/ 58 h 92"/>
              <a:gd name="T8" fmla="*/ 0 w 80"/>
              <a:gd name="T9" fmla="*/ 58 h 92"/>
              <a:gd name="T10" fmla="*/ 37 w 80"/>
              <a:gd name="T11" fmla="*/ 10 h 92"/>
              <a:gd name="T12" fmla="*/ 37 w 80"/>
              <a:gd name="T13" fmla="*/ 0 h 92"/>
              <a:gd name="T14" fmla="*/ 62 w 80"/>
              <a:gd name="T15" fmla="*/ 22 h 92"/>
              <a:gd name="T16" fmla="*/ 44 w 80"/>
              <a:gd name="T17" fmla="*/ 59 h 92"/>
              <a:gd name="T18" fmla="*/ 44 w 80"/>
              <a:gd name="T19" fmla="*/ 49 h 92"/>
              <a:gd name="T20" fmla="*/ 16 w 80"/>
              <a:gd name="T21" fmla="*/ 71 h 92"/>
              <a:gd name="T22" fmla="*/ 44 w 80"/>
              <a:gd name="T23" fmla="*/ 92 h 92"/>
              <a:gd name="T24" fmla="*/ 44 w 80"/>
              <a:gd name="T25" fmla="*/ 82 h 92"/>
              <a:gd name="T26" fmla="*/ 80 w 80"/>
              <a:gd name="T27" fmla="*/ 37 h 92"/>
              <a:gd name="T28" fmla="*/ 75 w 80"/>
              <a:gd name="T29" fmla="*/ 37 h 92"/>
              <a:gd name="T30" fmla="*/ 44 w 80"/>
              <a:gd name="T31"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2">
                <a:moveTo>
                  <a:pt x="62" y="22"/>
                </a:moveTo>
                <a:cubicBezTo>
                  <a:pt x="37" y="43"/>
                  <a:pt x="37" y="43"/>
                  <a:pt x="37" y="43"/>
                </a:cubicBezTo>
                <a:cubicBezTo>
                  <a:pt x="37" y="33"/>
                  <a:pt x="37" y="33"/>
                  <a:pt x="37" y="33"/>
                </a:cubicBezTo>
                <a:cubicBezTo>
                  <a:pt x="22" y="36"/>
                  <a:pt x="10" y="44"/>
                  <a:pt x="5" y="58"/>
                </a:cubicBezTo>
                <a:cubicBezTo>
                  <a:pt x="0" y="58"/>
                  <a:pt x="0" y="58"/>
                  <a:pt x="0" y="58"/>
                </a:cubicBezTo>
                <a:cubicBezTo>
                  <a:pt x="2" y="34"/>
                  <a:pt x="14" y="16"/>
                  <a:pt x="37" y="10"/>
                </a:cubicBezTo>
                <a:cubicBezTo>
                  <a:pt x="37" y="0"/>
                  <a:pt x="37" y="0"/>
                  <a:pt x="37" y="0"/>
                </a:cubicBezTo>
                <a:cubicBezTo>
                  <a:pt x="62" y="22"/>
                  <a:pt x="62" y="22"/>
                  <a:pt x="62" y="22"/>
                </a:cubicBezTo>
                <a:close/>
                <a:moveTo>
                  <a:pt x="44" y="59"/>
                </a:moveTo>
                <a:cubicBezTo>
                  <a:pt x="44" y="49"/>
                  <a:pt x="44" y="49"/>
                  <a:pt x="44" y="49"/>
                </a:cubicBezTo>
                <a:cubicBezTo>
                  <a:pt x="16" y="71"/>
                  <a:pt x="16" y="71"/>
                  <a:pt x="16" y="71"/>
                </a:cubicBezTo>
                <a:cubicBezTo>
                  <a:pt x="44" y="92"/>
                  <a:pt x="44" y="92"/>
                  <a:pt x="44" y="92"/>
                </a:cubicBezTo>
                <a:cubicBezTo>
                  <a:pt x="44" y="82"/>
                  <a:pt x="44" y="82"/>
                  <a:pt x="44" y="82"/>
                </a:cubicBezTo>
                <a:cubicBezTo>
                  <a:pt x="66" y="77"/>
                  <a:pt x="78" y="59"/>
                  <a:pt x="80" y="37"/>
                </a:cubicBezTo>
                <a:cubicBezTo>
                  <a:pt x="75" y="37"/>
                  <a:pt x="75" y="37"/>
                  <a:pt x="75" y="37"/>
                </a:cubicBezTo>
                <a:cubicBezTo>
                  <a:pt x="69" y="49"/>
                  <a:pt x="57" y="56"/>
                  <a:pt x="44" y="59"/>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文本框 37"/>
          <p:cNvSpPr txBox="1"/>
          <p:nvPr/>
        </p:nvSpPr>
        <p:spPr>
          <a:xfrm>
            <a:off x="981197" y="4118136"/>
            <a:ext cx="1482785" cy="369332"/>
          </a:xfrm>
          <a:prstGeom prst="rect">
            <a:avLst/>
          </a:prstGeom>
          <a:solidFill>
            <a:schemeClr val="accent1"/>
          </a:solidFill>
          <a:ln>
            <a:solidFill>
              <a:schemeClr val="accent1"/>
            </a:solidFill>
          </a:ln>
        </p:spPr>
        <p:txBody>
          <a:bodyPr wrap="square" rtlCol="0">
            <a:spAutoFit/>
          </a:bodyPr>
          <a:lstStyle/>
          <a:p>
            <a:r>
              <a:rPr lang="en-US" altLang="zh-CN" smtClean="0">
                <a:solidFill>
                  <a:schemeClr val="bg1"/>
                </a:solidFill>
              </a:rPr>
              <a:t>Improvement</a:t>
            </a:r>
            <a:endParaRPr kumimoji="1" lang="zh-CN" altLang="en-US" dirty="0">
              <a:solidFill>
                <a:schemeClr val="bg1"/>
              </a:solidFill>
            </a:endParaRPr>
          </a:p>
        </p:txBody>
      </p:sp>
    </p:spTree>
    <p:extLst>
      <p:ext uri="{BB962C8B-B14F-4D97-AF65-F5344CB8AC3E}">
        <p14:creationId xmlns:p14="http://schemas.microsoft.com/office/powerpoint/2010/main" val="213722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par>
                                <p:cTn id="50" presetID="22" presetClass="entr" presetSubtype="8"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left)">
                                      <p:cBhvr>
                                        <p:cTn id="58" dur="500"/>
                                        <p:tgtEl>
                                          <p:spTgt spid="2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500"/>
                                        <p:tgtEl>
                                          <p:spTgt spid="2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par>
                                <p:cTn id="68" presetID="22" presetClass="entr" presetSubtype="8"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500"/>
                                        <p:tgtEl>
                                          <p:spTgt spid="3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22" grpId="0" animBg="1"/>
      <p:bldP spid="23" grpId="0" animBg="1"/>
      <p:bldP spid="26" grpId="0"/>
      <p:bldP spid="27" grpId="0"/>
      <p:bldP spid="28" grpId="0"/>
      <p:bldP spid="29" grpId="0"/>
      <p:bldP spid="30" grpId="0"/>
      <p:bldP spid="34" grpId="0" animBg="1"/>
      <p:bldP spid="36"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11</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557335" y="1168161"/>
                <a:ext cx="2871665"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smtClean="0">
                    <a:solidFill>
                      <a:schemeClr val="bg1"/>
                    </a:solidFill>
                  </a:rPr>
                  <a:t>W</a:t>
                </a:r>
                <a14:m>
                  <m:oMath xmlns:m="http://schemas.openxmlformats.org/officeDocument/2006/math">
                    <m:r>
                      <a:rPr lang="en-US" altLang="zh-CN" i="0">
                        <a:solidFill>
                          <a:schemeClr val="bg1"/>
                        </a:solidFill>
                        <a:latin typeface="Cambria Math" charset="0"/>
                        <a:ea typeface="Cambria Math" charset="0"/>
                        <a:cs typeface="Cambria Math" charset="0"/>
                      </a:rPr>
                      <m:t>⨁</m:t>
                    </m:r>
                  </m:oMath>
                </a14:m>
                <a:r>
                  <a:rPr lang="en-US" altLang="zh-CN" dirty="0" smtClean="0">
                    <a:solidFill>
                      <a:schemeClr val="bg1"/>
                    </a:solidFill>
                  </a:rPr>
                  <a:t>X </a:t>
                </a:r>
                <a:r>
                  <a:rPr lang="en-US" altLang="zh-CN" dirty="0">
                    <a:solidFill>
                      <a:schemeClr val="bg1"/>
                    </a:solidFill>
                  </a:rPr>
                  <a:t>for JIT Compiled Code</a:t>
                </a:r>
                <a:endParaRPr kumimoji="1" lang="zh-CN" altLang="en-US" dirty="0">
                  <a:solidFill>
                    <a:schemeClr val="bg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7335" y="1168161"/>
                <a:ext cx="2871665" cy="408623"/>
              </a:xfrm>
              <a:prstGeom prst="bracketPair">
                <a:avLst/>
              </a:prstGeom>
              <a:blipFill rotWithShape="0">
                <a:blip r:embed="rId3"/>
                <a:stretch>
                  <a:fillRect l="-844" t="-1449" b="-17391"/>
                </a:stretch>
              </a:blipFill>
              <a:ln>
                <a:solidFill>
                  <a:schemeClr val="accent1">
                    <a:lumMod val="75000"/>
                  </a:schemeClr>
                </a:solidFill>
              </a:ln>
            </p:spPr>
            <p:txBody>
              <a:bodyPr/>
              <a:lstStyle/>
              <a:p>
                <a:r>
                  <a:rPr lang="zh-CN" altLang="en-US">
                    <a:noFill/>
                  </a:rPr>
                  <a:t> </a:t>
                </a:r>
              </a:p>
            </p:txBody>
          </p:sp>
        </mc:Fallback>
      </mc:AlternateContent>
      <p:sp>
        <p:nvSpPr>
          <p:cNvPr id="10" name="圆角矩形 7"/>
          <p:cNvSpPr/>
          <p:nvPr/>
        </p:nvSpPr>
        <p:spPr>
          <a:xfrm>
            <a:off x="685925" y="1757305"/>
            <a:ext cx="5734404" cy="3684489"/>
          </a:xfrm>
          <a:custGeom>
            <a:avLst/>
            <a:gdLst>
              <a:gd name="connsiteX0" fmla="*/ 0 w 5943478"/>
              <a:gd name="connsiteY0" fmla="*/ 580573 h 3483370"/>
              <a:gd name="connsiteX1" fmla="*/ 580573 w 5943478"/>
              <a:gd name="connsiteY1" fmla="*/ 0 h 3483370"/>
              <a:gd name="connsiteX2" fmla="*/ 5362905 w 5943478"/>
              <a:gd name="connsiteY2" fmla="*/ 0 h 3483370"/>
              <a:gd name="connsiteX3" fmla="*/ 5943478 w 5943478"/>
              <a:gd name="connsiteY3" fmla="*/ 580573 h 3483370"/>
              <a:gd name="connsiteX4" fmla="*/ 5943478 w 5943478"/>
              <a:gd name="connsiteY4" fmla="*/ 2902797 h 3483370"/>
              <a:gd name="connsiteX5" fmla="*/ 5362905 w 5943478"/>
              <a:gd name="connsiteY5" fmla="*/ 3483370 h 3483370"/>
              <a:gd name="connsiteX6" fmla="*/ 580573 w 5943478"/>
              <a:gd name="connsiteY6" fmla="*/ 3483370 h 3483370"/>
              <a:gd name="connsiteX7" fmla="*/ 0 w 5943478"/>
              <a:gd name="connsiteY7" fmla="*/ 2902797 h 3483370"/>
              <a:gd name="connsiteX8" fmla="*/ 0 w 5943478"/>
              <a:gd name="connsiteY8" fmla="*/ 580573 h 3483370"/>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72053 w 5972053"/>
              <a:gd name="connsiteY4" fmla="*/ 2902848 h 3483421"/>
              <a:gd name="connsiteX5" fmla="*/ 5391480 w 5972053"/>
              <a:gd name="connsiteY5" fmla="*/ 3483421 h 3483421"/>
              <a:gd name="connsiteX6" fmla="*/ 609148 w 5972053"/>
              <a:gd name="connsiteY6" fmla="*/ 3483421 h 3483421"/>
              <a:gd name="connsiteX7" fmla="*/ 28575 w 5972053"/>
              <a:gd name="connsiteY7" fmla="*/ 2902848 h 3483421"/>
              <a:gd name="connsiteX8" fmla="*/ 0 w 5972053"/>
              <a:gd name="connsiteY8" fmla="*/ 309162 h 3483421"/>
              <a:gd name="connsiteX0" fmla="*/ 0 w 5972053"/>
              <a:gd name="connsiteY0" fmla="*/ 309162 h 3489598"/>
              <a:gd name="connsiteX1" fmla="*/ 609148 w 5972053"/>
              <a:gd name="connsiteY1" fmla="*/ 51 h 3489598"/>
              <a:gd name="connsiteX2" fmla="*/ 5391480 w 5972053"/>
              <a:gd name="connsiteY2" fmla="*/ 51 h 3489598"/>
              <a:gd name="connsiteX3" fmla="*/ 5972053 w 5972053"/>
              <a:gd name="connsiteY3" fmla="*/ 580624 h 3489598"/>
              <a:gd name="connsiteX4" fmla="*/ 5972053 w 5972053"/>
              <a:gd name="connsiteY4" fmla="*/ 2902848 h 3489598"/>
              <a:gd name="connsiteX5" fmla="*/ 5391480 w 5972053"/>
              <a:gd name="connsiteY5" fmla="*/ 3483421 h 3489598"/>
              <a:gd name="connsiteX6" fmla="*/ 609148 w 5972053"/>
              <a:gd name="connsiteY6" fmla="*/ 3483421 h 3489598"/>
              <a:gd name="connsiteX7" fmla="*/ 0 w 5972053"/>
              <a:gd name="connsiteY7" fmla="*/ 3231461 h 3489598"/>
              <a:gd name="connsiteX8" fmla="*/ 0 w 5972053"/>
              <a:gd name="connsiteY8" fmla="*/ 309162 h 3489598"/>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72053 w 5972053"/>
              <a:gd name="connsiteY4" fmla="*/ 2902848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366312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409175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053" h="3483421">
                <a:moveTo>
                  <a:pt x="0" y="309162"/>
                </a:moveTo>
                <a:cubicBezTo>
                  <a:pt x="0" y="-11480"/>
                  <a:pt x="288506" y="51"/>
                  <a:pt x="609148" y="51"/>
                </a:cubicBezTo>
                <a:lnTo>
                  <a:pt x="5391480" y="51"/>
                </a:lnTo>
                <a:cubicBezTo>
                  <a:pt x="5712122" y="51"/>
                  <a:pt x="5972053" y="88533"/>
                  <a:pt x="5972053" y="409175"/>
                </a:cubicBezTo>
                <a:cubicBezTo>
                  <a:pt x="5967291" y="1249925"/>
                  <a:pt x="5962528" y="2262123"/>
                  <a:pt x="5957766" y="3102873"/>
                </a:cubicBezTo>
                <a:cubicBezTo>
                  <a:pt x="5957766" y="3423515"/>
                  <a:pt x="5712122" y="3483421"/>
                  <a:pt x="5391480" y="3483421"/>
                </a:cubicBezTo>
                <a:lnTo>
                  <a:pt x="609148" y="3483421"/>
                </a:lnTo>
                <a:cubicBezTo>
                  <a:pt x="288506" y="3483421"/>
                  <a:pt x="0" y="3466378"/>
                  <a:pt x="0" y="3145736"/>
                </a:cubicBezTo>
                <a:lnTo>
                  <a:pt x="0" y="309162"/>
                </a:lnTo>
                <a:close/>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57299" y="1726409"/>
            <a:ext cx="2228850" cy="338554"/>
          </a:xfrm>
          <a:prstGeom prst="rect">
            <a:avLst/>
          </a:prstGeom>
          <a:noFill/>
        </p:spPr>
        <p:txBody>
          <a:bodyPr wrap="square" rtlCol="0">
            <a:spAutoFit/>
          </a:bodyPr>
          <a:lstStyle/>
          <a:p>
            <a:r>
              <a:rPr kumimoji="1" lang="en-US" altLang="zh-CN" sz="1600" dirty="0" smtClean="0"/>
              <a:t>Firefox</a:t>
            </a:r>
            <a:r>
              <a:rPr kumimoji="1" lang="zh-CN" altLang="en-US" sz="1600" dirty="0" smtClean="0"/>
              <a:t> </a:t>
            </a:r>
            <a:r>
              <a:rPr kumimoji="1" lang="en-US" altLang="zh-CN" sz="1600" dirty="0" smtClean="0"/>
              <a:t>Gecko</a:t>
            </a:r>
            <a:r>
              <a:rPr kumimoji="1" lang="zh-CN" altLang="en-US" sz="1600" dirty="0" smtClean="0"/>
              <a:t> </a:t>
            </a:r>
            <a:r>
              <a:rPr kumimoji="1" lang="en-US" altLang="zh-CN" sz="1600" dirty="0" smtClean="0"/>
              <a:t>Engine</a:t>
            </a:r>
            <a:endParaRPr kumimoji="1" lang="zh-CN" altLang="en-US" sz="1600" dirty="0"/>
          </a:p>
        </p:txBody>
      </p:sp>
      <p:sp>
        <p:nvSpPr>
          <p:cNvPr id="18" name="矩形 17"/>
          <p:cNvSpPr/>
          <p:nvPr/>
        </p:nvSpPr>
        <p:spPr>
          <a:xfrm>
            <a:off x="980127" y="2038589"/>
            <a:ext cx="5124846" cy="27585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900097" y="1978727"/>
            <a:ext cx="2606299" cy="307777"/>
          </a:xfrm>
          <a:prstGeom prst="rect">
            <a:avLst/>
          </a:prstGeom>
          <a:noFill/>
        </p:spPr>
        <p:txBody>
          <a:bodyPr wrap="square" rtlCol="0">
            <a:spAutoFit/>
          </a:bodyPr>
          <a:lstStyle/>
          <a:p>
            <a:pPr algn="ctr"/>
            <a:r>
              <a:rPr kumimoji="1" lang="en-US" altLang="zh-CN" sz="1400" dirty="0" smtClean="0">
                <a:solidFill>
                  <a:schemeClr val="bg1"/>
                </a:solidFill>
              </a:rPr>
              <a:t>JavaScript</a:t>
            </a:r>
            <a:r>
              <a:rPr kumimoji="1" lang="zh-CN" altLang="en-US" sz="1400" dirty="0" smtClean="0">
                <a:solidFill>
                  <a:schemeClr val="bg1"/>
                </a:solidFill>
              </a:rPr>
              <a:t> </a:t>
            </a:r>
            <a:r>
              <a:rPr kumimoji="1" lang="en-US" altLang="zh-CN" sz="1400" dirty="0" smtClean="0">
                <a:solidFill>
                  <a:schemeClr val="bg1"/>
                </a:solidFill>
              </a:rPr>
              <a:t>Engine(</a:t>
            </a:r>
            <a:r>
              <a:rPr kumimoji="1" lang="en-US" altLang="zh-CN" sz="1400" dirty="0" err="1" smtClean="0">
                <a:solidFill>
                  <a:schemeClr val="bg1"/>
                </a:solidFill>
              </a:rPr>
              <a:t>SpiderMonkey</a:t>
            </a:r>
            <a:r>
              <a:rPr kumimoji="1" lang="en-US" altLang="zh-CN" sz="1400" dirty="0" smtClean="0">
                <a:solidFill>
                  <a:schemeClr val="bg1"/>
                </a:solidFill>
              </a:rPr>
              <a:t>)</a:t>
            </a:r>
            <a:endParaRPr kumimoji="1" lang="zh-CN" altLang="en-US" sz="1400" dirty="0">
              <a:solidFill>
                <a:schemeClr val="bg1"/>
              </a:solidFill>
            </a:endParaRPr>
          </a:p>
        </p:txBody>
      </p:sp>
      <p:sp>
        <p:nvSpPr>
          <p:cNvPr id="20" name="文本框 19"/>
          <p:cNvSpPr txBox="1"/>
          <p:nvPr/>
        </p:nvSpPr>
        <p:spPr>
          <a:xfrm>
            <a:off x="1928811" y="2295762"/>
            <a:ext cx="1071363" cy="307777"/>
          </a:xfrm>
          <a:prstGeom prst="rect">
            <a:avLst/>
          </a:prstGeom>
          <a:noFill/>
          <a:ln>
            <a:solidFill>
              <a:srgbClr val="FCF9EE"/>
            </a:solidFill>
            <a:prstDash val="sysDash"/>
          </a:ln>
        </p:spPr>
        <p:txBody>
          <a:bodyPr wrap="square" rtlCol="0">
            <a:spAutoFit/>
          </a:bodyPr>
          <a:lstStyle/>
          <a:p>
            <a:pPr algn="ctr"/>
            <a:r>
              <a:rPr kumimoji="1" lang="en-US" altLang="zh-CN" sz="1400" dirty="0" smtClean="0">
                <a:solidFill>
                  <a:schemeClr val="bg1"/>
                </a:solidFill>
              </a:rPr>
              <a:t>Interpreter</a:t>
            </a:r>
            <a:endParaRPr kumimoji="1" lang="zh-CN" altLang="en-US" sz="1400" dirty="0">
              <a:solidFill>
                <a:schemeClr val="bg1"/>
              </a:solidFill>
            </a:endParaRPr>
          </a:p>
        </p:txBody>
      </p:sp>
      <p:sp>
        <p:nvSpPr>
          <p:cNvPr id="21" name="矩形 20"/>
          <p:cNvSpPr/>
          <p:nvPr/>
        </p:nvSpPr>
        <p:spPr>
          <a:xfrm>
            <a:off x="1028632" y="2915304"/>
            <a:ext cx="1971542" cy="882703"/>
          </a:xfrm>
          <a:prstGeom prst="rect">
            <a:avLst/>
          </a:prstGeom>
          <a:noFill/>
          <a:ln>
            <a:solidFill>
              <a:srgbClr val="FCF9E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078541" y="3241326"/>
            <a:ext cx="943029" cy="461665"/>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Instruction</a:t>
            </a:r>
            <a:r>
              <a:rPr kumimoji="1" lang="zh-CN" altLang="en-US" sz="1200" dirty="0" smtClean="0">
                <a:solidFill>
                  <a:schemeClr val="bg1"/>
                </a:solidFill>
              </a:rPr>
              <a:t> </a:t>
            </a:r>
            <a:r>
              <a:rPr kumimoji="1" lang="en-US" altLang="zh-CN" sz="1200" dirty="0" smtClean="0">
                <a:solidFill>
                  <a:schemeClr val="bg1"/>
                </a:solidFill>
              </a:rPr>
              <a:t>Generator</a:t>
            </a:r>
            <a:endParaRPr kumimoji="1" lang="zh-CN" altLang="en-US" sz="1200" dirty="0">
              <a:solidFill>
                <a:schemeClr val="bg1"/>
              </a:solidFill>
            </a:endParaRPr>
          </a:p>
        </p:txBody>
      </p:sp>
      <p:sp>
        <p:nvSpPr>
          <p:cNvPr id="23" name="文本框 22"/>
          <p:cNvSpPr txBox="1"/>
          <p:nvPr/>
        </p:nvSpPr>
        <p:spPr>
          <a:xfrm>
            <a:off x="2016751" y="3236559"/>
            <a:ext cx="943029" cy="461665"/>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JIT</a:t>
            </a:r>
            <a:r>
              <a:rPr kumimoji="1" lang="zh-CN" altLang="en-US" sz="1200" dirty="0" smtClean="0">
                <a:solidFill>
                  <a:schemeClr val="bg1"/>
                </a:solidFill>
              </a:rPr>
              <a:t> </a:t>
            </a:r>
            <a:r>
              <a:rPr kumimoji="1" lang="en-US" altLang="zh-CN" sz="1200" dirty="0" smtClean="0">
                <a:solidFill>
                  <a:schemeClr val="bg1"/>
                </a:solidFill>
              </a:rPr>
              <a:t>Code</a:t>
            </a:r>
            <a:r>
              <a:rPr kumimoji="1" lang="zh-CN" altLang="en-US" sz="1200" dirty="0" smtClean="0">
                <a:solidFill>
                  <a:schemeClr val="bg1"/>
                </a:solidFill>
              </a:rPr>
              <a:t> </a:t>
            </a:r>
            <a:r>
              <a:rPr kumimoji="1" lang="en-US" altLang="zh-CN" sz="1200" dirty="0" smtClean="0">
                <a:solidFill>
                  <a:schemeClr val="bg1"/>
                </a:solidFill>
              </a:rPr>
              <a:t>Installer</a:t>
            </a:r>
            <a:endParaRPr kumimoji="1" lang="zh-CN" altLang="en-US" sz="1200" dirty="0">
              <a:solidFill>
                <a:schemeClr val="bg1"/>
              </a:solidFill>
            </a:endParaRPr>
          </a:p>
        </p:txBody>
      </p:sp>
      <p:sp>
        <p:nvSpPr>
          <p:cNvPr id="24" name="文本框 23"/>
          <p:cNvSpPr txBox="1"/>
          <p:nvPr/>
        </p:nvSpPr>
        <p:spPr>
          <a:xfrm>
            <a:off x="1009634" y="2888367"/>
            <a:ext cx="1996148" cy="307777"/>
          </a:xfrm>
          <a:prstGeom prst="rect">
            <a:avLst/>
          </a:prstGeom>
          <a:noFill/>
        </p:spPr>
        <p:txBody>
          <a:bodyPr wrap="square" rtlCol="0">
            <a:spAutoFit/>
          </a:bodyPr>
          <a:lstStyle/>
          <a:p>
            <a:pPr algn="ctr"/>
            <a:r>
              <a:rPr kumimoji="1" lang="en-US" altLang="zh-CN" sz="1400" dirty="0" smtClean="0">
                <a:solidFill>
                  <a:schemeClr val="bg1"/>
                </a:solidFill>
              </a:rPr>
              <a:t>JIT</a:t>
            </a:r>
            <a:r>
              <a:rPr kumimoji="1" lang="zh-CN" altLang="en-US" sz="1400" dirty="0" smtClean="0">
                <a:solidFill>
                  <a:schemeClr val="bg1"/>
                </a:solidFill>
              </a:rPr>
              <a:t> </a:t>
            </a:r>
            <a:r>
              <a:rPr kumimoji="1" lang="en-US" altLang="zh-CN" sz="1400" dirty="0" smtClean="0">
                <a:solidFill>
                  <a:schemeClr val="bg1"/>
                </a:solidFill>
              </a:rPr>
              <a:t>compiler(</a:t>
            </a:r>
            <a:r>
              <a:rPr kumimoji="1" lang="en-US" altLang="zh-CN" sz="1400" dirty="0" err="1" smtClean="0">
                <a:solidFill>
                  <a:schemeClr val="bg1"/>
                </a:solidFill>
              </a:rPr>
              <a:t>IonMonkey</a:t>
            </a:r>
            <a:r>
              <a:rPr kumimoji="1" lang="en-US" altLang="zh-CN" sz="1400" dirty="0" smtClean="0">
                <a:solidFill>
                  <a:schemeClr val="bg1"/>
                </a:solidFill>
              </a:rPr>
              <a:t>)</a:t>
            </a:r>
            <a:endParaRPr kumimoji="1" lang="zh-CN" altLang="en-US" sz="1400" dirty="0">
              <a:solidFill>
                <a:schemeClr val="bg1"/>
              </a:solidFill>
            </a:endParaRPr>
          </a:p>
        </p:txBody>
      </p:sp>
      <p:sp>
        <p:nvSpPr>
          <p:cNvPr id="25" name="文本框 24"/>
          <p:cNvSpPr txBox="1"/>
          <p:nvPr/>
        </p:nvSpPr>
        <p:spPr>
          <a:xfrm>
            <a:off x="2743732" y="4120584"/>
            <a:ext cx="1252346" cy="523220"/>
          </a:xfrm>
          <a:prstGeom prst="rect">
            <a:avLst/>
          </a:prstGeom>
          <a:noFill/>
          <a:ln>
            <a:solidFill>
              <a:srgbClr val="FCF9EE"/>
            </a:solidFill>
            <a:prstDash val="sysDash"/>
          </a:ln>
        </p:spPr>
        <p:txBody>
          <a:bodyPr wrap="square" rtlCol="0">
            <a:spAutoFit/>
          </a:bodyPr>
          <a:lstStyle/>
          <a:p>
            <a:pPr algn="ctr"/>
            <a:r>
              <a:rPr kumimoji="1" lang="en-US" altLang="zh-CN" sz="1400" dirty="0" smtClean="0">
                <a:solidFill>
                  <a:schemeClr val="bg1"/>
                </a:solidFill>
              </a:rPr>
              <a:t>Garbage</a:t>
            </a:r>
            <a:endParaRPr kumimoji="1" lang="zh-CN" altLang="en-US" sz="1400" dirty="0" smtClean="0">
              <a:solidFill>
                <a:schemeClr val="bg1"/>
              </a:solidFill>
            </a:endParaRPr>
          </a:p>
          <a:p>
            <a:pPr algn="ctr"/>
            <a:r>
              <a:rPr kumimoji="1" lang="en-US" altLang="zh-CN" sz="1400" dirty="0" smtClean="0">
                <a:solidFill>
                  <a:schemeClr val="bg1"/>
                </a:solidFill>
              </a:rPr>
              <a:t>Collector</a:t>
            </a:r>
            <a:endParaRPr kumimoji="1" lang="zh-CN" altLang="en-US" sz="1400" dirty="0">
              <a:solidFill>
                <a:schemeClr val="bg1"/>
              </a:solidFill>
            </a:endParaRPr>
          </a:p>
        </p:txBody>
      </p:sp>
      <p:sp>
        <p:nvSpPr>
          <p:cNvPr id="26" name="圆角矩形 25"/>
          <p:cNvSpPr/>
          <p:nvPr/>
        </p:nvSpPr>
        <p:spPr>
          <a:xfrm>
            <a:off x="6690232" y="1726408"/>
            <a:ext cx="1753156" cy="3715386"/>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6710315" y="1712121"/>
            <a:ext cx="730177" cy="338554"/>
          </a:xfrm>
          <a:prstGeom prst="rect">
            <a:avLst/>
          </a:prstGeom>
          <a:noFill/>
        </p:spPr>
        <p:txBody>
          <a:bodyPr wrap="square" rtlCol="0">
            <a:spAutoFit/>
          </a:bodyPr>
          <a:lstStyle/>
          <a:p>
            <a:r>
              <a:rPr kumimoji="1" lang="en-US" altLang="zh-CN" sz="1600" dirty="0" smtClean="0"/>
              <a:t>Heap</a:t>
            </a:r>
            <a:endParaRPr kumimoji="1" lang="zh-CN" altLang="en-US" sz="1600" dirty="0"/>
          </a:p>
        </p:txBody>
      </p:sp>
      <p:sp>
        <p:nvSpPr>
          <p:cNvPr id="28" name="文本框 27"/>
          <p:cNvSpPr txBox="1"/>
          <p:nvPr/>
        </p:nvSpPr>
        <p:spPr>
          <a:xfrm>
            <a:off x="6785768" y="2349525"/>
            <a:ext cx="1562083" cy="1169551"/>
          </a:xfrm>
          <a:prstGeom prst="rect">
            <a:avLst/>
          </a:prstGeom>
          <a:solidFill>
            <a:schemeClr val="tx2"/>
          </a:solidFill>
          <a:ln>
            <a:solidFill>
              <a:srgbClr val="FCF9EE"/>
            </a:solidFill>
            <a:prstDash val="sysDash"/>
          </a:ln>
        </p:spPr>
        <p:txBody>
          <a:bodyPr wrap="square" rtlCol="0">
            <a:spAutoFit/>
          </a:bodyPr>
          <a:lstStyle/>
          <a:p>
            <a:pPr algn="ctr"/>
            <a:endParaRPr kumimoji="1" lang="zh-CN" altLang="en-US" sz="1400" dirty="0" smtClean="0">
              <a:solidFill>
                <a:schemeClr val="bg1"/>
              </a:solidFill>
            </a:endParaRPr>
          </a:p>
          <a:p>
            <a:pPr algn="ctr"/>
            <a:r>
              <a:rPr kumimoji="1" lang="en-US" altLang="zh-CN" sz="1400" dirty="0" smtClean="0">
                <a:solidFill>
                  <a:schemeClr val="bg1"/>
                </a:solidFill>
              </a:rPr>
              <a:t>JIT</a:t>
            </a:r>
            <a:r>
              <a:rPr kumimoji="1" lang="zh-CN" altLang="en-US" sz="1400" dirty="0" smtClean="0">
                <a:solidFill>
                  <a:schemeClr val="bg1"/>
                </a:solidFill>
              </a:rPr>
              <a:t> </a:t>
            </a:r>
          </a:p>
          <a:p>
            <a:pPr algn="ctr"/>
            <a:r>
              <a:rPr kumimoji="1" lang="en-US" altLang="zh-CN" sz="1400" dirty="0" smtClean="0">
                <a:solidFill>
                  <a:schemeClr val="bg1"/>
                </a:solidFill>
              </a:rPr>
              <a:t>Compiled</a:t>
            </a:r>
            <a:endParaRPr kumimoji="1" lang="zh-CN" altLang="en-US" sz="1400" dirty="0" smtClean="0">
              <a:solidFill>
                <a:schemeClr val="bg1"/>
              </a:solidFill>
            </a:endParaRPr>
          </a:p>
          <a:p>
            <a:pPr algn="ctr"/>
            <a:r>
              <a:rPr kumimoji="1" lang="en-US" altLang="zh-CN" sz="1400" dirty="0" smtClean="0">
                <a:solidFill>
                  <a:schemeClr val="bg1"/>
                </a:solidFill>
              </a:rPr>
              <a:t>Code</a:t>
            </a:r>
            <a:endParaRPr kumimoji="1" lang="zh-CN" altLang="en-US" sz="1400" dirty="0" smtClean="0">
              <a:solidFill>
                <a:schemeClr val="bg1"/>
              </a:solidFill>
            </a:endParaRPr>
          </a:p>
          <a:p>
            <a:pPr algn="ctr"/>
            <a:endParaRPr kumimoji="1" lang="zh-CN" altLang="en-US" sz="1400" dirty="0">
              <a:solidFill>
                <a:schemeClr val="bg1"/>
              </a:solidFill>
            </a:endParaRPr>
          </a:p>
        </p:txBody>
      </p:sp>
      <p:sp>
        <p:nvSpPr>
          <p:cNvPr id="29" name="文本框 28"/>
          <p:cNvSpPr txBox="1"/>
          <p:nvPr/>
        </p:nvSpPr>
        <p:spPr>
          <a:xfrm>
            <a:off x="6785768" y="4338950"/>
            <a:ext cx="1562083" cy="822305"/>
          </a:xfrm>
          <a:prstGeom prst="ellipse">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kumimoji="1" lang="en-US" altLang="zh-CN" sz="1600" dirty="0" smtClean="0">
                <a:solidFill>
                  <a:schemeClr val="bg1"/>
                </a:solidFill>
              </a:rPr>
              <a:t>JavaScript</a:t>
            </a:r>
            <a:endParaRPr kumimoji="1" lang="zh-CN" altLang="en-US" sz="1600" dirty="0" smtClean="0">
              <a:solidFill>
                <a:schemeClr val="bg1"/>
              </a:solidFill>
            </a:endParaRPr>
          </a:p>
          <a:p>
            <a:pPr algn="ctr"/>
            <a:r>
              <a:rPr kumimoji="1" lang="en-US" altLang="zh-CN" sz="1600" dirty="0" smtClean="0">
                <a:solidFill>
                  <a:schemeClr val="bg1"/>
                </a:solidFill>
              </a:rPr>
              <a:t>Objects</a:t>
            </a:r>
            <a:endParaRPr kumimoji="1" lang="zh-CN" altLang="en-US" sz="1600" dirty="0">
              <a:solidFill>
                <a:schemeClr val="bg1"/>
              </a:solidFill>
            </a:endParaRPr>
          </a:p>
        </p:txBody>
      </p:sp>
      <p:cxnSp>
        <p:nvCxnSpPr>
          <p:cNvPr id="30" name="直线箭头连接符 29"/>
          <p:cNvCxnSpPr/>
          <p:nvPr/>
        </p:nvCxnSpPr>
        <p:spPr>
          <a:xfrm>
            <a:off x="7558085" y="3501158"/>
            <a:ext cx="0" cy="828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49" idx="5"/>
          </p:cNvCxnSpPr>
          <p:nvPr/>
        </p:nvCxnSpPr>
        <p:spPr>
          <a:xfrm>
            <a:off x="5513001" y="3526220"/>
            <a:ext cx="1332000" cy="10137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V="1">
            <a:off x="5695833" y="2960134"/>
            <a:ext cx="1089935" cy="23460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上下箭头 37"/>
          <p:cNvSpPr/>
          <p:nvPr/>
        </p:nvSpPr>
        <p:spPr>
          <a:xfrm>
            <a:off x="2372112" y="2633901"/>
            <a:ext cx="171050" cy="252000"/>
          </a:xfrm>
          <a:prstGeom prst="upDown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箭头连接符 40"/>
          <p:cNvCxnSpPr/>
          <p:nvPr/>
        </p:nvCxnSpPr>
        <p:spPr>
          <a:xfrm>
            <a:off x="5643581" y="1471602"/>
            <a:ext cx="828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a:off x="6748440" y="1387811"/>
            <a:ext cx="911107" cy="172800"/>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5006411" y="1283659"/>
            <a:ext cx="722762" cy="369332"/>
          </a:xfrm>
          <a:prstGeom prst="rect">
            <a:avLst/>
          </a:prstGeom>
          <a:noFill/>
        </p:spPr>
        <p:txBody>
          <a:bodyPr wrap="square" rtlCol="0">
            <a:spAutoFit/>
          </a:bodyPr>
          <a:lstStyle/>
          <a:p>
            <a:r>
              <a:rPr kumimoji="1" lang="en-US" altLang="zh-CN" smtClean="0"/>
              <a:t>write</a:t>
            </a:r>
            <a:endParaRPr kumimoji="1" lang="zh-CN" altLang="en-US" dirty="0"/>
          </a:p>
        </p:txBody>
      </p:sp>
      <p:sp>
        <p:nvSpPr>
          <p:cNvPr id="44" name="文本框 43"/>
          <p:cNvSpPr txBox="1"/>
          <p:nvPr/>
        </p:nvSpPr>
        <p:spPr>
          <a:xfrm>
            <a:off x="7601976" y="1293183"/>
            <a:ext cx="1076838" cy="369332"/>
          </a:xfrm>
          <a:prstGeom prst="rect">
            <a:avLst/>
          </a:prstGeom>
          <a:noFill/>
        </p:spPr>
        <p:txBody>
          <a:bodyPr wrap="square" rtlCol="0">
            <a:spAutoFit/>
          </a:bodyPr>
          <a:lstStyle/>
          <a:p>
            <a:r>
              <a:rPr kumimoji="1" lang="en-US" altLang="zh-CN" smtClean="0"/>
              <a:t>Execute</a:t>
            </a:r>
            <a:endParaRPr kumimoji="1" lang="zh-CN" altLang="en-US" dirty="0"/>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830" y="1721899"/>
            <a:ext cx="324000" cy="324000"/>
          </a:xfrm>
          <a:prstGeom prst="rect">
            <a:avLst/>
          </a:prstGeom>
        </p:spPr>
      </p:pic>
      <p:sp>
        <p:nvSpPr>
          <p:cNvPr id="48" name="文本框 47"/>
          <p:cNvSpPr txBox="1"/>
          <p:nvPr/>
        </p:nvSpPr>
        <p:spPr>
          <a:xfrm>
            <a:off x="4452141" y="2119612"/>
            <a:ext cx="1248456" cy="649188"/>
          </a:xfrm>
          <a:prstGeom prst="ellipse">
            <a:avLst/>
          </a:prstGeom>
          <a:solidFill>
            <a:srgbClr val="FFE48B"/>
          </a:solidFill>
          <a:ln w="28575">
            <a:solidFill>
              <a:schemeClr val="bg1"/>
            </a:solidFill>
          </a:ln>
        </p:spPr>
        <p:txBody>
          <a:bodyPr wrap="square" rtlCol="0">
            <a:spAutoFit/>
          </a:bodyPr>
          <a:lstStyle/>
          <a:p>
            <a:pPr algn="ctr"/>
            <a:r>
              <a:rPr kumimoji="1" lang="en-US" altLang="zh-CN" sz="1200" dirty="0" err="1" smtClean="0"/>
              <a:t>Fwd</a:t>
            </a:r>
            <a:r>
              <a:rPr kumimoji="1" lang="en-US" altLang="zh-CN" sz="1200" dirty="0" smtClean="0"/>
              <a:t>-Exec</a:t>
            </a:r>
            <a:endParaRPr kumimoji="1" lang="zh-CN" altLang="en-US" sz="1200" dirty="0" smtClean="0"/>
          </a:p>
          <a:p>
            <a:pPr algn="ctr"/>
            <a:r>
              <a:rPr kumimoji="1" lang="en-US" altLang="zh-CN" sz="1200" dirty="0" smtClean="0"/>
              <a:t>Delegate</a:t>
            </a:r>
            <a:endParaRPr kumimoji="1" lang="zh-CN" altLang="en-US" sz="1200" dirty="0"/>
          </a:p>
        </p:txBody>
      </p:sp>
      <p:sp>
        <p:nvSpPr>
          <p:cNvPr id="49" name="文本框 48"/>
          <p:cNvSpPr txBox="1"/>
          <p:nvPr/>
        </p:nvSpPr>
        <p:spPr>
          <a:xfrm>
            <a:off x="4447377" y="2972103"/>
            <a:ext cx="1248456" cy="649188"/>
          </a:xfrm>
          <a:prstGeom prst="ellipse">
            <a:avLst/>
          </a:prstGeom>
          <a:solidFill>
            <a:srgbClr val="FFE48B"/>
          </a:solidFill>
          <a:ln w="28575">
            <a:solidFill>
              <a:schemeClr val="bg1"/>
            </a:solidFill>
          </a:ln>
        </p:spPr>
        <p:txBody>
          <a:bodyPr wrap="square" rtlCol="0">
            <a:spAutoFit/>
          </a:bodyPr>
          <a:lstStyle/>
          <a:p>
            <a:pPr algn="ctr"/>
            <a:r>
              <a:rPr kumimoji="1" lang="en-US" altLang="zh-CN" sz="1200" dirty="0" smtClean="0"/>
              <a:t>Write</a:t>
            </a:r>
            <a:endParaRPr kumimoji="1" lang="zh-CN" altLang="en-US" sz="1200" dirty="0" smtClean="0"/>
          </a:p>
          <a:p>
            <a:pPr algn="ctr"/>
            <a:r>
              <a:rPr kumimoji="1" lang="en-US" altLang="zh-CN" sz="1200" dirty="0" smtClean="0"/>
              <a:t>Delegate</a:t>
            </a:r>
            <a:endParaRPr kumimoji="1" lang="zh-CN" altLang="en-US" sz="1200" dirty="0"/>
          </a:p>
        </p:txBody>
      </p:sp>
      <p:sp>
        <p:nvSpPr>
          <p:cNvPr id="50" name="文本框 49"/>
          <p:cNvSpPr txBox="1"/>
          <p:nvPr/>
        </p:nvSpPr>
        <p:spPr>
          <a:xfrm>
            <a:off x="4433089" y="3946136"/>
            <a:ext cx="1248456" cy="649188"/>
          </a:xfrm>
          <a:prstGeom prst="ellipse">
            <a:avLst/>
          </a:prstGeom>
          <a:solidFill>
            <a:srgbClr val="FFE48B"/>
          </a:solidFill>
          <a:ln w="28575">
            <a:solidFill>
              <a:schemeClr val="bg1"/>
            </a:solidFill>
          </a:ln>
        </p:spPr>
        <p:txBody>
          <a:bodyPr wrap="square" rtlCol="0">
            <a:spAutoFit/>
          </a:bodyPr>
          <a:lstStyle/>
          <a:p>
            <a:pPr algn="ctr"/>
            <a:r>
              <a:rPr kumimoji="1" lang="en-US" altLang="zh-CN" sz="1200" dirty="0" err="1" smtClean="0"/>
              <a:t>Bwd</a:t>
            </a:r>
            <a:r>
              <a:rPr kumimoji="1" lang="en-US" altLang="zh-CN" sz="1200" dirty="0" smtClean="0"/>
              <a:t>-Exec</a:t>
            </a:r>
            <a:endParaRPr kumimoji="1" lang="zh-CN" altLang="en-US" sz="1200" dirty="0" smtClean="0"/>
          </a:p>
          <a:p>
            <a:pPr algn="ctr"/>
            <a:r>
              <a:rPr kumimoji="1" lang="en-US" altLang="zh-CN" sz="1200" dirty="0" smtClean="0"/>
              <a:t>Delegate</a:t>
            </a:r>
            <a:endParaRPr kumimoji="1" lang="zh-CN" altLang="en-US" sz="1200" dirty="0"/>
          </a:p>
        </p:txBody>
      </p:sp>
      <p:sp>
        <p:nvSpPr>
          <p:cNvPr id="51" name="文本框 50"/>
          <p:cNvSpPr txBox="1"/>
          <p:nvPr/>
        </p:nvSpPr>
        <p:spPr>
          <a:xfrm>
            <a:off x="1001680" y="4049629"/>
            <a:ext cx="1248456" cy="649188"/>
          </a:xfrm>
          <a:prstGeom prst="ellipse">
            <a:avLst/>
          </a:prstGeom>
          <a:solidFill>
            <a:srgbClr val="FFE48B"/>
          </a:solidFill>
          <a:ln w="28575">
            <a:solidFill>
              <a:schemeClr val="bg1"/>
            </a:solidFill>
          </a:ln>
        </p:spPr>
        <p:txBody>
          <a:bodyPr wrap="square" rtlCol="0">
            <a:spAutoFit/>
          </a:bodyPr>
          <a:lstStyle/>
          <a:p>
            <a:pPr algn="ctr"/>
            <a:r>
              <a:rPr kumimoji="1" lang="en-US" altLang="zh-CN" sz="1200" dirty="0" err="1" smtClean="0"/>
              <a:t>CodeGen</a:t>
            </a:r>
            <a:endParaRPr kumimoji="1" lang="zh-CN" altLang="en-US" sz="1200" dirty="0" smtClean="0"/>
          </a:p>
          <a:p>
            <a:pPr algn="ctr"/>
            <a:r>
              <a:rPr kumimoji="1" lang="en-US" altLang="zh-CN" sz="1200" dirty="0" smtClean="0"/>
              <a:t>Delegate</a:t>
            </a:r>
            <a:endParaRPr kumimoji="1" lang="zh-CN" altLang="en-US" sz="1200" dirty="0"/>
          </a:p>
        </p:txBody>
      </p:sp>
      <p:sp>
        <p:nvSpPr>
          <p:cNvPr id="52" name="矩形 51"/>
          <p:cNvSpPr/>
          <p:nvPr/>
        </p:nvSpPr>
        <p:spPr>
          <a:xfrm>
            <a:off x="961075" y="4936566"/>
            <a:ext cx="5143898" cy="387902"/>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52498" y="4974348"/>
            <a:ext cx="5171902" cy="307777"/>
          </a:xfrm>
          <a:prstGeom prst="rect">
            <a:avLst/>
          </a:prstGeom>
          <a:noFill/>
        </p:spPr>
        <p:txBody>
          <a:bodyPr wrap="square" rtlCol="0">
            <a:spAutoFit/>
          </a:bodyPr>
          <a:lstStyle/>
          <a:p>
            <a:pPr algn="ctr"/>
            <a:r>
              <a:rPr kumimoji="1" lang="en-US" altLang="zh-CN" sz="1400" dirty="0" smtClean="0">
                <a:solidFill>
                  <a:schemeClr val="bg1"/>
                </a:solidFill>
              </a:rPr>
              <a:t>Other</a:t>
            </a:r>
            <a:r>
              <a:rPr kumimoji="1" lang="zh-CN" altLang="en-US" sz="1400" dirty="0" smtClean="0">
                <a:solidFill>
                  <a:schemeClr val="bg1"/>
                </a:solidFill>
              </a:rPr>
              <a:t> </a:t>
            </a:r>
            <a:r>
              <a:rPr kumimoji="1" lang="en-US" altLang="zh-CN" sz="1400" dirty="0" smtClean="0">
                <a:solidFill>
                  <a:schemeClr val="bg1"/>
                </a:solidFill>
              </a:rPr>
              <a:t>Gecko</a:t>
            </a:r>
            <a:r>
              <a:rPr kumimoji="1" lang="zh-CN" altLang="en-US" sz="1400" dirty="0" smtClean="0">
                <a:solidFill>
                  <a:schemeClr val="bg1"/>
                </a:solidFill>
              </a:rPr>
              <a:t> </a:t>
            </a:r>
            <a:r>
              <a:rPr kumimoji="1" lang="en-US" altLang="zh-CN" sz="1400" dirty="0" smtClean="0">
                <a:solidFill>
                  <a:schemeClr val="bg1"/>
                </a:solidFill>
              </a:rPr>
              <a:t>Modules</a:t>
            </a:r>
            <a:endParaRPr kumimoji="1" lang="zh-CN" altLang="en-US" sz="1400" dirty="0">
              <a:solidFill>
                <a:schemeClr val="bg1"/>
              </a:solidFill>
            </a:endParaRPr>
          </a:p>
        </p:txBody>
      </p:sp>
      <p:sp>
        <p:nvSpPr>
          <p:cNvPr id="54" name="下箭头 53"/>
          <p:cNvSpPr/>
          <p:nvPr/>
        </p:nvSpPr>
        <p:spPr>
          <a:xfrm>
            <a:off x="1501755" y="3712512"/>
            <a:ext cx="172800" cy="288000"/>
          </a:xfrm>
          <a:prstGeom prst="down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p:cNvSpPr/>
          <p:nvPr/>
        </p:nvSpPr>
        <p:spPr>
          <a:xfrm>
            <a:off x="3043038" y="2295762"/>
            <a:ext cx="1368000" cy="171462"/>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p:cNvSpPr/>
          <p:nvPr/>
        </p:nvSpPr>
        <p:spPr>
          <a:xfrm rot="20914380">
            <a:off x="3014105" y="2642834"/>
            <a:ext cx="1476000" cy="172800"/>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21053469">
            <a:off x="2981290" y="3318259"/>
            <a:ext cx="1440000" cy="171462"/>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19675742">
            <a:off x="3655243" y="3722605"/>
            <a:ext cx="972000" cy="171462"/>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上箭头 58"/>
          <p:cNvSpPr/>
          <p:nvPr/>
        </p:nvSpPr>
        <p:spPr>
          <a:xfrm>
            <a:off x="4985876" y="3641072"/>
            <a:ext cx="172800" cy="252000"/>
          </a:xfrm>
          <a:prstGeom prst="up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p:cNvSpPr/>
          <p:nvPr/>
        </p:nvSpPr>
        <p:spPr>
          <a:xfrm>
            <a:off x="4983149" y="4636440"/>
            <a:ext cx="172800" cy="288000"/>
          </a:xfrm>
          <a:prstGeom prst="down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6" name="右箭头 275"/>
          <p:cNvSpPr/>
          <p:nvPr/>
        </p:nvSpPr>
        <p:spPr>
          <a:xfrm>
            <a:off x="5701498" y="2419673"/>
            <a:ext cx="1080000" cy="171462"/>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7" name="左箭头 276"/>
          <p:cNvSpPr/>
          <p:nvPr/>
        </p:nvSpPr>
        <p:spPr>
          <a:xfrm rot="19134599">
            <a:off x="5530408" y="3614547"/>
            <a:ext cx="1404000" cy="172800"/>
          </a:xfrm>
          <a:prstGeom prst="lef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8" name="矩形 277"/>
          <p:cNvSpPr/>
          <p:nvPr/>
        </p:nvSpPr>
        <p:spPr>
          <a:xfrm>
            <a:off x="698131" y="5617741"/>
            <a:ext cx="7976023" cy="523220"/>
          </a:xfrm>
          <a:prstGeom prst="rect">
            <a:avLst/>
          </a:prstGeom>
        </p:spPr>
        <p:txBody>
          <a:bodyPr wrap="square">
            <a:spAutoFit/>
          </a:bodyPr>
          <a:lstStyle/>
          <a:p>
            <a:r>
              <a:rPr lang="en-US" altLang="zh-CN" sz="1400" dirty="0" smtClean="0"/>
              <a:t>The </a:t>
            </a:r>
            <a:r>
              <a:rPr lang="en-US" altLang="zh-CN" sz="1400" dirty="0" err="1" smtClean="0"/>
              <a:t>fwd</a:t>
            </a:r>
            <a:r>
              <a:rPr lang="en-US" altLang="zh-CN" sz="1400" dirty="0" smtClean="0"/>
              <a:t>-exec</a:t>
            </a:r>
            <a:r>
              <a:rPr lang="zh-CN" altLang="en-US" sz="1400" dirty="0" smtClean="0"/>
              <a:t> </a:t>
            </a:r>
            <a:r>
              <a:rPr lang="en-US" altLang="zh-CN" sz="1400" dirty="0" smtClean="0"/>
              <a:t>and</a:t>
            </a:r>
            <a:r>
              <a:rPr lang="zh-CN" altLang="en-US" sz="1400" dirty="0" smtClean="0"/>
              <a:t> </a:t>
            </a:r>
            <a:r>
              <a:rPr lang="en-US" altLang="zh-CN" sz="1400" dirty="0" err="1" smtClean="0"/>
              <a:t>bwd</a:t>
            </a:r>
            <a:r>
              <a:rPr lang="en-US" altLang="zh-CN" sz="1400" dirty="0" smtClean="0"/>
              <a:t>-exec delegate </a:t>
            </a:r>
            <a:r>
              <a:rPr lang="en-US" altLang="zh-CN" sz="1400" dirty="0"/>
              <a:t>are responsible for setting the memory permission before executing JIT code, and the </a:t>
            </a:r>
            <a:r>
              <a:rPr lang="en-US" altLang="zh-CN" sz="1400" dirty="0" smtClean="0"/>
              <a:t>write delegate </a:t>
            </a:r>
            <a:r>
              <a:rPr lang="en-US" altLang="zh-CN" sz="1400" dirty="0"/>
              <a:t>takes care of the write operations to JIT code memory. </a:t>
            </a:r>
          </a:p>
        </p:txBody>
      </p:sp>
    </p:spTree>
    <p:extLst>
      <p:ext uri="{BB962C8B-B14F-4D97-AF65-F5344CB8AC3E}">
        <p14:creationId xmlns:p14="http://schemas.microsoft.com/office/powerpoint/2010/main" val="146172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675" decel="100000" fill="hold"/>
                                        <p:tgtEl>
                                          <p:spTgt spid="10"/>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 calcmode="lin" valueType="num">
                                      <p:cBhvr>
                                        <p:cTn id="20" dur="750" fill="hold"/>
                                        <p:tgtEl>
                                          <p:spTgt spid="11"/>
                                        </p:tgtEl>
                                        <p:attrNameLst>
                                          <p:attrName>ppt_x</p:attrName>
                                        </p:attrNameLst>
                                      </p:cBhvr>
                                      <p:tavLst>
                                        <p:tav tm="0">
                                          <p:val>
                                            <p:strVal val="#ppt_x"/>
                                          </p:val>
                                        </p:tav>
                                        <p:tav tm="100000">
                                          <p:val>
                                            <p:strVal val="#ppt_x"/>
                                          </p:val>
                                        </p:tav>
                                      </p:tavLst>
                                    </p:anim>
                                    <p:anim calcmode="lin" valueType="num">
                                      <p:cBhvr>
                                        <p:cTn id="21" dur="675" decel="100000" fill="hold"/>
                                        <p:tgtEl>
                                          <p:spTgt spid="1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675" decel="100000" fill="hold"/>
                                        <p:tgtEl>
                                          <p:spTgt spid="18"/>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anim calcmode="lin" valueType="num">
                                      <p:cBhvr>
                                        <p:cTn id="32" dur="750" fill="hold"/>
                                        <p:tgtEl>
                                          <p:spTgt spid="19"/>
                                        </p:tgtEl>
                                        <p:attrNameLst>
                                          <p:attrName>ppt_x</p:attrName>
                                        </p:attrNameLst>
                                      </p:cBhvr>
                                      <p:tavLst>
                                        <p:tav tm="0">
                                          <p:val>
                                            <p:strVal val="#ppt_x"/>
                                          </p:val>
                                        </p:tav>
                                        <p:tav tm="100000">
                                          <p:val>
                                            <p:strVal val="#ppt_x"/>
                                          </p:val>
                                        </p:tav>
                                      </p:tavLst>
                                    </p:anim>
                                    <p:anim calcmode="lin" valueType="num">
                                      <p:cBhvr>
                                        <p:cTn id="33" dur="675" decel="100000" fill="hold"/>
                                        <p:tgtEl>
                                          <p:spTgt spid="19"/>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750"/>
                                        <p:tgtEl>
                                          <p:spTgt spid="20"/>
                                        </p:tgtEl>
                                      </p:cBhvr>
                                    </p:animEffect>
                                    <p:anim calcmode="lin" valueType="num">
                                      <p:cBhvr>
                                        <p:cTn id="38" dur="750" fill="hold"/>
                                        <p:tgtEl>
                                          <p:spTgt spid="20"/>
                                        </p:tgtEl>
                                        <p:attrNameLst>
                                          <p:attrName>ppt_x</p:attrName>
                                        </p:attrNameLst>
                                      </p:cBhvr>
                                      <p:tavLst>
                                        <p:tav tm="0">
                                          <p:val>
                                            <p:strVal val="#ppt_x"/>
                                          </p:val>
                                        </p:tav>
                                        <p:tav tm="100000">
                                          <p:val>
                                            <p:strVal val="#ppt_x"/>
                                          </p:val>
                                        </p:tav>
                                      </p:tavLst>
                                    </p:anim>
                                    <p:anim calcmode="lin" valueType="num">
                                      <p:cBhvr>
                                        <p:cTn id="39" dur="675" decel="100000" fill="hold"/>
                                        <p:tgtEl>
                                          <p:spTgt spid="20"/>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0"/>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anim calcmode="lin" valueType="num">
                                      <p:cBhvr>
                                        <p:cTn id="44" dur="750" fill="hold"/>
                                        <p:tgtEl>
                                          <p:spTgt spid="21"/>
                                        </p:tgtEl>
                                        <p:attrNameLst>
                                          <p:attrName>ppt_x</p:attrName>
                                        </p:attrNameLst>
                                      </p:cBhvr>
                                      <p:tavLst>
                                        <p:tav tm="0">
                                          <p:val>
                                            <p:strVal val="#ppt_x"/>
                                          </p:val>
                                        </p:tav>
                                        <p:tav tm="100000">
                                          <p:val>
                                            <p:strVal val="#ppt_x"/>
                                          </p:val>
                                        </p:tav>
                                      </p:tavLst>
                                    </p:anim>
                                    <p:anim calcmode="lin" valueType="num">
                                      <p:cBhvr>
                                        <p:cTn id="45" dur="675" decel="100000" fill="hold"/>
                                        <p:tgtEl>
                                          <p:spTgt spid="21"/>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750"/>
                                        <p:tgtEl>
                                          <p:spTgt spid="22"/>
                                        </p:tgtEl>
                                      </p:cBhvr>
                                    </p:animEffect>
                                    <p:anim calcmode="lin" valueType="num">
                                      <p:cBhvr>
                                        <p:cTn id="50" dur="750" fill="hold"/>
                                        <p:tgtEl>
                                          <p:spTgt spid="22"/>
                                        </p:tgtEl>
                                        <p:attrNameLst>
                                          <p:attrName>ppt_x</p:attrName>
                                        </p:attrNameLst>
                                      </p:cBhvr>
                                      <p:tavLst>
                                        <p:tav tm="0">
                                          <p:val>
                                            <p:strVal val="#ppt_x"/>
                                          </p:val>
                                        </p:tav>
                                        <p:tav tm="100000">
                                          <p:val>
                                            <p:strVal val="#ppt_x"/>
                                          </p:val>
                                        </p:tav>
                                      </p:tavLst>
                                    </p:anim>
                                    <p:anim calcmode="lin" valueType="num">
                                      <p:cBhvr>
                                        <p:cTn id="51" dur="675" decel="100000" fill="hold"/>
                                        <p:tgtEl>
                                          <p:spTgt spid="22"/>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750"/>
                                        <p:tgtEl>
                                          <p:spTgt spid="23"/>
                                        </p:tgtEl>
                                      </p:cBhvr>
                                    </p:animEffect>
                                    <p:anim calcmode="lin" valueType="num">
                                      <p:cBhvr>
                                        <p:cTn id="56" dur="750" fill="hold"/>
                                        <p:tgtEl>
                                          <p:spTgt spid="23"/>
                                        </p:tgtEl>
                                        <p:attrNameLst>
                                          <p:attrName>ppt_x</p:attrName>
                                        </p:attrNameLst>
                                      </p:cBhvr>
                                      <p:tavLst>
                                        <p:tav tm="0">
                                          <p:val>
                                            <p:strVal val="#ppt_x"/>
                                          </p:val>
                                        </p:tav>
                                        <p:tav tm="100000">
                                          <p:val>
                                            <p:strVal val="#ppt_x"/>
                                          </p:val>
                                        </p:tav>
                                      </p:tavLst>
                                    </p:anim>
                                    <p:anim calcmode="lin" valueType="num">
                                      <p:cBhvr>
                                        <p:cTn id="57" dur="675" decel="100000" fill="hold"/>
                                        <p:tgtEl>
                                          <p:spTgt spid="23"/>
                                        </p:tgtEl>
                                        <p:attrNameLst>
                                          <p:attrName>ppt_y</p:attrName>
                                        </p:attrNameLst>
                                      </p:cBhvr>
                                      <p:tavLst>
                                        <p:tav tm="0">
                                          <p:val>
                                            <p:strVal val="#ppt_y+1"/>
                                          </p:val>
                                        </p:tav>
                                        <p:tav tm="100000">
                                          <p:val>
                                            <p:strVal val="#ppt_y-.03"/>
                                          </p:val>
                                        </p:tav>
                                      </p:tavLst>
                                    </p:anim>
                                    <p:anim calcmode="lin" valueType="num">
                                      <p:cBhvr>
                                        <p:cTn id="58"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750"/>
                                        <p:tgtEl>
                                          <p:spTgt spid="24"/>
                                        </p:tgtEl>
                                      </p:cBhvr>
                                    </p:animEffect>
                                    <p:anim calcmode="lin" valueType="num">
                                      <p:cBhvr>
                                        <p:cTn id="62" dur="750" fill="hold"/>
                                        <p:tgtEl>
                                          <p:spTgt spid="24"/>
                                        </p:tgtEl>
                                        <p:attrNameLst>
                                          <p:attrName>ppt_x</p:attrName>
                                        </p:attrNameLst>
                                      </p:cBhvr>
                                      <p:tavLst>
                                        <p:tav tm="0">
                                          <p:val>
                                            <p:strVal val="#ppt_x"/>
                                          </p:val>
                                        </p:tav>
                                        <p:tav tm="100000">
                                          <p:val>
                                            <p:strVal val="#ppt_x"/>
                                          </p:val>
                                        </p:tav>
                                      </p:tavLst>
                                    </p:anim>
                                    <p:anim calcmode="lin" valueType="num">
                                      <p:cBhvr>
                                        <p:cTn id="63" dur="675" decel="100000" fill="hold"/>
                                        <p:tgtEl>
                                          <p:spTgt spid="24"/>
                                        </p:tgtEl>
                                        <p:attrNameLst>
                                          <p:attrName>ppt_y</p:attrName>
                                        </p:attrNameLst>
                                      </p:cBhvr>
                                      <p:tavLst>
                                        <p:tav tm="0">
                                          <p:val>
                                            <p:strVal val="#ppt_y+1"/>
                                          </p:val>
                                        </p:tav>
                                        <p:tav tm="100000">
                                          <p:val>
                                            <p:strVal val="#ppt_y-.03"/>
                                          </p:val>
                                        </p:tav>
                                      </p:tavLst>
                                    </p:anim>
                                    <p:anim calcmode="lin" valueType="num">
                                      <p:cBhvr>
                                        <p:cTn id="64"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750"/>
                                        <p:tgtEl>
                                          <p:spTgt spid="25"/>
                                        </p:tgtEl>
                                      </p:cBhvr>
                                    </p:animEffect>
                                    <p:anim calcmode="lin" valueType="num">
                                      <p:cBhvr>
                                        <p:cTn id="68" dur="750" fill="hold"/>
                                        <p:tgtEl>
                                          <p:spTgt spid="25"/>
                                        </p:tgtEl>
                                        <p:attrNameLst>
                                          <p:attrName>ppt_x</p:attrName>
                                        </p:attrNameLst>
                                      </p:cBhvr>
                                      <p:tavLst>
                                        <p:tav tm="0">
                                          <p:val>
                                            <p:strVal val="#ppt_x"/>
                                          </p:val>
                                        </p:tav>
                                        <p:tav tm="100000">
                                          <p:val>
                                            <p:strVal val="#ppt_x"/>
                                          </p:val>
                                        </p:tav>
                                      </p:tavLst>
                                    </p:anim>
                                    <p:anim calcmode="lin" valueType="num">
                                      <p:cBhvr>
                                        <p:cTn id="69" dur="675" decel="100000" fill="hold"/>
                                        <p:tgtEl>
                                          <p:spTgt spid="25"/>
                                        </p:tgtEl>
                                        <p:attrNameLst>
                                          <p:attrName>ppt_y</p:attrName>
                                        </p:attrNameLst>
                                      </p:cBhvr>
                                      <p:tavLst>
                                        <p:tav tm="0">
                                          <p:val>
                                            <p:strVal val="#ppt_y+1"/>
                                          </p:val>
                                        </p:tav>
                                        <p:tav tm="100000">
                                          <p:val>
                                            <p:strVal val="#ppt_y-.03"/>
                                          </p:val>
                                        </p:tav>
                                      </p:tavLst>
                                    </p:anim>
                                    <p:anim calcmode="lin" valueType="num">
                                      <p:cBhvr>
                                        <p:cTn id="70"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750"/>
                                        <p:tgtEl>
                                          <p:spTgt spid="26"/>
                                        </p:tgtEl>
                                      </p:cBhvr>
                                    </p:animEffect>
                                    <p:anim calcmode="lin" valueType="num">
                                      <p:cBhvr>
                                        <p:cTn id="74" dur="750" fill="hold"/>
                                        <p:tgtEl>
                                          <p:spTgt spid="26"/>
                                        </p:tgtEl>
                                        <p:attrNameLst>
                                          <p:attrName>ppt_x</p:attrName>
                                        </p:attrNameLst>
                                      </p:cBhvr>
                                      <p:tavLst>
                                        <p:tav tm="0">
                                          <p:val>
                                            <p:strVal val="#ppt_x"/>
                                          </p:val>
                                        </p:tav>
                                        <p:tav tm="100000">
                                          <p:val>
                                            <p:strVal val="#ppt_x"/>
                                          </p:val>
                                        </p:tav>
                                      </p:tavLst>
                                    </p:anim>
                                    <p:anim calcmode="lin" valueType="num">
                                      <p:cBhvr>
                                        <p:cTn id="75" dur="675" decel="100000" fill="hold"/>
                                        <p:tgtEl>
                                          <p:spTgt spid="26"/>
                                        </p:tgtEl>
                                        <p:attrNameLst>
                                          <p:attrName>ppt_y</p:attrName>
                                        </p:attrNameLst>
                                      </p:cBhvr>
                                      <p:tavLst>
                                        <p:tav tm="0">
                                          <p:val>
                                            <p:strVal val="#ppt_y+1"/>
                                          </p:val>
                                        </p:tav>
                                        <p:tav tm="100000">
                                          <p:val>
                                            <p:strVal val="#ppt_y-.03"/>
                                          </p:val>
                                        </p:tav>
                                      </p:tavLst>
                                    </p:anim>
                                    <p:anim calcmode="lin" valueType="num">
                                      <p:cBhvr>
                                        <p:cTn id="76"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750"/>
                                        <p:tgtEl>
                                          <p:spTgt spid="27"/>
                                        </p:tgtEl>
                                      </p:cBhvr>
                                    </p:animEffect>
                                    <p:anim calcmode="lin" valueType="num">
                                      <p:cBhvr>
                                        <p:cTn id="80" dur="750" fill="hold"/>
                                        <p:tgtEl>
                                          <p:spTgt spid="27"/>
                                        </p:tgtEl>
                                        <p:attrNameLst>
                                          <p:attrName>ppt_x</p:attrName>
                                        </p:attrNameLst>
                                      </p:cBhvr>
                                      <p:tavLst>
                                        <p:tav tm="0">
                                          <p:val>
                                            <p:strVal val="#ppt_x"/>
                                          </p:val>
                                        </p:tav>
                                        <p:tav tm="100000">
                                          <p:val>
                                            <p:strVal val="#ppt_x"/>
                                          </p:val>
                                        </p:tav>
                                      </p:tavLst>
                                    </p:anim>
                                    <p:anim calcmode="lin" valueType="num">
                                      <p:cBhvr>
                                        <p:cTn id="81" dur="675" decel="100000" fill="hold"/>
                                        <p:tgtEl>
                                          <p:spTgt spid="27"/>
                                        </p:tgtEl>
                                        <p:attrNameLst>
                                          <p:attrName>ppt_y</p:attrName>
                                        </p:attrNameLst>
                                      </p:cBhvr>
                                      <p:tavLst>
                                        <p:tav tm="0">
                                          <p:val>
                                            <p:strVal val="#ppt_y+1"/>
                                          </p:val>
                                        </p:tav>
                                        <p:tav tm="100000">
                                          <p:val>
                                            <p:strVal val="#ppt_y-.03"/>
                                          </p:val>
                                        </p:tav>
                                      </p:tavLst>
                                    </p:anim>
                                    <p:anim calcmode="lin" valueType="num">
                                      <p:cBhvr>
                                        <p:cTn id="82"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750"/>
                                        <p:tgtEl>
                                          <p:spTgt spid="28"/>
                                        </p:tgtEl>
                                      </p:cBhvr>
                                    </p:animEffect>
                                    <p:anim calcmode="lin" valueType="num">
                                      <p:cBhvr>
                                        <p:cTn id="86" dur="750" fill="hold"/>
                                        <p:tgtEl>
                                          <p:spTgt spid="28"/>
                                        </p:tgtEl>
                                        <p:attrNameLst>
                                          <p:attrName>ppt_x</p:attrName>
                                        </p:attrNameLst>
                                      </p:cBhvr>
                                      <p:tavLst>
                                        <p:tav tm="0">
                                          <p:val>
                                            <p:strVal val="#ppt_x"/>
                                          </p:val>
                                        </p:tav>
                                        <p:tav tm="100000">
                                          <p:val>
                                            <p:strVal val="#ppt_x"/>
                                          </p:val>
                                        </p:tav>
                                      </p:tavLst>
                                    </p:anim>
                                    <p:anim calcmode="lin" valueType="num">
                                      <p:cBhvr>
                                        <p:cTn id="87" dur="675" decel="100000" fill="hold"/>
                                        <p:tgtEl>
                                          <p:spTgt spid="28"/>
                                        </p:tgtEl>
                                        <p:attrNameLst>
                                          <p:attrName>ppt_y</p:attrName>
                                        </p:attrNameLst>
                                      </p:cBhvr>
                                      <p:tavLst>
                                        <p:tav tm="0">
                                          <p:val>
                                            <p:strVal val="#ppt_y+1"/>
                                          </p:val>
                                        </p:tav>
                                        <p:tav tm="100000">
                                          <p:val>
                                            <p:strVal val="#ppt_y-.03"/>
                                          </p:val>
                                        </p:tav>
                                      </p:tavLst>
                                    </p:anim>
                                    <p:anim calcmode="lin" valueType="num">
                                      <p:cBhvr>
                                        <p:cTn id="88"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750"/>
                                        <p:tgtEl>
                                          <p:spTgt spid="29"/>
                                        </p:tgtEl>
                                      </p:cBhvr>
                                    </p:animEffect>
                                    <p:anim calcmode="lin" valueType="num">
                                      <p:cBhvr>
                                        <p:cTn id="92" dur="750" fill="hold"/>
                                        <p:tgtEl>
                                          <p:spTgt spid="29"/>
                                        </p:tgtEl>
                                        <p:attrNameLst>
                                          <p:attrName>ppt_x</p:attrName>
                                        </p:attrNameLst>
                                      </p:cBhvr>
                                      <p:tavLst>
                                        <p:tav tm="0">
                                          <p:val>
                                            <p:strVal val="#ppt_x"/>
                                          </p:val>
                                        </p:tav>
                                        <p:tav tm="100000">
                                          <p:val>
                                            <p:strVal val="#ppt_x"/>
                                          </p:val>
                                        </p:tav>
                                      </p:tavLst>
                                    </p:anim>
                                    <p:anim calcmode="lin" valueType="num">
                                      <p:cBhvr>
                                        <p:cTn id="93" dur="675" decel="100000" fill="hold"/>
                                        <p:tgtEl>
                                          <p:spTgt spid="29"/>
                                        </p:tgtEl>
                                        <p:attrNameLst>
                                          <p:attrName>ppt_y</p:attrName>
                                        </p:attrNameLst>
                                      </p:cBhvr>
                                      <p:tavLst>
                                        <p:tav tm="0">
                                          <p:val>
                                            <p:strVal val="#ppt_y+1"/>
                                          </p:val>
                                        </p:tav>
                                        <p:tav tm="100000">
                                          <p:val>
                                            <p:strVal val="#ppt_y-.03"/>
                                          </p:val>
                                        </p:tav>
                                      </p:tavLst>
                                    </p:anim>
                                    <p:anim calcmode="lin" valueType="num">
                                      <p:cBhvr>
                                        <p:cTn id="94" dur="75" accel="100000" fill="hold">
                                          <p:stCondLst>
                                            <p:cond delay="675"/>
                                          </p:stCondLst>
                                        </p:cTn>
                                        <p:tgtEl>
                                          <p:spTgt spid="2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750"/>
                                        <p:tgtEl>
                                          <p:spTgt spid="30"/>
                                        </p:tgtEl>
                                      </p:cBhvr>
                                    </p:animEffect>
                                    <p:anim calcmode="lin" valueType="num">
                                      <p:cBhvr>
                                        <p:cTn id="98" dur="750" fill="hold"/>
                                        <p:tgtEl>
                                          <p:spTgt spid="30"/>
                                        </p:tgtEl>
                                        <p:attrNameLst>
                                          <p:attrName>ppt_x</p:attrName>
                                        </p:attrNameLst>
                                      </p:cBhvr>
                                      <p:tavLst>
                                        <p:tav tm="0">
                                          <p:val>
                                            <p:strVal val="#ppt_x"/>
                                          </p:val>
                                        </p:tav>
                                        <p:tav tm="100000">
                                          <p:val>
                                            <p:strVal val="#ppt_x"/>
                                          </p:val>
                                        </p:tav>
                                      </p:tavLst>
                                    </p:anim>
                                    <p:anim calcmode="lin" valueType="num">
                                      <p:cBhvr>
                                        <p:cTn id="99" dur="675" decel="100000" fill="hold"/>
                                        <p:tgtEl>
                                          <p:spTgt spid="30"/>
                                        </p:tgtEl>
                                        <p:attrNameLst>
                                          <p:attrName>ppt_y</p:attrName>
                                        </p:attrNameLst>
                                      </p:cBhvr>
                                      <p:tavLst>
                                        <p:tav tm="0">
                                          <p:val>
                                            <p:strVal val="#ppt_y+1"/>
                                          </p:val>
                                        </p:tav>
                                        <p:tav tm="100000">
                                          <p:val>
                                            <p:strVal val="#ppt_y-.03"/>
                                          </p:val>
                                        </p:tav>
                                      </p:tavLst>
                                    </p:anim>
                                    <p:anim calcmode="lin" valueType="num">
                                      <p:cBhvr>
                                        <p:cTn id="100" dur="75" accel="100000" fill="hold">
                                          <p:stCondLst>
                                            <p:cond delay="675"/>
                                          </p:stCondLst>
                                        </p:cTn>
                                        <p:tgtEl>
                                          <p:spTgt spid="30"/>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750"/>
                                        <p:tgtEl>
                                          <p:spTgt spid="35"/>
                                        </p:tgtEl>
                                      </p:cBhvr>
                                    </p:animEffect>
                                    <p:anim calcmode="lin" valueType="num">
                                      <p:cBhvr>
                                        <p:cTn id="104" dur="750" fill="hold"/>
                                        <p:tgtEl>
                                          <p:spTgt spid="35"/>
                                        </p:tgtEl>
                                        <p:attrNameLst>
                                          <p:attrName>ppt_x</p:attrName>
                                        </p:attrNameLst>
                                      </p:cBhvr>
                                      <p:tavLst>
                                        <p:tav tm="0">
                                          <p:val>
                                            <p:strVal val="#ppt_x"/>
                                          </p:val>
                                        </p:tav>
                                        <p:tav tm="100000">
                                          <p:val>
                                            <p:strVal val="#ppt_x"/>
                                          </p:val>
                                        </p:tav>
                                      </p:tavLst>
                                    </p:anim>
                                    <p:anim calcmode="lin" valueType="num">
                                      <p:cBhvr>
                                        <p:cTn id="105" dur="675" decel="100000" fill="hold"/>
                                        <p:tgtEl>
                                          <p:spTgt spid="35"/>
                                        </p:tgtEl>
                                        <p:attrNameLst>
                                          <p:attrName>ppt_y</p:attrName>
                                        </p:attrNameLst>
                                      </p:cBhvr>
                                      <p:tavLst>
                                        <p:tav tm="0">
                                          <p:val>
                                            <p:strVal val="#ppt_y+1"/>
                                          </p:val>
                                        </p:tav>
                                        <p:tav tm="100000">
                                          <p:val>
                                            <p:strVal val="#ppt_y-.03"/>
                                          </p:val>
                                        </p:tav>
                                      </p:tavLst>
                                    </p:anim>
                                    <p:anim calcmode="lin" valueType="num">
                                      <p:cBhvr>
                                        <p:cTn id="106"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750"/>
                                        <p:tgtEl>
                                          <p:spTgt spid="37"/>
                                        </p:tgtEl>
                                      </p:cBhvr>
                                    </p:animEffect>
                                    <p:anim calcmode="lin" valueType="num">
                                      <p:cBhvr>
                                        <p:cTn id="110" dur="750" fill="hold"/>
                                        <p:tgtEl>
                                          <p:spTgt spid="37"/>
                                        </p:tgtEl>
                                        <p:attrNameLst>
                                          <p:attrName>ppt_x</p:attrName>
                                        </p:attrNameLst>
                                      </p:cBhvr>
                                      <p:tavLst>
                                        <p:tav tm="0">
                                          <p:val>
                                            <p:strVal val="#ppt_x"/>
                                          </p:val>
                                        </p:tav>
                                        <p:tav tm="100000">
                                          <p:val>
                                            <p:strVal val="#ppt_x"/>
                                          </p:val>
                                        </p:tav>
                                      </p:tavLst>
                                    </p:anim>
                                    <p:anim calcmode="lin" valueType="num">
                                      <p:cBhvr>
                                        <p:cTn id="111" dur="675" decel="100000" fill="hold"/>
                                        <p:tgtEl>
                                          <p:spTgt spid="37"/>
                                        </p:tgtEl>
                                        <p:attrNameLst>
                                          <p:attrName>ppt_y</p:attrName>
                                        </p:attrNameLst>
                                      </p:cBhvr>
                                      <p:tavLst>
                                        <p:tav tm="0">
                                          <p:val>
                                            <p:strVal val="#ppt_y+1"/>
                                          </p:val>
                                        </p:tav>
                                        <p:tav tm="100000">
                                          <p:val>
                                            <p:strVal val="#ppt_y-.03"/>
                                          </p:val>
                                        </p:tav>
                                      </p:tavLst>
                                    </p:anim>
                                    <p:anim calcmode="lin" valueType="num">
                                      <p:cBhvr>
                                        <p:cTn id="112" dur="75" accel="100000" fill="hold">
                                          <p:stCondLst>
                                            <p:cond delay="675"/>
                                          </p:stCondLst>
                                        </p:cTn>
                                        <p:tgtEl>
                                          <p:spTgt spid="37"/>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750"/>
                                        <p:tgtEl>
                                          <p:spTgt spid="38"/>
                                        </p:tgtEl>
                                      </p:cBhvr>
                                    </p:animEffect>
                                    <p:anim calcmode="lin" valueType="num">
                                      <p:cBhvr>
                                        <p:cTn id="116" dur="750" fill="hold"/>
                                        <p:tgtEl>
                                          <p:spTgt spid="38"/>
                                        </p:tgtEl>
                                        <p:attrNameLst>
                                          <p:attrName>ppt_x</p:attrName>
                                        </p:attrNameLst>
                                      </p:cBhvr>
                                      <p:tavLst>
                                        <p:tav tm="0">
                                          <p:val>
                                            <p:strVal val="#ppt_x"/>
                                          </p:val>
                                        </p:tav>
                                        <p:tav tm="100000">
                                          <p:val>
                                            <p:strVal val="#ppt_x"/>
                                          </p:val>
                                        </p:tav>
                                      </p:tavLst>
                                    </p:anim>
                                    <p:anim calcmode="lin" valueType="num">
                                      <p:cBhvr>
                                        <p:cTn id="117" dur="675" decel="100000" fill="hold"/>
                                        <p:tgtEl>
                                          <p:spTgt spid="38"/>
                                        </p:tgtEl>
                                        <p:attrNameLst>
                                          <p:attrName>ppt_y</p:attrName>
                                        </p:attrNameLst>
                                      </p:cBhvr>
                                      <p:tavLst>
                                        <p:tav tm="0">
                                          <p:val>
                                            <p:strVal val="#ppt_y+1"/>
                                          </p:val>
                                        </p:tav>
                                        <p:tav tm="100000">
                                          <p:val>
                                            <p:strVal val="#ppt_y-.03"/>
                                          </p:val>
                                        </p:tav>
                                      </p:tavLst>
                                    </p:anim>
                                    <p:anim calcmode="lin" valueType="num">
                                      <p:cBhvr>
                                        <p:cTn id="118" dur="75" accel="100000" fill="hold">
                                          <p:stCondLst>
                                            <p:cond delay="675"/>
                                          </p:stCondLst>
                                        </p:cTn>
                                        <p:tgtEl>
                                          <p:spTgt spid="38"/>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fade">
                                      <p:cBhvr>
                                        <p:cTn id="121" dur="750"/>
                                        <p:tgtEl>
                                          <p:spTgt spid="41"/>
                                        </p:tgtEl>
                                      </p:cBhvr>
                                    </p:animEffect>
                                    <p:anim calcmode="lin" valueType="num">
                                      <p:cBhvr>
                                        <p:cTn id="122" dur="750" fill="hold"/>
                                        <p:tgtEl>
                                          <p:spTgt spid="41"/>
                                        </p:tgtEl>
                                        <p:attrNameLst>
                                          <p:attrName>ppt_x</p:attrName>
                                        </p:attrNameLst>
                                      </p:cBhvr>
                                      <p:tavLst>
                                        <p:tav tm="0">
                                          <p:val>
                                            <p:strVal val="#ppt_x"/>
                                          </p:val>
                                        </p:tav>
                                        <p:tav tm="100000">
                                          <p:val>
                                            <p:strVal val="#ppt_x"/>
                                          </p:val>
                                        </p:tav>
                                      </p:tavLst>
                                    </p:anim>
                                    <p:anim calcmode="lin" valueType="num">
                                      <p:cBhvr>
                                        <p:cTn id="123" dur="675" decel="100000" fill="hold"/>
                                        <p:tgtEl>
                                          <p:spTgt spid="41"/>
                                        </p:tgtEl>
                                        <p:attrNameLst>
                                          <p:attrName>ppt_y</p:attrName>
                                        </p:attrNameLst>
                                      </p:cBhvr>
                                      <p:tavLst>
                                        <p:tav tm="0">
                                          <p:val>
                                            <p:strVal val="#ppt_y+1"/>
                                          </p:val>
                                        </p:tav>
                                        <p:tav tm="100000">
                                          <p:val>
                                            <p:strVal val="#ppt_y-.03"/>
                                          </p:val>
                                        </p:tav>
                                      </p:tavLst>
                                    </p:anim>
                                    <p:anim calcmode="lin" valueType="num">
                                      <p:cBhvr>
                                        <p:cTn id="124" dur="75" accel="100000" fill="hold">
                                          <p:stCondLst>
                                            <p:cond delay="675"/>
                                          </p:stCondLst>
                                        </p:cTn>
                                        <p:tgtEl>
                                          <p:spTgt spid="41"/>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750"/>
                                        <p:tgtEl>
                                          <p:spTgt spid="42"/>
                                        </p:tgtEl>
                                      </p:cBhvr>
                                    </p:animEffect>
                                    <p:anim calcmode="lin" valueType="num">
                                      <p:cBhvr>
                                        <p:cTn id="128" dur="750" fill="hold"/>
                                        <p:tgtEl>
                                          <p:spTgt spid="42"/>
                                        </p:tgtEl>
                                        <p:attrNameLst>
                                          <p:attrName>ppt_x</p:attrName>
                                        </p:attrNameLst>
                                      </p:cBhvr>
                                      <p:tavLst>
                                        <p:tav tm="0">
                                          <p:val>
                                            <p:strVal val="#ppt_x"/>
                                          </p:val>
                                        </p:tav>
                                        <p:tav tm="100000">
                                          <p:val>
                                            <p:strVal val="#ppt_x"/>
                                          </p:val>
                                        </p:tav>
                                      </p:tavLst>
                                    </p:anim>
                                    <p:anim calcmode="lin" valueType="num">
                                      <p:cBhvr>
                                        <p:cTn id="129" dur="675" decel="100000" fill="hold"/>
                                        <p:tgtEl>
                                          <p:spTgt spid="42"/>
                                        </p:tgtEl>
                                        <p:attrNameLst>
                                          <p:attrName>ppt_y</p:attrName>
                                        </p:attrNameLst>
                                      </p:cBhvr>
                                      <p:tavLst>
                                        <p:tav tm="0">
                                          <p:val>
                                            <p:strVal val="#ppt_y+1"/>
                                          </p:val>
                                        </p:tav>
                                        <p:tav tm="100000">
                                          <p:val>
                                            <p:strVal val="#ppt_y-.03"/>
                                          </p:val>
                                        </p:tav>
                                      </p:tavLst>
                                    </p:anim>
                                    <p:anim calcmode="lin" valueType="num">
                                      <p:cBhvr>
                                        <p:cTn id="130" dur="75" accel="100000" fill="hold">
                                          <p:stCondLst>
                                            <p:cond delay="675"/>
                                          </p:stCondLst>
                                        </p:cTn>
                                        <p:tgtEl>
                                          <p:spTgt spid="42"/>
                                        </p:tgtEl>
                                        <p:attrNameLst>
                                          <p:attrName>ppt_y</p:attrName>
                                        </p:attrNameLst>
                                      </p:cBhvr>
                                      <p:tavLst>
                                        <p:tav tm="0">
                                          <p:val>
                                            <p:strVal val="#ppt_y-.03"/>
                                          </p:val>
                                        </p:tav>
                                        <p:tav tm="100000">
                                          <p:val>
                                            <p:strVal val="#ppt_y"/>
                                          </p:val>
                                        </p:tav>
                                      </p:tavLst>
                                    </p:anim>
                                  </p:childTnLst>
                                </p:cTn>
                              </p:par>
                              <p:par>
                                <p:cTn id="131" presetID="37"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750"/>
                                        <p:tgtEl>
                                          <p:spTgt spid="43"/>
                                        </p:tgtEl>
                                      </p:cBhvr>
                                    </p:animEffect>
                                    <p:anim calcmode="lin" valueType="num">
                                      <p:cBhvr>
                                        <p:cTn id="134" dur="750" fill="hold"/>
                                        <p:tgtEl>
                                          <p:spTgt spid="43"/>
                                        </p:tgtEl>
                                        <p:attrNameLst>
                                          <p:attrName>ppt_x</p:attrName>
                                        </p:attrNameLst>
                                      </p:cBhvr>
                                      <p:tavLst>
                                        <p:tav tm="0">
                                          <p:val>
                                            <p:strVal val="#ppt_x"/>
                                          </p:val>
                                        </p:tav>
                                        <p:tav tm="100000">
                                          <p:val>
                                            <p:strVal val="#ppt_x"/>
                                          </p:val>
                                        </p:tav>
                                      </p:tavLst>
                                    </p:anim>
                                    <p:anim calcmode="lin" valueType="num">
                                      <p:cBhvr>
                                        <p:cTn id="135" dur="675" decel="100000" fill="hold"/>
                                        <p:tgtEl>
                                          <p:spTgt spid="43"/>
                                        </p:tgtEl>
                                        <p:attrNameLst>
                                          <p:attrName>ppt_y</p:attrName>
                                        </p:attrNameLst>
                                      </p:cBhvr>
                                      <p:tavLst>
                                        <p:tav tm="0">
                                          <p:val>
                                            <p:strVal val="#ppt_y+1"/>
                                          </p:val>
                                        </p:tav>
                                        <p:tav tm="100000">
                                          <p:val>
                                            <p:strVal val="#ppt_y-.03"/>
                                          </p:val>
                                        </p:tav>
                                      </p:tavLst>
                                    </p:anim>
                                    <p:anim calcmode="lin" valueType="num">
                                      <p:cBhvr>
                                        <p:cTn id="136" dur="75" accel="100000" fill="hold">
                                          <p:stCondLst>
                                            <p:cond delay="675"/>
                                          </p:stCondLst>
                                        </p:cTn>
                                        <p:tgtEl>
                                          <p:spTgt spid="43"/>
                                        </p:tgtEl>
                                        <p:attrNameLst>
                                          <p:attrName>ppt_y</p:attrName>
                                        </p:attrNameLst>
                                      </p:cBhvr>
                                      <p:tavLst>
                                        <p:tav tm="0">
                                          <p:val>
                                            <p:strVal val="#ppt_y-.03"/>
                                          </p:val>
                                        </p:tav>
                                        <p:tav tm="100000">
                                          <p:val>
                                            <p:strVal val="#ppt_y"/>
                                          </p:val>
                                        </p:tav>
                                      </p:tavLst>
                                    </p:anim>
                                  </p:childTnLst>
                                </p:cTn>
                              </p:par>
                              <p:par>
                                <p:cTn id="137" presetID="37" presetClass="entr" presetSubtype="0" fill="hold" grpId="0" nodeType="with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fade">
                                      <p:cBhvr>
                                        <p:cTn id="139" dur="750"/>
                                        <p:tgtEl>
                                          <p:spTgt spid="44"/>
                                        </p:tgtEl>
                                      </p:cBhvr>
                                    </p:animEffect>
                                    <p:anim calcmode="lin" valueType="num">
                                      <p:cBhvr>
                                        <p:cTn id="140" dur="750" fill="hold"/>
                                        <p:tgtEl>
                                          <p:spTgt spid="44"/>
                                        </p:tgtEl>
                                        <p:attrNameLst>
                                          <p:attrName>ppt_x</p:attrName>
                                        </p:attrNameLst>
                                      </p:cBhvr>
                                      <p:tavLst>
                                        <p:tav tm="0">
                                          <p:val>
                                            <p:strVal val="#ppt_x"/>
                                          </p:val>
                                        </p:tav>
                                        <p:tav tm="100000">
                                          <p:val>
                                            <p:strVal val="#ppt_x"/>
                                          </p:val>
                                        </p:tav>
                                      </p:tavLst>
                                    </p:anim>
                                    <p:anim calcmode="lin" valueType="num">
                                      <p:cBhvr>
                                        <p:cTn id="141" dur="675" decel="100000" fill="hold"/>
                                        <p:tgtEl>
                                          <p:spTgt spid="44"/>
                                        </p:tgtEl>
                                        <p:attrNameLst>
                                          <p:attrName>ppt_y</p:attrName>
                                        </p:attrNameLst>
                                      </p:cBhvr>
                                      <p:tavLst>
                                        <p:tav tm="0">
                                          <p:val>
                                            <p:strVal val="#ppt_y+1"/>
                                          </p:val>
                                        </p:tav>
                                        <p:tav tm="100000">
                                          <p:val>
                                            <p:strVal val="#ppt_y-.03"/>
                                          </p:val>
                                        </p:tav>
                                      </p:tavLst>
                                    </p:anim>
                                    <p:anim calcmode="lin" valueType="num">
                                      <p:cBhvr>
                                        <p:cTn id="142" dur="75" accel="100000" fill="hold">
                                          <p:stCondLst>
                                            <p:cond delay="675"/>
                                          </p:stCondLst>
                                        </p:cTn>
                                        <p:tgtEl>
                                          <p:spTgt spid="44"/>
                                        </p:tgtEl>
                                        <p:attrNameLst>
                                          <p:attrName>ppt_y</p:attrName>
                                        </p:attrNameLst>
                                      </p:cBhvr>
                                      <p:tavLst>
                                        <p:tav tm="0">
                                          <p:val>
                                            <p:strVal val="#ppt_y-.03"/>
                                          </p:val>
                                        </p:tav>
                                        <p:tav tm="100000">
                                          <p:val>
                                            <p:strVal val="#ppt_y"/>
                                          </p:val>
                                        </p:tav>
                                      </p:tavLst>
                                    </p:anim>
                                  </p:childTnLst>
                                </p:cTn>
                              </p:par>
                              <p:par>
                                <p:cTn id="143" presetID="37"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fade">
                                      <p:cBhvr>
                                        <p:cTn id="145" dur="750"/>
                                        <p:tgtEl>
                                          <p:spTgt spid="47"/>
                                        </p:tgtEl>
                                      </p:cBhvr>
                                    </p:animEffect>
                                    <p:anim calcmode="lin" valueType="num">
                                      <p:cBhvr>
                                        <p:cTn id="146" dur="750" fill="hold"/>
                                        <p:tgtEl>
                                          <p:spTgt spid="47"/>
                                        </p:tgtEl>
                                        <p:attrNameLst>
                                          <p:attrName>ppt_x</p:attrName>
                                        </p:attrNameLst>
                                      </p:cBhvr>
                                      <p:tavLst>
                                        <p:tav tm="0">
                                          <p:val>
                                            <p:strVal val="#ppt_x"/>
                                          </p:val>
                                        </p:tav>
                                        <p:tav tm="100000">
                                          <p:val>
                                            <p:strVal val="#ppt_x"/>
                                          </p:val>
                                        </p:tav>
                                      </p:tavLst>
                                    </p:anim>
                                    <p:anim calcmode="lin" valueType="num">
                                      <p:cBhvr>
                                        <p:cTn id="147" dur="675" decel="100000" fill="hold"/>
                                        <p:tgtEl>
                                          <p:spTgt spid="47"/>
                                        </p:tgtEl>
                                        <p:attrNameLst>
                                          <p:attrName>ppt_y</p:attrName>
                                        </p:attrNameLst>
                                      </p:cBhvr>
                                      <p:tavLst>
                                        <p:tav tm="0">
                                          <p:val>
                                            <p:strVal val="#ppt_y+1"/>
                                          </p:val>
                                        </p:tav>
                                        <p:tav tm="100000">
                                          <p:val>
                                            <p:strVal val="#ppt_y-.03"/>
                                          </p:val>
                                        </p:tav>
                                      </p:tavLst>
                                    </p:anim>
                                    <p:anim calcmode="lin" valueType="num">
                                      <p:cBhvr>
                                        <p:cTn id="148" dur="75" accel="100000" fill="hold">
                                          <p:stCondLst>
                                            <p:cond delay="675"/>
                                          </p:stCondLst>
                                        </p:cTn>
                                        <p:tgtEl>
                                          <p:spTgt spid="47"/>
                                        </p:tgtEl>
                                        <p:attrNameLst>
                                          <p:attrName>ppt_y</p:attrName>
                                        </p:attrNameLst>
                                      </p:cBhvr>
                                      <p:tavLst>
                                        <p:tav tm="0">
                                          <p:val>
                                            <p:strVal val="#ppt_y-.03"/>
                                          </p:val>
                                        </p:tav>
                                        <p:tav tm="100000">
                                          <p:val>
                                            <p:strVal val="#ppt_y"/>
                                          </p:val>
                                        </p:tav>
                                      </p:tavLst>
                                    </p:anim>
                                  </p:childTnLst>
                                </p:cTn>
                              </p:par>
                              <p:par>
                                <p:cTn id="149" presetID="37" presetClass="entr"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750"/>
                                        <p:tgtEl>
                                          <p:spTgt spid="48"/>
                                        </p:tgtEl>
                                      </p:cBhvr>
                                    </p:animEffect>
                                    <p:anim calcmode="lin" valueType="num">
                                      <p:cBhvr>
                                        <p:cTn id="152" dur="750" fill="hold"/>
                                        <p:tgtEl>
                                          <p:spTgt spid="48"/>
                                        </p:tgtEl>
                                        <p:attrNameLst>
                                          <p:attrName>ppt_x</p:attrName>
                                        </p:attrNameLst>
                                      </p:cBhvr>
                                      <p:tavLst>
                                        <p:tav tm="0">
                                          <p:val>
                                            <p:strVal val="#ppt_x"/>
                                          </p:val>
                                        </p:tav>
                                        <p:tav tm="100000">
                                          <p:val>
                                            <p:strVal val="#ppt_x"/>
                                          </p:val>
                                        </p:tav>
                                      </p:tavLst>
                                    </p:anim>
                                    <p:anim calcmode="lin" valueType="num">
                                      <p:cBhvr>
                                        <p:cTn id="153" dur="675" decel="100000" fill="hold"/>
                                        <p:tgtEl>
                                          <p:spTgt spid="48"/>
                                        </p:tgtEl>
                                        <p:attrNameLst>
                                          <p:attrName>ppt_y</p:attrName>
                                        </p:attrNameLst>
                                      </p:cBhvr>
                                      <p:tavLst>
                                        <p:tav tm="0">
                                          <p:val>
                                            <p:strVal val="#ppt_y+1"/>
                                          </p:val>
                                        </p:tav>
                                        <p:tav tm="100000">
                                          <p:val>
                                            <p:strVal val="#ppt_y-.03"/>
                                          </p:val>
                                        </p:tav>
                                      </p:tavLst>
                                    </p:anim>
                                    <p:anim calcmode="lin" valueType="num">
                                      <p:cBhvr>
                                        <p:cTn id="154" dur="75" accel="100000" fill="hold">
                                          <p:stCondLst>
                                            <p:cond delay="675"/>
                                          </p:stCondLst>
                                        </p:cTn>
                                        <p:tgtEl>
                                          <p:spTgt spid="48"/>
                                        </p:tgtEl>
                                        <p:attrNameLst>
                                          <p:attrName>ppt_y</p:attrName>
                                        </p:attrNameLst>
                                      </p:cBhvr>
                                      <p:tavLst>
                                        <p:tav tm="0">
                                          <p:val>
                                            <p:strVal val="#ppt_y-.03"/>
                                          </p:val>
                                        </p:tav>
                                        <p:tav tm="100000">
                                          <p:val>
                                            <p:strVal val="#ppt_y"/>
                                          </p:val>
                                        </p:tav>
                                      </p:tavLst>
                                    </p:anim>
                                  </p:childTnLst>
                                </p:cTn>
                              </p:par>
                              <p:par>
                                <p:cTn id="155" presetID="37" presetClass="entr" presetSubtype="0"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fade">
                                      <p:cBhvr>
                                        <p:cTn id="157" dur="750"/>
                                        <p:tgtEl>
                                          <p:spTgt spid="49"/>
                                        </p:tgtEl>
                                      </p:cBhvr>
                                    </p:animEffect>
                                    <p:anim calcmode="lin" valueType="num">
                                      <p:cBhvr>
                                        <p:cTn id="158" dur="750" fill="hold"/>
                                        <p:tgtEl>
                                          <p:spTgt spid="49"/>
                                        </p:tgtEl>
                                        <p:attrNameLst>
                                          <p:attrName>ppt_x</p:attrName>
                                        </p:attrNameLst>
                                      </p:cBhvr>
                                      <p:tavLst>
                                        <p:tav tm="0">
                                          <p:val>
                                            <p:strVal val="#ppt_x"/>
                                          </p:val>
                                        </p:tav>
                                        <p:tav tm="100000">
                                          <p:val>
                                            <p:strVal val="#ppt_x"/>
                                          </p:val>
                                        </p:tav>
                                      </p:tavLst>
                                    </p:anim>
                                    <p:anim calcmode="lin" valueType="num">
                                      <p:cBhvr>
                                        <p:cTn id="159" dur="675" decel="100000" fill="hold"/>
                                        <p:tgtEl>
                                          <p:spTgt spid="49"/>
                                        </p:tgtEl>
                                        <p:attrNameLst>
                                          <p:attrName>ppt_y</p:attrName>
                                        </p:attrNameLst>
                                      </p:cBhvr>
                                      <p:tavLst>
                                        <p:tav tm="0">
                                          <p:val>
                                            <p:strVal val="#ppt_y+1"/>
                                          </p:val>
                                        </p:tav>
                                        <p:tav tm="100000">
                                          <p:val>
                                            <p:strVal val="#ppt_y-.03"/>
                                          </p:val>
                                        </p:tav>
                                      </p:tavLst>
                                    </p:anim>
                                    <p:anim calcmode="lin" valueType="num">
                                      <p:cBhvr>
                                        <p:cTn id="160" dur="75" accel="100000" fill="hold">
                                          <p:stCondLst>
                                            <p:cond delay="675"/>
                                          </p:stCondLst>
                                        </p:cTn>
                                        <p:tgtEl>
                                          <p:spTgt spid="49"/>
                                        </p:tgtEl>
                                        <p:attrNameLst>
                                          <p:attrName>ppt_y</p:attrName>
                                        </p:attrNameLst>
                                      </p:cBhvr>
                                      <p:tavLst>
                                        <p:tav tm="0">
                                          <p:val>
                                            <p:strVal val="#ppt_y-.03"/>
                                          </p:val>
                                        </p:tav>
                                        <p:tav tm="100000">
                                          <p:val>
                                            <p:strVal val="#ppt_y"/>
                                          </p:val>
                                        </p:tav>
                                      </p:tavLst>
                                    </p:anim>
                                  </p:childTnLst>
                                </p:cTn>
                              </p:par>
                              <p:par>
                                <p:cTn id="161" presetID="37" presetClass="entr" presetSubtype="0" fill="hold" grpId="0" nodeType="with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fade">
                                      <p:cBhvr>
                                        <p:cTn id="163" dur="750"/>
                                        <p:tgtEl>
                                          <p:spTgt spid="50"/>
                                        </p:tgtEl>
                                      </p:cBhvr>
                                    </p:animEffect>
                                    <p:anim calcmode="lin" valueType="num">
                                      <p:cBhvr>
                                        <p:cTn id="164" dur="750" fill="hold"/>
                                        <p:tgtEl>
                                          <p:spTgt spid="50"/>
                                        </p:tgtEl>
                                        <p:attrNameLst>
                                          <p:attrName>ppt_x</p:attrName>
                                        </p:attrNameLst>
                                      </p:cBhvr>
                                      <p:tavLst>
                                        <p:tav tm="0">
                                          <p:val>
                                            <p:strVal val="#ppt_x"/>
                                          </p:val>
                                        </p:tav>
                                        <p:tav tm="100000">
                                          <p:val>
                                            <p:strVal val="#ppt_x"/>
                                          </p:val>
                                        </p:tav>
                                      </p:tavLst>
                                    </p:anim>
                                    <p:anim calcmode="lin" valueType="num">
                                      <p:cBhvr>
                                        <p:cTn id="165" dur="675" decel="100000" fill="hold"/>
                                        <p:tgtEl>
                                          <p:spTgt spid="50"/>
                                        </p:tgtEl>
                                        <p:attrNameLst>
                                          <p:attrName>ppt_y</p:attrName>
                                        </p:attrNameLst>
                                      </p:cBhvr>
                                      <p:tavLst>
                                        <p:tav tm="0">
                                          <p:val>
                                            <p:strVal val="#ppt_y+1"/>
                                          </p:val>
                                        </p:tav>
                                        <p:tav tm="100000">
                                          <p:val>
                                            <p:strVal val="#ppt_y-.03"/>
                                          </p:val>
                                        </p:tav>
                                      </p:tavLst>
                                    </p:anim>
                                    <p:anim calcmode="lin" valueType="num">
                                      <p:cBhvr>
                                        <p:cTn id="166" dur="75" accel="100000" fill="hold">
                                          <p:stCondLst>
                                            <p:cond delay="675"/>
                                          </p:stCondLst>
                                        </p:cTn>
                                        <p:tgtEl>
                                          <p:spTgt spid="50"/>
                                        </p:tgtEl>
                                        <p:attrNameLst>
                                          <p:attrName>ppt_y</p:attrName>
                                        </p:attrNameLst>
                                      </p:cBhvr>
                                      <p:tavLst>
                                        <p:tav tm="0">
                                          <p:val>
                                            <p:strVal val="#ppt_y-.03"/>
                                          </p:val>
                                        </p:tav>
                                        <p:tav tm="100000">
                                          <p:val>
                                            <p:strVal val="#ppt_y"/>
                                          </p:val>
                                        </p:tav>
                                      </p:tavLst>
                                    </p:anim>
                                  </p:childTnLst>
                                </p:cTn>
                              </p:par>
                              <p:par>
                                <p:cTn id="167" presetID="37" presetClass="entr" presetSubtype="0" fill="hold" grpId="0" nodeType="with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fade">
                                      <p:cBhvr>
                                        <p:cTn id="169" dur="750"/>
                                        <p:tgtEl>
                                          <p:spTgt spid="51"/>
                                        </p:tgtEl>
                                      </p:cBhvr>
                                    </p:animEffect>
                                    <p:anim calcmode="lin" valueType="num">
                                      <p:cBhvr>
                                        <p:cTn id="170" dur="750" fill="hold"/>
                                        <p:tgtEl>
                                          <p:spTgt spid="51"/>
                                        </p:tgtEl>
                                        <p:attrNameLst>
                                          <p:attrName>ppt_x</p:attrName>
                                        </p:attrNameLst>
                                      </p:cBhvr>
                                      <p:tavLst>
                                        <p:tav tm="0">
                                          <p:val>
                                            <p:strVal val="#ppt_x"/>
                                          </p:val>
                                        </p:tav>
                                        <p:tav tm="100000">
                                          <p:val>
                                            <p:strVal val="#ppt_x"/>
                                          </p:val>
                                        </p:tav>
                                      </p:tavLst>
                                    </p:anim>
                                    <p:anim calcmode="lin" valueType="num">
                                      <p:cBhvr>
                                        <p:cTn id="171" dur="675" decel="100000" fill="hold"/>
                                        <p:tgtEl>
                                          <p:spTgt spid="51"/>
                                        </p:tgtEl>
                                        <p:attrNameLst>
                                          <p:attrName>ppt_y</p:attrName>
                                        </p:attrNameLst>
                                      </p:cBhvr>
                                      <p:tavLst>
                                        <p:tav tm="0">
                                          <p:val>
                                            <p:strVal val="#ppt_y+1"/>
                                          </p:val>
                                        </p:tav>
                                        <p:tav tm="100000">
                                          <p:val>
                                            <p:strVal val="#ppt_y-.03"/>
                                          </p:val>
                                        </p:tav>
                                      </p:tavLst>
                                    </p:anim>
                                    <p:anim calcmode="lin" valueType="num">
                                      <p:cBhvr>
                                        <p:cTn id="172" dur="75" accel="100000" fill="hold">
                                          <p:stCondLst>
                                            <p:cond delay="675"/>
                                          </p:stCondLst>
                                        </p:cTn>
                                        <p:tgtEl>
                                          <p:spTgt spid="51"/>
                                        </p:tgtEl>
                                        <p:attrNameLst>
                                          <p:attrName>ppt_y</p:attrName>
                                        </p:attrNameLst>
                                      </p:cBhvr>
                                      <p:tavLst>
                                        <p:tav tm="0">
                                          <p:val>
                                            <p:strVal val="#ppt_y-.03"/>
                                          </p:val>
                                        </p:tav>
                                        <p:tav tm="100000">
                                          <p:val>
                                            <p:strVal val="#ppt_y"/>
                                          </p:val>
                                        </p:tav>
                                      </p:tavLst>
                                    </p:anim>
                                  </p:childTnLst>
                                </p:cTn>
                              </p:par>
                              <p:par>
                                <p:cTn id="173" presetID="37" presetClass="entr" presetSubtype="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animEffect transition="in" filter="fade">
                                      <p:cBhvr>
                                        <p:cTn id="175" dur="750"/>
                                        <p:tgtEl>
                                          <p:spTgt spid="52"/>
                                        </p:tgtEl>
                                      </p:cBhvr>
                                    </p:animEffect>
                                    <p:anim calcmode="lin" valueType="num">
                                      <p:cBhvr>
                                        <p:cTn id="176" dur="750" fill="hold"/>
                                        <p:tgtEl>
                                          <p:spTgt spid="52"/>
                                        </p:tgtEl>
                                        <p:attrNameLst>
                                          <p:attrName>ppt_x</p:attrName>
                                        </p:attrNameLst>
                                      </p:cBhvr>
                                      <p:tavLst>
                                        <p:tav tm="0">
                                          <p:val>
                                            <p:strVal val="#ppt_x"/>
                                          </p:val>
                                        </p:tav>
                                        <p:tav tm="100000">
                                          <p:val>
                                            <p:strVal val="#ppt_x"/>
                                          </p:val>
                                        </p:tav>
                                      </p:tavLst>
                                    </p:anim>
                                    <p:anim calcmode="lin" valueType="num">
                                      <p:cBhvr>
                                        <p:cTn id="177" dur="675" decel="100000" fill="hold"/>
                                        <p:tgtEl>
                                          <p:spTgt spid="52"/>
                                        </p:tgtEl>
                                        <p:attrNameLst>
                                          <p:attrName>ppt_y</p:attrName>
                                        </p:attrNameLst>
                                      </p:cBhvr>
                                      <p:tavLst>
                                        <p:tav tm="0">
                                          <p:val>
                                            <p:strVal val="#ppt_y+1"/>
                                          </p:val>
                                        </p:tav>
                                        <p:tav tm="100000">
                                          <p:val>
                                            <p:strVal val="#ppt_y-.03"/>
                                          </p:val>
                                        </p:tav>
                                      </p:tavLst>
                                    </p:anim>
                                    <p:anim calcmode="lin" valueType="num">
                                      <p:cBhvr>
                                        <p:cTn id="178" dur="75" accel="100000" fill="hold">
                                          <p:stCondLst>
                                            <p:cond delay="675"/>
                                          </p:stCondLst>
                                        </p:cTn>
                                        <p:tgtEl>
                                          <p:spTgt spid="52"/>
                                        </p:tgtEl>
                                        <p:attrNameLst>
                                          <p:attrName>ppt_y</p:attrName>
                                        </p:attrNameLst>
                                      </p:cBhvr>
                                      <p:tavLst>
                                        <p:tav tm="0">
                                          <p:val>
                                            <p:strVal val="#ppt_y-.03"/>
                                          </p:val>
                                        </p:tav>
                                        <p:tav tm="100000">
                                          <p:val>
                                            <p:strVal val="#ppt_y"/>
                                          </p:val>
                                        </p:tav>
                                      </p:tavLst>
                                    </p:anim>
                                  </p:childTnLst>
                                </p:cTn>
                              </p:par>
                              <p:par>
                                <p:cTn id="179" presetID="37" presetClass="entr" presetSubtype="0" fill="hold" grpId="0"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750"/>
                                        <p:tgtEl>
                                          <p:spTgt spid="53"/>
                                        </p:tgtEl>
                                      </p:cBhvr>
                                    </p:animEffect>
                                    <p:anim calcmode="lin" valueType="num">
                                      <p:cBhvr>
                                        <p:cTn id="182" dur="750" fill="hold"/>
                                        <p:tgtEl>
                                          <p:spTgt spid="53"/>
                                        </p:tgtEl>
                                        <p:attrNameLst>
                                          <p:attrName>ppt_x</p:attrName>
                                        </p:attrNameLst>
                                      </p:cBhvr>
                                      <p:tavLst>
                                        <p:tav tm="0">
                                          <p:val>
                                            <p:strVal val="#ppt_x"/>
                                          </p:val>
                                        </p:tav>
                                        <p:tav tm="100000">
                                          <p:val>
                                            <p:strVal val="#ppt_x"/>
                                          </p:val>
                                        </p:tav>
                                      </p:tavLst>
                                    </p:anim>
                                    <p:anim calcmode="lin" valueType="num">
                                      <p:cBhvr>
                                        <p:cTn id="183" dur="675" decel="100000" fill="hold"/>
                                        <p:tgtEl>
                                          <p:spTgt spid="53"/>
                                        </p:tgtEl>
                                        <p:attrNameLst>
                                          <p:attrName>ppt_y</p:attrName>
                                        </p:attrNameLst>
                                      </p:cBhvr>
                                      <p:tavLst>
                                        <p:tav tm="0">
                                          <p:val>
                                            <p:strVal val="#ppt_y+1"/>
                                          </p:val>
                                        </p:tav>
                                        <p:tav tm="100000">
                                          <p:val>
                                            <p:strVal val="#ppt_y-.03"/>
                                          </p:val>
                                        </p:tav>
                                      </p:tavLst>
                                    </p:anim>
                                    <p:anim calcmode="lin" valueType="num">
                                      <p:cBhvr>
                                        <p:cTn id="184" dur="75" accel="100000" fill="hold">
                                          <p:stCondLst>
                                            <p:cond delay="675"/>
                                          </p:stCondLst>
                                        </p:cTn>
                                        <p:tgtEl>
                                          <p:spTgt spid="53"/>
                                        </p:tgtEl>
                                        <p:attrNameLst>
                                          <p:attrName>ppt_y</p:attrName>
                                        </p:attrNameLst>
                                      </p:cBhvr>
                                      <p:tavLst>
                                        <p:tav tm="0">
                                          <p:val>
                                            <p:strVal val="#ppt_y-.03"/>
                                          </p:val>
                                        </p:tav>
                                        <p:tav tm="100000">
                                          <p:val>
                                            <p:strVal val="#ppt_y"/>
                                          </p:val>
                                        </p:tav>
                                      </p:tavLst>
                                    </p:anim>
                                  </p:childTnLst>
                                </p:cTn>
                              </p:par>
                              <p:par>
                                <p:cTn id="185" presetID="37" presetClass="entr" presetSubtype="0" fill="hold" grpId="0" nodeType="with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fade">
                                      <p:cBhvr>
                                        <p:cTn id="187" dur="750"/>
                                        <p:tgtEl>
                                          <p:spTgt spid="54"/>
                                        </p:tgtEl>
                                      </p:cBhvr>
                                    </p:animEffect>
                                    <p:anim calcmode="lin" valueType="num">
                                      <p:cBhvr>
                                        <p:cTn id="188" dur="750" fill="hold"/>
                                        <p:tgtEl>
                                          <p:spTgt spid="54"/>
                                        </p:tgtEl>
                                        <p:attrNameLst>
                                          <p:attrName>ppt_x</p:attrName>
                                        </p:attrNameLst>
                                      </p:cBhvr>
                                      <p:tavLst>
                                        <p:tav tm="0">
                                          <p:val>
                                            <p:strVal val="#ppt_x"/>
                                          </p:val>
                                        </p:tav>
                                        <p:tav tm="100000">
                                          <p:val>
                                            <p:strVal val="#ppt_x"/>
                                          </p:val>
                                        </p:tav>
                                      </p:tavLst>
                                    </p:anim>
                                    <p:anim calcmode="lin" valueType="num">
                                      <p:cBhvr>
                                        <p:cTn id="189" dur="675" decel="100000" fill="hold"/>
                                        <p:tgtEl>
                                          <p:spTgt spid="54"/>
                                        </p:tgtEl>
                                        <p:attrNameLst>
                                          <p:attrName>ppt_y</p:attrName>
                                        </p:attrNameLst>
                                      </p:cBhvr>
                                      <p:tavLst>
                                        <p:tav tm="0">
                                          <p:val>
                                            <p:strVal val="#ppt_y+1"/>
                                          </p:val>
                                        </p:tav>
                                        <p:tav tm="100000">
                                          <p:val>
                                            <p:strVal val="#ppt_y-.03"/>
                                          </p:val>
                                        </p:tav>
                                      </p:tavLst>
                                    </p:anim>
                                    <p:anim calcmode="lin" valueType="num">
                                      <p:cBhvr>
                                        <p:cTn id="190" dur="75" accel="100000" fill="hold">
                                          <p:stCondLst>
                                            <p:cond delay="675"/>
                                          </p:stCondLst>
                                        </p:cTn>
                                        <p:tgtEl>
                                          <p:spTgt spid="54"/>
                                        </p:tgtEl>
                                        <p:attrNameLst>
                                          <p:attrName>ppt_y</p:attrName>
                                        </p:attrNameLst>
                                      </p:cBhvr>
                                      <p:tavLst>
                                        <p:tav tm="0">
                                          <p:val>
                                            <p:strVal val="#ppt_y-.03"/>
                                          </p:val>
                                        </p:tav>
                                        <p:tav tm="100000">
                                          <p:val>
                                            <p:strVal val="#ppt_y"/>
                                          </p:val>
                                        </p:tav>
                                      </p:tavLst>
                                    </p:anim>
                                  </p:childTnLst>
                                </p:cTn>
                              </p:par>
                              <p:par>
                                <p:cTn id="191" presetID="37" presetClass="entr" presetSubtype="0" fill="hold" grpId="0" nodeType="withEffect">
                                  <p:stCondLst>
                                    <p:cond delay="0"/>
                                  </p:stCondLst>
                                  <p:childTnLst>
                                    <p:set>
                                      <p:cBhvr>
                                        <p:cTn id="192" dur="1" fill="hold">
                                          <p:stCondLst>
                                            <p:cond delay="0"/>
                                          </p:stCondLst>
                                        </p:cTn>
                                        <p:tgtEl>
                                          <p:spTgt spid="55"/>
                                        </p:tgtEl>
                                        <p:attrNameLst>
                                          <p:attrName>style.visibility</p:attrName>
                                        </p:attrNameLst>
                                      </p:cBhvr>
                                      <p:to>
                                        <p:strVal val="visible"/>
                                      </p:to>
                                    </p:set>
                                    <p:animEffect transition="in" filter="fade">
                                      <p:cBhvr>
                                        <p:cTn id="193" dur="750"/>
                                        <p:tgtEl>
                                          <p:spTgt spid="55"/>
                                        </p:tgtEl>
                                      </p:cBhvr>
                                    </p:animEffect>
                                    <p:anim calcmode="lin" valueType="num">
                                      <p:cBhvr>
                                        <p:cTn id="194" dur="750" fill="hold"/>
                                        <p:tgtEl>
                                          <p:spTgt spid="55"/>
                                        </p:tgtEl>
                                        <p:attrNameLst>
                                          <p:attrName>ppt_x</p:attrName>
                                        </p:attrNameLst>
                                      </p:cBhvr>
                                      <p:tavLst>
                                        <p:tav tm="0">
                                          <p:val>
                                            <p:strVal val="#ppt_x"/>
                                          </p:val>
                                        </p:tav>
                                        <p:tav tm="100000">
                                          <p:val>
                                            <p:strVal val="#ppt_x"/>
                                          </p:val>
                                        </p:tav>
                                      </p:tavLst>
                                    </p:anim>
                                    <p:anim calcmode="lin" valueType="num">
                                      <p:cBhvr>
                                        <p:cTn id="195" dur="675" decel="100000" fill="hold"/>
                                        <p:tgtEl>
                                          <p:spTgt spid="55"/>
                                        </p:tgtEl>
                                        <p:attrNameLst>
                                          <p:attrName>ppt_y</p:attrName>
                                        </p:attrNameLst>
                                      </p:cBhvr>
                                      <p:tavLst>
                                        <p:tav tm="0">
                                          <p:val>
                                            <p:strVal val="#ppt_y+1"/>
                                          </p:val>
                                        </p:tav>
                                        <p:tav tm="100000">
                                          <p:val>
                                            <p:strVal val="#ppt_y-.03"/>
                                          </p:val>
                                        </p:tav>
                                      </p:tavLst>
                                    </p:anim>
                                    <p:anim calcmode="lin" valueType="num">
                                      <p:cBhvr>
                                        <p:cTn id="196" dur="75" accel="100000" fill="hold">
                                          <p:stCondLst>
                                            <p:cond delay="675"/>
                                          </p:stCondLst>
                                        </p:cTn>
                                        <p:tgtEl>
                                          <p:spTgt spid="55"/>
                                        </p:tgtEl>
                                        <p:attrNameLst>
                                          <p:attrName>ppt_y</p:attrName>
                                        </p:attrNameLst>
                                      </p:cBhvr>
                                      <p:tavLst>
                                        <p:tav tm="0">
                                          <p:val>
                                            <p:strVal val="#ppt_y-.03"/>
                                          </p:val>
                                        </p:tav>
                                        <p:tav tm="100000">
                                          <p:val>
                                            <p:strVal val="#ppt_y"/>
                                          </p:val>
                                        </p:tav>
                                      </p:tavLst>
                                    </p:anim>
                                  </p:childTnLst>
                                </p:cTn>
                              </p:par>
                              <p:par>
                                <p:cTn id="197" presetID="37" presetClass="entr" presetSubtype="0" fill="hold" grpId="0" nodeType="withEffect">
                                  <p:stCondLst>
                                    <p:cond delay="0"/>
                                  </p:stCondLst>
                                  <p:childTnLst>
                                    <p:set>
                                      <p:cBhvr>
                                        <p:cTn id="198" dur="1" fill="hold">
                                          <p:stCondLst>
                                            <p:cond delay="0"/>
                                          </p:stCondLst>
                                        </p:cTn>
                                        <p:tgtEl>
                                          <p:spTgt spid="56"/>
                                        </p:tgtEl>
                                        <p:attrNameLst>
                                          <p:attrName>style.visibility</p:attrName>
                                        </p:attrNameLst>
                                      </p:cBhvr>
                                      <p:to>
                                        <p:strVal val="visible"/>
                                      </p:to>
                                    </p:set>
                                    <p:animEffect transition="in" filter="fade">
                                      <p:cBhvr>
                                        <p:cTn id="199" dur="750"/>
                                        <p:tgtEl>
                                          <p:spTgt spid="56"/>
                                        </p:tgtEl>
                                      </p:cBhvr>
                                    </p:animEffect>
                                    <p:anim calcmode="lin" valueType="num">
                                      <p:cBhvr>
                                        <p:cTn id="200" dur="750" fill="hold"/>
                                        <p:tgtEl>
                                          <p:spTgt spid="56"/>
                                        </p:tgtEl>
                                        <p:attrNameLst>
                                          <p:attrName>ppt_x</p:attrName>
                                        </p:attrNameLst>
                                      </p:cBhvr>
                                      <p:tavLst>
                                        <p:tav tm="0">
                                          <p:val>
                                            <p:strVal val="#ppt_x"/>
                                          </p:val>
                                        </p:tav>
                                        <p:tav tm="100000">
                                          <p:val>
                                            <p:strVal val="#ppt_x"/>
                                          </p:val>
                                        </p:tav>
                                      </p:tavLst>
                                    </p:anim>
                                    <p:anim calcmode="lin" valueType="num">
                                      <p:cBhvr>
                                        <p:cTn id="201" dur="675" decel="100000" fill="hold"/>
                                        <p:tgtEl>
                                          <p:spTgt spid="56"/>
                                        </p:tgtEl>
                                        <p:attrNameLst>
                                          <p:attrName>ppt_y</p:attrName>
                                        </p:attrNameLst>
                                      </p:cBhvr>
                                      <p:tavLst>
                                        <p:tav tm="0">
                                          <p:val>
                                            <p:strVal val="#ppt_y+1"/>
                                          </p:val>
                                        </p:tav>
                                        <p:tav tm="100000">
                                          <p:val>
                                            <p:strVal val="#ppt_y-.03"/>
                                          </p:val>
                                        </p:tav>
                                      </p:tavLst>
                                    </p:anim>
                                    <p:anim calcmode="lin" valueType="num">
                                      <p:cBhvr>
                                        <p:cTn id="202" dur="75" accel="100000" fill="hold">
                                          <p:stCondLst>
                                            <p:cond delay="675"/>
                                          </p:stCondLst>
                                        </p:cTn>
                                        <p:tgtEl>
                                          <p:spTgt spid="56"/>
                                        </p:tgtEl>
                                        <p:attrNameLst>
                                          <p:attrName>ppt_y</p:attrName>
                                        </p:attrNameLst>
                                      </p:cBhvr>
                                      <p:tavLst>
                                        <p:tav tm="0">
                                          <p:val>
                                            <p:strVal val="#ppt_y-.03"/>
                                          </p:val>
                                        </p:tav>
                                        <p:tav tm="100000">
                                          <p:val>
                                            <p:strVal val="#ppt_y"/>
                                          </p:val>
                                        </p:tav>
                                      </p:tavLst>
                                    </p:anim>
                                  </p:childTnLst>
                                </p:cTn>
                              </p:par>
                              <p:par>
                                <p:cTn id="203" presetID="37" presetClass="entr" presetSubtype="0" fill="hold" grpId="0" nodeType="withEffect">
                                  <p:stCondLst>
                                    <p:cond delay="0"/>
                                  </p:stCondLst>
                                  <p:childTnLst>
                                    <p:set>
                                      <p:cBhvr>
                                        <p:cTn id="204" dur="1" fill="hold">
                                          <p:stCondLst>
                                            <p:cond delay="0"/>
                                          </p:stCondLst>
                                        </p:cTn>
                                        <p:tgtEl>
                                          <p:spTgt spid="57"/>
                                        </p:tgtEl>
                                        <p:attrNameLst>
                                          <p:attrName>style.visibility</p:attrName>
                                        </p:attrNameLst>
                                      </p:cBhvr>
                                      <p:to>
                                        <p:strVal val="visible"/>
                                      </p:to>
                                    </p:set>
                                    <p:animEffect transition="in" filter="fade">
                                      <p:cBhvr>
                                        <p:cTn id="205" dur="750"/>
                                        <p:tgtEl>
                                          <p:spTgt spid="57"/>
                                        </p:tgtEl>
                                      </p:cBhvr>
                                    </p:animEffect>
                                    <p:anim calcmode="lin" valueType="num">
                                      <p:cBhvr>
                                        <p:cTn id="206" dur="750" fill="hold"/>
                                        <p:tgtEl>
                                          <p:spTgt spid="57"/>
                                        </p:tgtEl>
                                        <p:attrNameLst>
                                          <p:attrName>ppt_x</p:attrName>
                                        </p:attrNameLst>
                                      </p:cBhvr>
                                      <p:tavLst>
                                        <p:tav tm="0">
                                          <p:val>
                                            <p:strVal val="#ppt_x"/>
                                          </p:val>
                                        </p:tav>
                                        <p:tav tm="100000">
                                          <p:val>
                                            <p:strVal val="#ppt_x"/>
                                          </p:val>
                                        </p:tav>
                                      </p:tavLst>
                                    </p:anim>
                                    <p:anim calcmode="lin" valueType="num">
                                      <p:cBhvr>
                                        <p:cTn id="207" dur="675" decel="100000" fill="hold"/>
                                        <p:tgtEl>
                                          <p:spTgt spid="57"/>
                                        </p:tgtEl>
                                        <p:attrNameLst>
                                          <p:attrName>ppt_y</p:attrName>
                                        </p:attrNameLst>
                                      </p:cBhvr>
                                      <p:tavLst>
                                        <p:tav tm="0">
                                          <p:val>
                                            <p:strVal val="#ppt_y+1"/>
                                          </p:val>
                                        </p:tav>
                                        <p:tav tm="100000">
                                          <p:val>
                                            <p:strVal val="#ppt_y-.03"/>
                                          </p:val>
                                        </p:tav>
                                      </p:tavLst>
                                    </p:anim>
                                    <p:anim calcmode="lin" valueType="num">
                                      <p:cBhvr>
                                        <p:cTn id="208" dur="75" accel="100000" fill="hold">
                                          <p:stCondLst>
                                            <p:cond delay="675"/>
                                          </p:stCondLst>
                                        </p:cTn>
                                        <p:tgtEl>
                                          <p:spTgt spid="57"/>
                                        </p:tgtEl>
                                        <p:attrNameLst>
                                          <p:attrName>ppt_y</p:attrName>
                                        </p:attrNameLst>
                                      </p:cBhvr>
                                      <p:tavLst>
                                        <p:tav tm="0">
                                          <p:val>
                                            <p:strVal val="#ppt_y-.03"/>
                                          </p:val>
                                        </p:tav>
                                        <p:tav tm="100000">
                                          <p:val>
                                            <p:strVal val="#ppt_y"/>
                                          </p:val>
                                        </p:tav>
                                      </p:tavLst>
                                    </p:anim>
                                  </p:childTnLst>
                                </p:cTn>
                              </p:par>
                              <p:par>
                                <p:cTn id="209" presetID="37" presetClass="entr" presetSubtype="0" fill="hold" grpId="0" nodeType="withEffect">
                                  <p:stCondLst>
                                    <p:cond delay="0"/>
                                  </p:stCondLst>
                                  <p:childTnLst>
                                    <p:set>
                                      <p:cBhvr>
                                        <p:cTn id="210" dur="1" fill="hold">
                                          <p:stCondLst>
                                            <p:cond delay="0"/>
                                          </p:stCondLst>
                                        </p:cTn>
                                        <p:tgtEl>
                                          <p:spTgt spid="58"/>
                                        </p:tgtEl>
                                        <p:attrNameLst>
                                          <p:attrName>style.visibility</p:attrName>
                                        </p:attrNameLst>
                                      </p:cBhvr>
                                      <p:to>
                                        <p:strVal val="visible"/>
                                      </p:to>
                                    </p:set>
                                    <p:animEffect transition="in" filter="fade">
                                      <p:cBhvr>
                                        <p:cTn id="211" dur="750"/>
                                        <p:tgtEl>
                                          <p:spTgt spid="58"/>
                                        </p:tgtEl>
                                      </p:cBhvr>
                                    </p:animEffect>
                                    <p:anim calcmode="lin" valueType="num">
                                      <p:cBhvr>
                                        <p:cTn id="212" dur="750" fill="hold"/>
                                        <p:tgtEl>
                                          <p:spTgt spid="58"/>
                                        </p:tgtEl>
                                        <p:attrNameLst>
                                          <p:attrName>ppt_x</p:attrName>
                                        </p:attrNameLst>
                                      </p:cBhvr>
                                      <p:tavLst>
                                        <p:tav tm="0">
                                          <p:val>
                                            <p:strVal val="#ppt_x"/>
                                          </p:val>
                                        </p:tav>
                                        <p:tav tm="100000">
                                          <p:val>
                                            <p:strVal val="#ppt_x"/>
                                          </p:val>
                                        </p:tav>
                                      </p:tavLst>
                                    </p:anim>
                                    <p:anim calcmode="lin" valueType="num">
                                      <p:cBhvr>
                                        <p:cTn id="213" dur="675" decel="100000" fill="hold"/>
                                        <p:tgtEl>
                                          <p:spTgt spid="58"/>
                                        </p:tgtEl>
                                        <p:attrNameLst>
                                          <p:attrName>ppt_y</p:attrName>
                                        </p:attrNameLst>
                                      </p:cBhvr>
                                      <p:tavLst>
                                        <p:tav tm="0">
                                          <p:val>
                                            <p:strVal val="#ppt_y+1"/>
                                          </p:val>
                                        </p:tav>
                                        <p:tav tm="100000">
                                          <p:val>
                                            <p:strVal val="#ppt_y-.03"/>
                                          </p:val>
                                        </p:tav>
                                      </p:tavLst>
                                    </p:anim>
                                    <p:anim calcmode="lin" valueType="num">
                                      <p:cBhvr>
                                        <p:cTn id="214" dur="75" accel="100000" fill="hold">
                                          <p:stCondLst>
                                            <p:cond delay="675"/>
                                          </p:stCondLst>
                                        </p:cTn>
                                        <p:tgtEl>
                                          <p:spTgt spid="58"/>
                                        </p:tgtEl>
                                        <p:attrNameLst>
                                          <p:attrName>ppt_y</p:attrName>
                                        </p:attrNameLst>
                                      </p:cBhvr>
                                      <p:tavLst>
                                        <p:tav tm="0">
                                          <p:val>
                                            <p:strVal val="#ppt_y-.03"/>
                                          </p:val>
                                        </p:tav>
                                        <p:tav tm="100000">
                                          <p:val>
                                            <p:strVal val="#ppt_y"/>
                                          </p:val>
                                        </p:tav>
                                      </p:tavLst>
                                    </p:anim>
                                  </p:childTnLst>
                                </p:cTn>
                              </p:par>
                              <p:par>
                                <p:cTn id="215" presetID="37" presetClass="entr" presetSubtype="0" fill="hold" grpId="0" nodeType="with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fade">
                                      <p:cBhvr>
                                        <p:cTn id="217" dur="750"/>
                                        <p:tgtEl>
                                          <p:spTgt spid="59"/>
                                        </p:tgtEl>
                                      </p:cBhvr>
                                    </p:animEffect>
                                    <p:anim calcmode="lin" valueType="num">
                                      <p:cBhvr>
                                        <p:cTn id="218" dur="750" fill="hold"/>
                                        <p:tgtEl>
                                          <p:spTgt spid="59"/>
                                        </p:tgtEl>
                                        <p:attrNameLst>
                                          <p:attrName>ppt_x</p:attrName>
                                        </p:attrNameLst>
                                      </p:cBhvr>
                                      <p:tavLst>
                                        <p:tav tm="0">
                                          <p:val>
                                            <p:strVal val="#ppt_x"/>
                                          </p:val>
                                        </p:tav>
                                        <p:tav tm="100000">
                                          <p:val>
                                            <p:strVal val="#ppt_x"/>
                                          </p:val>
                                        </p:tav>
                                      </p:tavLst>
                                    </p:anim>
                                    <p:anim calcmode="lin" valueType="num">
                                      <p:cBhvr>
                                        <p:cTn id="219" dur="675" decel="100000" fill="hold"/>
                                        <p:tgtEl>
                                          <p:spTgt spid="59"/>
                                        </p:tgtEl>
                                        <p:attrNameLst>
                                          <p:attrName>ppt_y</p:attrName>
                                        </p:attrNameLst>
                                      </p:cBhvr>
                                      <p:tavLst>
                                        <p:tav tm="0">
                                          <p:val>
                                            <p:strVal val="#ppt_y+1"/>
                                          </p:val>
                                        </p:tav>
                                        <p:tav tm="100000">
                                          <p:val>
                                            <p:strVal val="#ppt_y-.03"/>
                                          </p:val>
                                        </p:tav>
                                      </p:tavLst>
                                    </p:anim>
                                    <p:anim calcmode="lin" valueType="num">
                                      <p:cBhvr>
                                        <p:cTn id="220" dur="75" accel="100000" fill="hold">
                                          <p:stCondLst>
                                            <p:cond delay="675"/>
                                          </p:stCondLst>
                                        </p:cTn>
                                        <p:tgtEl>
                                          <p:spTgt spid="59"/>
                                        </p:tgtEl>
                                        <p:attrNameLst>
                                          <p:attrName>ppt_y</p:attrName>
                                        </p:attrNameLst>
                                      </p:cBhvr>
                                      <p:tavLst>
                                        <p:tav tm="0">
                                          <p:val>
                                            <p:strVal val="#ppt_y-.03"/>
                                          </p:val>
                                        </p:tav>
                                        <p:tav tm="100000">
                                          <p:val>
                                            <p:strVal val="#ppt_y"/>
                                          </p:val>
                                        </p:tav>
                                      </p:tavLst>
                                    </p:anim>
                                  </p:childTnLst>
                                </p:cTn>
                              </p:par>
                              <p:par>
                                <p:cTn id="221" presetID="37" presetClass="entr" presetSubtype="0" fill="hold" grpId="0"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fade">
                                      <p:cBhvr>
                                        <p:cTn id="223" dur="750"/>
                                        <p:tgtEl>
                                          <p:spTgt spid="60"/>
                                        </p:tgtEl>
                                      </p:cBhvr>
                                    </p:animEffect>
                                    <p:anim calcmode="lin" valueType="num">
                                      <p:cBhvr>
                                        <p:cTn id="224" dur="750" fill="hold"/>
                                        <p:tgtEl>
                                          <p:spTgt spid="60"/>
                                        </p:tgtEl>
                                        <p:attrNameLst>
                                          <p:attrName>ppt_x</p:attrName>
                                        </p:attrNameLst>
                                      </p:cBhvr>
                                      <p:tavLst>
                                        <p:tav tm="0">
                                          <p:val>
                                            <p:strVal val="#ppt_x"/>
                                          </p:val>
                                        </p:tav>
                                        <p:tav tm="100000">
                                          <p:val>
                                            <p:strVal val="#ppt_x"/>
                                          </p:val>
                                        </p:tav>
                                      </p:tavLst>
                                    </p:anim>
                                    <p:anim calcmode="lin" valueType="num">
                                      <p:cBhvr>
                                        <p:cTn id="225" dur="675" decel="100000" fill="hold"/>
                                        <p:tgtEl>
                                          <p:spTgt spid="60"/>
                                        </p:tgtEl>
                                        <p:attrNameLst>
                                          <p:attrName>ppt_y</p:attrName>
                                        </p:attrNameLst>
                                      </p:cBhvr>
                                      <p:tavLst>
                                        <p:tav tm="0">
                                          <p:val>
                                            <p:strVal val="#ppt_y+1"/>
                                          </p:val>
                                        </p:tav>
                                        <p:tav tm="100000">
                                          <p:val>
                                            <p:strVal val="#ppt_y-.03"/>
                                          </p:val>
                                        </p:tav>
                                      </p:tavLst>
                                    </p:anim>
                                    <p:anim calcmode="lin" valueType="num">
                                      <p:cBhvr>
                                        <p:cTn id="226" dur="75" accel="100000" fill="hold">
                                          <p:stCondLst>
                                            <p:cond delay="675"/>
                                          </p:stCondLst>
                                        </p:cTn>
                                        <p:tgtEl>
                                          <p:spTgt spid="60"/>
                                        </p:tgtEl>
                                        <p:attrNameLst>
                                          <p:attrName>ppt_y</p:attrName>
                                        </p:attrNameLst>
                                      </p:cBhvr>
                                      <p:tavLst>
                                        <p:tav tm="0">
                                          <p:val>
                                            <p:strVal val="#ppt_y-.03"/>
                                          </p:val>
                                        </p:tav>
                                        <p:tav tm="100000">
                                          <p:val>
                                            <p:strVal val="#ppt_y"/>
                                          </p:val>
                                        </p:tav>
                                      </p:tavLst>
                                    </p:anim>
                                  </p:childTnLst>
                                </p:cTn>
                              </p:par>
                              <p:par>
                                <p:cTn id="227" presetID="37" presetClass="entr" presetSubtype="0" fill="hold" grpId="0" nodeType="withEffect">
                                  <p:stCondLst>
                                    <p:cond delay="0"/>
                                  </p:stCondLst>
                                  <p:childTnLst>
                                    <p:set>
                                      <p:cBhvr>
                                        <p:cTn id="228" dur="1" fill="hold">
                                          <p:stCondLst>
                                            <p:cond delay="0"/>
                                          </p:stCondLst>
                                        </p:cTn>
                                        <p:tgtEl>
                                          <p:spTgt spid="276"/>
                                        </p:tgtEl>
                                        <p:attrNameLst>
                                          <p:attrName>style.visibility</p:attrName>
                                        </p:attrNameLst>
                                      </p:cBhvr>
                                      <p:to>
                                        <p:strVal val="visible"/>
                                      </p:to>
                                    </p:set>
                                    <p:animEffect transition="in" filter="fade">
                                      <p:cBhvr>
                                        <p:cTn id="229" dur="750"/>
                                        <p:tgtEl>
                                          <p:spTgt spid="276"/>
                                        </p:tgtEl>
                                      </p:cBhvr>
                                    </p:animEffect>
                                    <p:anim calcmode="lin" valueType="num">
                                      <p:cBhvr>
                                        <p:cTn id="230" dur="750" fill="hold"/>
                                        <p:tgtEl>
                                          <p:spTgt spid="276"/>
                                        </p:tgtEl>
                                        <p:attrNameLst>
                                          <p:attrName>ppt_x</p:attrName>
                                        </p:attrNameLst>
                                      </p:cBhvr>
                                      <p:tavLst>
                                        <p:tav tm="0">
                                          <p:val>
                                            <p:strVal val="#ppt_x"/>
                                          </p:val>
                                        </p:tav>
                                        <p:tav tm="100000">
                                          <p:val>
                                            <p:strVal val="#ppt_x"/>
                                          </p:val>
                                        </p:tav>
                                      </p:tavLst>
                                    </p:anim>
                                    <p:anim calcmode="lin" valueType="num">
                                      <p:cBhvr>
                                        <p:cTn id="231" dur="675" decel="100000" fill="hold"/>
                                        <p:tgtEl>
                                          <p:spTgt spid="276"/>
                                        </p:tgtEl>
                                        <p:attrNameLst>
                                          <p:attrName>ppt_y</p:attrName>
                                        </p:attrNameLst>
                                      </p:cBhvr>
                                      <p:tavLst>
                                        <p:tav tm="0">
                                          <p:val>
                                            <p:strVal val="#ppt_y+1"/>
                                          </p:val>
                                        </p:tav>
                                        <p:tav tm="100000">
                                          <p:val>
                                            <p:strVal val="#ppt_y-.03"/>
                                          </p:val>
                                        </p:tav>
                                      </p:tavLst>
                                    </p:anim>
                                    <p:anim calcmode="lin" valueType="num">
                                      <p:cBhvr>
                                        <p:cTn id="232" dur="75" accel="100000" fill="hold">
                                          <p:stCondLst>
                                            <p:cond delay="675"/>
                                          </p:stCondLst>
                                        </p:cTn>
                                        <p:tgtEl>
                                          <p:spTgt spid="276"/>
                                        </p:tgtEl>
                                        <p:attrNameLst>
                                          <p:attrName>ppt_y</p:attrName>
                                        </p:attrNameLst>
                                      </p:cBhvr>
                                      <p:tavLst>
                                        <p:tav tm="0">
                                          <p:val>
                                            <p:strVal val="#ppt_y-.03"/>
                                          </p:val>
                                        </p:tav>
                                        <p:tav tm="100000">
                                          <p:val>
                                            <p:strVal val="#ppt_y"/>
                                          </p:val>
                                        </p:tav>
                                      </p:tavLst>
                                    </p:anim>
                                  </p:childTnLst>
                                </p:cTn>
                              </p:par>
                              <p:par>
                                <p:cTn id="233" presetID="37" presetClass="entr" presetSubtype="0" fill="hold" grpId="0" nodeType="withEffect">
                                  <p:stCondLst>
                                    <p:cond delay="0"/>
                                  </p:stCondLst>
                                  <p:childTnLst>
                                    <p:set>
                                      <p:cBhvr>
                                        <p:cTn id="234" dur="1" fill="hold">
                                          <p:stCondLst>
                                            <p:cond delay="0"/>
                                          </p:stCondLst>
                                        </p:cTn>
                                        <p:tgtEl>
                                          <p:spTgt spid="277"/>
                                        </p:tgtEl>
                                        <p:attrNameLst>
                                          <p:attrName>style.visibility</p:attrName>
                                        </p:attrNameLst>
                                      </p:cBhvr>
                                      <p:to>
                                        <p:strVal val="visible"/>
                                      </p:to>
                                    </p:set>
                                    <p:animEffect transition="in" filter="fade">
                                      <p:cBhvr>
                                        <p:cTn id="235" dur="750"/>
                                        <p:tgtEl>
                                          <p:spTgt spid="277"/>
                                        </p:tgtEl>
                                      </p:cBhvr>
                                    </p:animEffect>
                                    <p:anim calcmode="lin" valueType="num">
                                      <p:cBhvr>
                                        <p:cTn id="236" dur="750" fill="hold"/>
                                        <p:tgtEl>
                                          <p:spTgt spid="277"/>
                                        </p:tgtEl>
                                        <p:attrNameLst>
                                          <p:attrName>ppt_x</p:attrName>
                                        </p:attrNameLst>
                                      </p:cBhvr>
                                      <p:tavLst>
                                        <p:tav tm="0">
                                          <p:val>
                                            <p:strVal val="#ppt_x"/>
                                          </p:val>
                                        </p:tav>
                                        <p:tav tm="100000">
                                          <p:val>
                                            <p:strVal val="#ppt_x"/>
                                          </p:val>
                                        </p:tav>
                                      </p:tavLst>
                                    </p:anim>
                                    <p:anim calcmode="lin" valueType="num">
                                      <p:cBhvr>
                                        <p:cTn id="237" dur="675" decel="100000" fill="hold"/>
                                        <p:tgtEl>
                                          <p:spTgt spid="277"/>
                                        </p:tgtEl>
                                        <p:attrNameLst>
                                          <p:attrName>ppt_y</p:attrName>
                                        </p:attrNameLst>
                                      </p:cBhvr>
                                      <p:tavLst>
                                        <p:tav tm="0">
                                          <p:val>
                                            <p:strVal val="#ppt_y+1"/>
                                          </p:val>
                                        </p:tav>
                                        <p:tav tm="100000">
                                          <p:val>
                                            <p:strVal val="#ppt_y-.03"/>
                                          </p:val>
                                        </p:tav>
                                      </p:tavLst>
                                    </p:anim>
                                    <p:anim calcmode="lin" valueType="num">
                                      <p:cBhvr>
                                        <p:cTn id="238" dur="75" accel="100000" fill="hold">
                                          <p:stCondLst>
                                            <p:cond delay="675"/>
                                          </p:stCondLst>
                                        </p:cTn>
                                        <p:tgtEl>
                                          <p:spTgt spid="277"/>
                                        </p:tgtEl>
                                        <p:attrNameLst>
                                          <p:attrName>ppt_y</p:attrName>
                                        </p:attrNameLst>
                                      </p:cBhvr>
                                      <p:tavLst>
                                        <p:tav tm="0">
                                          <p:val>
                                            <p:strVal val="#ppt_y-.03"/>
                                          </p:val>
                                        </p:tav>
                                        <p:tav tm="100000">
                                          <p:val>
                                            <p:strVal val="#ppt_y"/>
                                          </p:val>
                                        </p:tav>
                                      </p:tavLst>
                                    </p:anim>
                                  </p:childTnLst>
                                </p:cTn>
                              </p:par>
                              <p:par>
                                <p:cTn id="239" presetID="37" presetClass="entr" presetSubtype="0" fill="hold" grpId="0" nodeType="withEffect">
                                  <p:stCondLst>
                                    <p:cond delay="0"/>
                                  </p:stCondLst>
                                  <p:childTnLst>
                                    <p:set>
                                      <p:cBhvr>
                                        <p:cTn id="240" dur="1" fill="hold">
                                          <p:stCondLst>
                                            <p:cond delay="0"/>
                                          </p:stCondLst>
                                        </p:cTn>
                                        <p:tgtEl>
                                          <p:spTgt spid="278"/>
                                        </p:tgtEl>
                                        <p:attrNameLst>
                                          <p:attrName>style.visibility</p:attrName>
                                        </p:attrNameLst>
                                      </p:cBhvr>
                                      <p:to>
                                        <p:strVal val="visible"/>
                                      </p:to>
                                    </p:set>
                                    <p:animEffect transition="in" filter="fade">
                                      <p:cBhvr>
                                        <p:cTn id="241" dur="750"/>
                                        <p:tgtEl>
                                          <p:spTgt spid="278"/>
                                        </p:tgtEl>
                                      </p:cBhvr>
                                    </p:animEffect>
                                    <p:anim calcmode="lin" valueType="num">
                                      <p:cBhvr>
                                        <p:cTn id="242" dur="750" fill="hold"/>
                                        <p:tgtEl>
                                          <p:spTgt spid="278"/>
                                        </p:tgtEl>
                                        <p:attrNameLst>
                                          <p:attrName>ppt_x</p:attrName>
                                        </p:attrNameLst>
                                      </p:cBhvr>
                                      <p:tavLst>
                                        <p:tav tm="0">
                                          <p:val>
                                            <p:strVal val="#ppt_x"/>
                                          </p:val>
                                        </p:tav>
                                        <p:tav tm="100000">
                                          <p:val>
                                            <p:strVal val="#ppt_x"/>
                                          </p:val>
                                        </p:tav>
                                      </p:tavLst>
                                    </p:anim>
                                    <p:anim calcmode="lin" valueType="num">
                                      <p:cBhvr>
                                        <p:cTn id="243" dur="675" decel="100000" fill="hold"/>
                                        <p:tgtEl>
                                          <p:spTgt spid="278"/>
                                        </p:tgtEl>
                                        <p:attrNameLst>
                                          <p:attrName>ppt_y</p:attrName>
                                        </p:attrNameLst>
                                      </p:cBhvr>
                                      <p:tavLst>
                                        <p:tav tm="0">
                                          <p:val>
                                            <p:strVal val="#ppt_y+1"/>
                                          </p:val>
                                        </p:tav>
                                        <p:tav tm="100000">
                                          <p:val>
                                            <p:strVal val="#ppt_y-.03"/>
                                          </p:val>
                                        </p:tav>
                                      </p:tavLst>
                                    </p:anim>
                                    <p:anim calcmode="lin" valueType="num">
                                      <p:cBhvr>
                                        <p:cTn id="244" dur="75" accel="100000" fill="hold">
                                          <p:stCondLst>
                                            <p:cond delay="675"/>
                                          </p:stCondLst>
                                        </p:cTn>
                                        <p:tgtEl>
                                          <p:spTgt spid="27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8" grpId="0" animBg="1"/>
      <p:bldP spid="19" grpId="0"/>
      <p:bldP spid="20" grpId="0" animBg="1"/>
      <p:bldP spid="21" grpId="0" animBg="1"/>
      <p:bldP spid="22" grpId="0" animBg="1"/>
      <p:bldP spid="23" grpId="0" animBg="1"/>
      <p:bldP spid="24" grpId="0"/>
      <p:bldP spid="25" grpId="0" animBg="1"/>
      <p:bldP spid="26" grpId="0" animBg="1"/>
      <p:bldP spid="27" grpId="0"/>
      <p:bldP spid="28" grpId="0" animBg="1"/>
      <p:bldP spid="29" grpId="0" animBg="1"/>
      <p:bldP spid="38" grpId="0" animBg="1"/>
      <p:bldP spid="42" grpId="0" animBg="1"/>
      <p:bldP spid="43" grpId="0"/>
      <p:bldP spid="44" grpId="0"/>
      <p:bldP spid="48" grpId="0" animBg="1"/>
      <p:bldP spid="49" grpId="0" animBg="1"/>
      <p:bldP spid="50" grpId="0" animBg="1"/>
      <p:bldP spid="51" grpId="0" animBg="1"/>
      <p:bldP spid="52" grpId="0" animBg="1"/>
      <p:bldP spid="53" grpId="0"/>
      <p:bldP spid="54" grpId="0" animBg="1"/>
      <p:bldP spid="55" grpId="0" animBg="1"/>
      <p:bldP spid="56" grpId="0" animBg="1"/>
      <p:bldP spid="57" grpId="0" animBg="1"/>
      <p:bldP spid="58" grpId="0" animBg="1"/>
      <p:bldP spid="59" grpId="0" animBg="1"/>
      <p:bldP spid="60" grpId="0" animBg="1"/>
      <p:bldP spid="276" grpId="0" animBg="1"/>
      <p:bldP spid="277" grpId="0" animBg="1"/>
      <p:bldP spid="27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32" name="圆角矩形标注 31"/>
          <p:cNvSpPr/>
          <p:nvPr/>
        </p:nvSpPr>
        <p:spPr>
          <a:xfrm>
            <a:off x="2271710" y="3431357"/>
            <a:ext cx="1226948" cy="707655"/>
          </a:xfrm>
          <a:prstGeom prst="wedgeRoundRectCallout">
            <a:avLst/>
          </a:prstGeom>
          <a:solidFill>
            <a:schemeClr val="accent1">
              <a:lumMod val="40000"/>
              <a:lumOff val="60000"/>
            </a:schemeClr>
          </a:solidFill>
          <a:ln>
            <a:solidFill>
              <a:schemeClr val="bg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12</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a:off x="557335" y="1168161"/>
            <a:ext cx="3200278"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CFI for Statically Compiled Code </a:t>
            </a:r>
          </a:p>
        </p:txBody>
      </p:sp>
      <p:sp>
        <p:nvSpPr>
          <p:cNvPr id="16" name="椭圆形标注 15"/>
          <p:cNvSpPr/>
          <p:nvPr/>
        </p:nvSpPr>
        <p:spPr>
          <a:xfrm>
            <a:off x="6652314" y="1027648"/>
            <a:ext cx="1880499" cy="845758"/>
          </a:xfrm>
          <a:prstGeom prst="wedgeEllipseCallout">
            <a:avLst>
              <a:gd name="adj1" fmla="val -53845"/>
              <a:gd name="adj2" fmla="val 40449"/>
            </a:avLst>
          </a:prstGeom>
          <a:solidFill>
            <a:schemeClr val="accent1"/>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For</a:t>
            </a:r>
            <a:r>
              <a:rPr lang="zh-CN" altLang="en-US" sz="1200" dirty="0" smtClean="0"/>
              <a:t> </a:t>
            </a:r>
            <a:r>
              <a:rPr lang="en-US" altLang="zh-CN" sz="1200" dirty="0" smtClean="0"/>
              <a:t>indirect</a:t>
            </a:r>
            <a:r>
              <a:rPr lang="zh-CN" altLang="en-US" sz="1200" dirty="0" smtClean="0"/>
              <a:t> </a:t>
            </a:r>
            <a:r>
              <a:rPr lang="en-US" altLang="zh-CN" sz="1200" dirty="0" smtClean="0"/>
              <a:t>call</a:t>
            </a:r>
            <a:r>
              <a:rPr lang="zh-CN" altLang="en-US" sz="1200" dirty="0" smtClean="0"/>
              <a:t> </a:t>
            </a:r>
            <a:r>
              <a:rPr lang="en-US" altLang="zh-CN" sz="1200" dirty="0" smtClean="0"/>
              <a:t>and</a:t>
            </a:r>
            <a:r>
              <a:rPr lang="zh-CN" altLang="en-US" sz="1200" dirty="0" smtClean="0"/>
              <a:t> </a:t>
            </a:r>
          </a:p>
          <a:p>
            <a:pPr algn="ctr"/>
            <a:r>
              <a:rPr lang="en-US" altLang="zh-CN" sz="1200" dirty="0" smtClean="0"/>
              <a:t>jump</a:t>
            </a:r>
            <a:r>
              <a:rPr lang="zh-CN" altLang="en-US" sz="1200" dirty="0" smtClean="0"/>
              <a:t> </a:t>
            </a:r>
            <a:r>
              <a:rPr lang="en-US" altLang="zh-CN" sz="1200" dirty="0" smtClean="0"/>
              <a:t>instruction</a:t>
            </a:r>
            <a:endParaRPr lang="zh-CN" altLang="en-US" sz="1200" dirty="0"/>
          </a:p>
        </p:txBody>
      </p:sp>
      <p:sp>
        <p:nvSpPr>
          <p:cNvPr id="17" name="矩形 16"/>
          <p:cNvSpPr/>
          <p:nvPr/>
        </p:nvSpPr>
        <p:spPr>
          <a:xfrm>
            <a:off x="940382" y="1943010"/>
            <a:ext cx="7506134" cy="646331"/>
          </a:xfrm>
          <a:prstGeom prst="rect">
            <a:avLst/>
          </a:prstGeom>
        </p:spPr>
        <p:txBody>
          <a:bodyPr wrap="square">
            <a:spAutoFit/>
          </a:bodyPr>
          <a:lstStyle/>
          <a:p>
            <a:r>
              <a:rPr lang="en-US" altLang="zh-CN" dirty="0"/>
              <a:t>It utilizes the </a:t>
            </a:r>
            <a:r>
              <a:rPr lang="en-US" altLang="zh-CN" dirty="0">
                <a:solidFill>
                  <a:srgbClr val="FF0000"/>
                </a:solidFill>
              </a:rPr>
              <a:t>type information</a:t>
            </a:r>
            <a:r>
              <a:rPr lang="en-US" altLang="zh-CN" dirty="0"/>
              <a:t> from the browser’s source code, and deploys </a:t>
            </a:r>
            <a:r>
              <a:rPr lang="en-US" altLang="zh-CN" dirty="0">
                <a:solidFill>
                  <a:srgbClr val="FF0000"/>
                </a:solidFill>
              </a:rPr>
              <a:t>fine-grained</a:t>
            </a:r>
            <a:r>
              <a:rPr lang="en-US" altLang="zh-CN" dirty="0"/>
              <a:t> CFI on the statically compiled code.</a:t>
            </a:r>
            <a:endParaRPr lang="zh-CN" altLang="en-US" dirty="0"/>
          </a:p>
        </p:txBody>
      </p:sp>
      <p:cxnSp>
        <p:nvCxnSpPr>
          <p:cNvPr id="19" name="直线连接符 18"/>
          <p:cNvCxnSpPr/>
          <p:nvPr/>
        </p:nvCxnSpPr>
        <p:spPr>
          <a:xfrm>
            <a:off x="960595" y="2599203"/>
            <a:ext cx="72392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组 19"/>
          <p:cNvGrpSpPr>
            <a:grpSpLocks noChangeAspect="1"/>
          </p:cNvGrpSpPr>
          <p:nvPr/>
        </p:nvGrpSpPr>
        <p:grpSpPr>
          <a:xfrm>
            <a:off x="616370" y="2091300"/>
            <a:ext cx="252000" cy="392291"/>
            <a:chOff x="3503613" y="3263900"/>
            <a:chExt cx="2127250" cy="3311525"/>
          </a:xfrm>
        </p:grpSpPr>
        <p:sp>
          <p:nvSpPr>
            <p:cNvPr id="21" name="Freeform 49"/>
            <p:cNvSpPr>
              <a:spLocks/>
            </p:cNvSpPr>
            <p:nvPr/>
          </p:nvSpPr>
          <p:spPr bwMode="auto">
            <a:xfrm>
              <a:off x="3503613" y="3263900"/>
              <a:ext cx="2127250" cy="3311525"/>
            </a:xfrm>
            <a:custGeom>
              <a:avLst/>
              <a:gdLst>
                <a:gd name="T0" fmla="*/ 980072 w 842"/>
                <a:gd name="T1" fmla="*/ 3312235 h 1312"/>
                <a:gd name="T2" fmla="*/ 858826 w 842"/>
                <a:gd name="T3" fmla="*/ 3193580 h 1312"/>
                <a:gd name="T4" fmla="*/ 866404 w 842"/>
                <a:gd name="T5" fmla="*/ 3153187 h 1312"/>
                <a:gd name="T6" fmla="*/ 702217 w 842"/>
                <a:gd name="T7" fmla="*/ 3153187 h 1312"/>
                <a:gd name="T8" fmla="*/ 575919 w 842"/>
                <a:gd name="T9" fmla="*/ 3026959 h 1312"/>
                <a:gd name="T10" fmla="*/ 608756 w 842"/>
                <a:gd name="T11" fmla="*/ 2938599 h 1312"/>
                <a:gd name="T12" fmla="*/ 553185 w 842"/>
                <a:gd name="T13" fmla="*/ 2830042 h 1312"/>
                <a:gd name="T14" fmla="*/ 586023 w 842"/>
                <a:gd name="T15" fmla="*/ 2741682 h 1312"/>
                <a:gd name="T16" fmla="*/ 495088 w 842"/>
                <a:gd name="T17" fmla="*/ 2580110 h 1312"/>
                <a:gd name="T18" fmla="*/ 495088 w 842"/>
                <a:gd name="T19" fmla="*/ 2479127 h 1312"/>
                <a:gd name="T20" fmla="*/ 495088 w 842"/>
                <a:gd name="T21" fmla="*/ 2479127 h 1312"/>
                <a:gd name="T22" fmla="*/ 495088 w 842"/>
                <a:gd name="T23" fmla="*/ 2463980 h 1312"/>
                <a:gd name="T24" fmla="*/ 495088 w 842"/>
                <a:gd name="T25" fmla="*/ 2390767 h 1312"/>
                <a:gd name="T26" fmla="*/ 497614 w 842"/>
                <a:gd name="T27" fmla="*/ 2373095 h 1312"/>
                <a:gd name="T28" fmla="*/ 497614 w 842"/>
                <a:gd name="T29" fmla="*/ 2315030 h 1312"/>
                <a:gd name="T30" fmla="*/ 454673 w 842"/>
                <a:gd name="T31" fmla="*/ 2143359 h 1312"/>
                <a:gd name="T32" fmla="*/ 325849 w 842"/>
                <a:gd name="T33" fmla="*/ 1966640 h 1312"/>
                <a:gd name="T34" fmla="*/ 0 w 842"/>
                <a:gd name="T35" fmla="*/ 1057795 h 1312"/>
                <a:gd name="T36" fmla="*/ 1058377 w 842"/>
                <a:gd name="T37" fmla="*/ 0 h 1312"/>
                <a:gd name="T38" fmla="*/ 1068481 w 842"/>
                <a:gd name="T39" fmla="*/ 0 h 1312"/>
                <a:gd name="T40" fmla="*/ 2126858 w 842"/>
                <a:gd name="T41" fmla="*/ 1057795 h 1312"/>
                <a:gd name="T42" fmla="*/ 1801009 w 842"/>
                <a:gd name="T43" fmla="*/ 1966640 h 1312"/>
                <a:gd name="T44" fmla="*/ 1672185 w 842"/>
                <a:gd name="T45" fmla="*/ 2143359 h 1312"/>
                <a:gd name="T46" fmla="*/ 1634296 w 842"/>
                <a:gd name="T47" fmla="*/ 2269588 h 1312"/>
                <a:gd name="T48" fmla="*/ 1631770 w 842"/>
                <a:gd name="T49" fmla="*/ 2582634 h 1312"/>
                <a:gd name="T50" fmla="*/ 1540835 w 842"/>
                <a:gd name="T51" fmla="*/ 2741682 h 1312"/>
                <a:gd name="T52" fmla="*/ 1573673 w 842"/>
                <a:gd name="T53" fmla="*/ 2830042 h 1312"/>
                <a:gd name="T54" fmla="*/ 1518102 w 842"/>
                <a:gd name="T55" fmla="*/ 2938599 h 1312"/>
                <a:gd name="T56" fmla="*/ 1550939 w 842"/>
                <a:gd name="T57" fmla="*/ 3026959 h 1312"/>
                <a:gd name="T58" fmla="*/ 1424641 w 842"/>
                <a:gd name="T59" fmla="*/ 3153187 h 1312"/>
                <a:gd name="T60" fmla="*/ 1260454 w 842"/>
                <a:gd name="T61" fmla="*/ 3153187 h 1312"/>
                <a:gd name="T62" fmla="*/ 1268032 w 842"/>
                <a:gd name="T63" fmla="*/ 3193580 h 1312"/>
                <a:gd name="T64" fmla="*/ 1149312 w 842"/>
                <a:gd name="T65" fmla="*/ 3312235 h 1312"/>
                <a:gd name="T66" fmla="*/ 980072 w 842"/>
                <a:gd name="T67" fmla="*/ 3312235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50"/>
            <p:cNvSpPr>
              <a:spLocks/>
            </p:cNvSpPr>
            <p:nvPr/>
          </p:nvSpPr>
          <p:spPr bwMode="auto">
            <a:xfrm>
              <a:off x="4451350" y="6434138"/>
              <a:ext cx="233363" cy="65087"/>
            </a:xfrm>
            <a:custGeom>
              <a:avLst/>
              <a:gdLst>
                <a:gd name="T0" fmla="*/ 32680 w 93"/>
                <a:gd name="T1" fmla="*/ 65714 h 26"/>
                <a:gd name="T2" fmla="*/ 0 w 93"/>
                <a:gd name="T3" fmla="*/ 32857 h 26"/>
                <a:gd name="T4" fmla="*/ 32680 w 93"/>
                <a:gd name="T5" fmla="*/ 0 h 26"/>
                <a:gd name="T6" fmla="*/ 201110 w 93"/>
                <a:gd name="T7" fmla="*/ 0 h 26"/>
                <a:gd name="T8" fmla="*/ 233790 w 93"/>
                <a:gd name="T9" fmla="*/ 32857 h 26"/>
                <a:gd name="T10" fmla="*/ 201110 w 93"/>
                <a:gd name="T11" fmla="*/ 65714 h 26"/>
                <a:gd name="T12" fmla="*/ 32680 w 93"/>
                <a:gd name="T13" fmla="*/ 65714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51"/>
            <p:cNvSpPr>
              <a:spLocks/>
            </p:cNvSpPr>
            <p:nvPr/>
          </p:nvSpPr>
          <p:spPr bwMode="auto">
            <a:xfrm>
              <a:off x="4165600" y="6257925"/>
              <a:ext cx="803275" cy="82550"/>
            </a:xfrm>
            <a:custGeom>
              <a:avLst/>
              <a:gdLst>
                <a:gd name="T0" fmla="*/ 40376 w 318"/>
                <a:gd name="T1" fmla="*/ 83406 h 33"/>
                <a:gd name="T2" fmla="*/ 0 w 318"/>
                <a:gd name="T3" fmla="*/ 40439 h 33"/>
                <a:gd name="T4" fmla="*/ 40376 w 318"/>
                <a:gd name="T5" fmla="*/ 0 h 33"/>
                <a:gd name="T6" fmla="*/ 762093 w 318"/>
                <a:gd name="T7" fmla="*/ 0 h 33"/>
                <a:gd name="T8" fmla="*/ 802469 w 318"/>
                <a:gd name="T9" fmla="*/ 40439 h 33"/>
                <a:gd name="T10" fmla="*/ 762093 w 318"/>
                <a:gd name="T11" fmla="*/ 83406 h 33"/>
                <a:gd name="T12" fmla="*/ 40376 w 318"/>
                <a:gd name="T13" fmla="*/ 8340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2"/>
            <p:cNvSpPr>
              <a:spLocks/>
            </p:cNvSpPr>
            <p:nvPr/>
          </p:nvSpPr>
          <p:spPr bwMode="auto">
            <a:xfrm>
              <a:off x="4140200" y="6046788"/>
              <a:ext cx="838200" cy="85725"/>
            </a:xfrm>
            <a:custGeom>
              <a:avLst/>
              <a:gdLst>
                <a:gd name="T0" fmla="*/ 42902 w 332"/>
                <a:gd name="T1" fmla="*/ 85934 h 34"/>
                <a:gd name="T2" fmla="*/ 0 w 332"/>
                <a:gd name="T3" fmla="*/ 42967 h 34"/>
                <a:gd name="T4" fmla="*/ 42902 w 332"/>
                <a:gd name="T5" fmla="*/ 0 h 34"/>
                <a:gd name="T6" fmla="*/ 794951 w 332"/>
                <a:gd name="T7" fmla="*/ 0 h 34"/>
                <a:gd name="T8" fmla="*/ 837853 w 332"/>
                <a:gd name="T9" fmla="*/ 42967 h 34"/>
                <a:gd name="T10" fmla="*/ 794951 w 332"/>
                <a:gd name="T11" fmla="*/ 85934 h 34"/>
                <a:gd name="T12" fmla="*/ 42902 w 332"/>
                <a:gd name="T13" fmla="*/ 8593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53"/>
            <p:cNvSpPr>
              <a:spLocks/>
            </p:cNvSpPr>
            <p:nvPr/>
          </p:nvSpPr>
          <p:spPr bwMode="auto">
            <a:xfrm>
              <a:off x="4079875" y="5500688"/>
              <a:ext cx="974725" cy="439737"/>
            </a:xfrm>
            <a:custGeom>
              <a:avLst/>
              <a:gdLst>
                <a:gd name="T0" fmla="*/ 7573 w 386"/>
                <a:gd name="T1" fmla="*/ 75824 h 174"/>
                <a:gd name="T2" fmla="*/ 7573 w 386"/>
                <a:gd name="T3" fmla="*/ 75824 h 174"/>
                <a:gd name="T4" fmla="*/ 7573 w 386"/>
                <a:gd name="T5" fmla="*/ 136483 h 174"/>
                <a:gd name="T6" fmla="*/ 5048 w 386"/>
                <a:gd name="T7" fmla="*/ 156703 h 174"/>
                <a:gd name="T8" fmla="*/ 7573 w 386"/>
                <a:gd name="T9" fmla="*/ 156703 h 174"/>
                <a:gd name="T10" fmla="*/ 5048 w 386"/>
                <a:gd name="T11" fmla="*/ 346262 h 174"/>
                <a:gd name="T12" fmla="*/ 68153 w 386"/>
                <a:gd name="T13" fmla="*/ 439778 h 174"/>
                <a:gd name="T14" fmla="*/ 906183 w 386"/>
                <a:gd name="T15" fmla="*/ 439778 h 174"/>
                <a:gd name="T16" fmla="*/ 969288 w 386"/>
                <a:gd name="T17" fmla="*/ 343735 h 174"/>
                <a:gd name="T18" fmla="*/ 971812 w 386"/>
                <a:gd name="T19" fmla="*/ 27802 h 174"/>
                <a:gd name="T20" fmla="*/ 971812 w 386"/>
                <a:gd name="T21" fmla="*/ 25275 h 174"/>
                <a:gd name="T22" fmla="*/ 974336 w 386"/>
                <a:gd name="T23" fmla="*/ 0 h 174"/>
                <a:gd name="T24" fmla="*/ 0 w 386"/>
                <a:gd name="T25" fmla="*/ 0 h 174"/>
                <a:gd name="T26" fmla="*/ 7573 w 386"/>
                <a:gd name="T27" fmla="*/ 75824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54"/>
            <p:cNvSpPr>
              <a:spLocks/>
            </p:cNvSpPr>
            <p:nvPr/>
          </p:nvSpPr>
          <p:spPr bwMode="auto">
            <a:xfrm>
              <a:off x="3592513" y="3349625"/>
              <a:ext cx="1952625" cy="2052638"/>
            </a:xfrm>
            <a:custGeom>
              <a:avLst/>
              <a:gdLst>
                <a:gd name="T0" fmla="*/ 1507918 w 773"/>
                <a:gd name="T1" fmla="*/ 2011906 h 813"/>
                <a:gd name="T2" fmla="*/ 1646838 w 773"/>
                <a:gd name="T3" fmla="*/ 1825105 h 813"/>
                <a:gd name="T4" fmla="*/ 1952463 w 773"/>
                <a:gd name="T5" fmla="*/ 971874 h 813"/>
                <a:gd name="T6" fmla="*/ 980020 w 773"/>
                <a:gd name="T7" fmla="*/ 0 h 813"/>
                <a:gd name="T8" fmla="*/ 969917 w 773"/>
                <a:gd name="T9" fmla="*/ 0 h 813"/>
                <a:gd name="T10" fmla="*/ 0 w 773"/>
                <a:gd name="T11" fmla="*/ 971874 h 813"/>
                <a:gd name="T12" fmla="*/ 303099 w 773"/>
                <a:gd name="T13" fmla="*/ 1825105 h 813"/>
                <a:gd name="T14" fmla="*/ 442019 w 773"/>
                <a:gd name="T15" fmla="*/ 2011906 h 813"/>
                <a:gd name="T16" fmla="*/ 462226 w 773"/>
                <a:gd name="T17" fmla="*/ 2052296 h 813"/>
                <a:gd name="T18" fmla="*/ 1487711 w 773"/>
                <a:gd name="T19" fmla="*/ 2052296 h 813"/>
                <a:gd name="T20" fmla="*/ 1507918 w 773"/>
                <a:gd name="T21" fmla="*/ 201190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 name="Freeform 33"/>
          <p:cNvSpPr>
            <a:spLocks noChangeAspect="1" noEditPoints="1"/>
          </p:cNvSpPr>
          <p:nvPr/>
        </p:nvSpPr>
        <p:spPr bwMode="auto">
          <a:xfrm>
            <a:off x="2464618" y="3547056"/>
            <a:ext cx="596541" cy="530592"/>
          </a:xfrm>
          <a:custGeom>
            <a:avLst/>
            <a:gdLst>
              <a:gd name="T0" fmla="*/ 165 w 265"/>
              <a:gd name="T1" fmla="*/ 28 h 235"/>
              <a:gd name="T2" fmla="*/ 44 w 265"/>
              <a:gd name="T3" fmla="*/ 85 h 235"/>
              <a:gd name="T4" fmla="*/ 100 w 265"/>
              <a:gd name="T5" fmla="*/ 206 h 235"/>
              <a:gd name="T6" fmla="*/ 221 w 265"/>
              <a:gd name="T7" fmla="*/ 150 h 235"/>
              <a:gd name="T8" fmla="*/ 165 w 265"/>
              <a:gd name="T9" fmla="*/ 28 h 235"/>
              <a:gd name="T10" fmla="*/ 119 w 265"/>
              <a:gd name="T11" fmla="*/ 49 h 235"/>
              <a:gd name="T12" fmla="*/ 133 w 265"/>
              <a:gd name="T13" fmla="*/ 43 h 235"/>
              <a:gd name="T14" fmla="*/ 146 w 265"/>
              <a:gd name="T15" fmla="*/ 49 h 235"/>
              <a:gd name="T16" fmla="*/ 152 w 265"/>
              <a:gd name="T17" fmla="*/ 62 h 235"/>
              <a:gd name="T18" fmla="*/ 146 w 265"/>
              <a:gd name="T19" fmla="*/ 75 h 235"/>
              <a:gd name="T20" fmla="*/ 133 w 265"/>
              <a:gd name="T21" fmla="*/ 80 h 235"/>
              <a:gd name="T22" fmla="*/ 119 w 265"/>
              <a:gd name="T23" fmla="*/ 75 h 235"/>
              <a:gd name="T24" fmla="*/ 115 w 265"/>
              <a:gd name="T25" fmla="*/ 62 h 235"/>
              <a:gd name="T26" fmla="*/ 119 w 265"/>
              <a:gd name="T27" fmla="*/ 49 h 235"/>
              <a:gd name="T28" fmla="*/ 162 w 265"/>
              <a:gd name="T29" fmla="*/ 182 h 235"/>
              <a:gd name="T30" fmla="*/ 103 w 265"/>
              <a:gd name="T31" fmla="*/ 182 h 235"/>
              <a:gd name="T32" fmla="*/ 103 w 265"/>
              <a:gd name="T33" fmla="*/ 164 h 235"/>
              <a:gd name="T34" fmla="*/ 119 w 265"/>
              <a:gd name="T35" fmla="*/ 164 h 235"/>
              <a:gd name="T36" fmla="*/ 119 w 265"/>
              <a:gd name="T37" fmla="*/ 111 h 235"/>
              <a:gd name="T38" fmla="*/ 104 w 265"/>
              <a:gd name="T39" fmla="*/ 111 h 235"/>
              <a:gd name="T40" fmla="*/ 104 w 265"/>
              <a:gd name="T41" fmla="*/ 92 h 235"/>
              <a:gd name="T42" fmla="*/ 148 w 265"/>
              <a:gd name="T43" fmla="*/ 92 h 235"/>
              <a:gd name="T44" fmla="*/ 148 w 265"/>
              <a:gd name="T45" fmla="*/ 164 h 235"/>
              <a:gd name="T46" fmla="*/ 162 w 265"/>
              <a:gd name="T47" fmla="*/ 164 h 235"/>
              <a:gd name="T48" fmla="*/ 162 w 265"/>
              <a:gd name="T49" fmla="*/ 182 h 235"/>
              <a:gd name="T50" fmla="*/ 173 w 265"/>
              <a:gd name="T51" fmla="*/ 7 h 235"/>
              <a:gd name="T52" fmla="*/ 132 w 265"/>
              <a:gd name="T53" fmla="*/ 0 h 235"/>
              <a:gd name="T54" fmla="*/ 22 w 265"/>
              <a:gd name="T55" fmla="*/ 77 h 235"/>
              <a:gd name="T56" fmla="*/ 92 w 265"/>
              <a:gd name="T57" fmla="*/ 227 h 235"/>
              <a:gd name="T58" fmla="*/ 132 w 265"/>
              <a:gd name="T59" fmla="*/ 235 h 235"/>
              <a:gd name="T60" fmla="*/ 243 w 265"/>
              <a:gd name="T61" fmla="*/ 158 h 235"/>
              <a:gd name="T62" fmla="*/ 173 w 265"/>
              <a:gd name="T63" fmla="*/ 7 h 235"/>
              <a:gd name="T64" fmla="*/ 232 w 265"/>
              <a:gd name="T65" fmla="*/ 154 h 235"/>
              <a:gd name="T66" fmla="*/ 132 w 265"/>
              <a:gd name="T67" fmla="*/ 223 h 235"/>
              <a:gd name="T68" fmla="*/ 96 w 265"/>
              <a:gd name="T69" fmla="*/ 217 h 235"/>
              <a:gd name="T70" fmla="*/ 33 w 265"/>
              <a:gd name="T71" fmla="*/ 81 h 235"/>
              <a:gd name="T72" fmla="*/ 132 w 265"/>
              <a:gd name="T73" fmla="*/ 11 h 235"/>
              <a:gd name="T74" fmla="*/ 169 w 265"/>
              <a:gd name="T75" fmla="*/ 18 h 235"/>
              <a:gd name="T76" fmla="*/ 232 w 265"/>
              <a:gd name="T77" fmla="*/ 15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5" h="235">
                <a:moveTo>
                  <a:pt x="165" y="28"/>
                </a:moveTo>
                <a:cubicBezTo>
                  <a:pt x="116" y="10"/>
                  <a:pt x="62" y="36"/>
                  <a:pt x="44" y="85"/>
                </a:cubicBezTo>
                <a:cubicBezTo>
                  <a:pt x="26" y="134"/>
                  <a:pt x="51" y="188"/>
                  <a:pt x="100" y="206"/>
                </a:cubicBezTo>
                <a:cubicBezTo>
                  <a:pt x="149" y="224"/>
                  <a:pt x="203" y="199"/>
                  <a:pt x="221" y="150"/>
                </a:cubicBezTo>
                <a:cubicBezTo>
                  <a:pt x="239" y="101"/>
                  <a:pt x="214" y="46"/>
                  <a:pt x="165" y="28"/>
                </a:cubicBezTo>
                <a:close/>
                <a:moveTo>
                  <a:pt x="119" y="49"/>
                </a:moveTo>
                <a:cubicBezTo>
                  <a:pt x="123" y="45"/>
                  <a:pt x="127" y="43"/>
                  <a:pt x="133" y="43"/>
                </a:cubicBezTo>
                <a:cubicBezTo>
                  <a:pt x="138" y="43"/>
                  <a:pt x="143" y="45"/>
                  <a:pt x="146" y="49"/>
                </a:cubicBezTo>
                <a:cubicBezTo>
                  <a:pt x="150" y="52"/>
                  <a:pt x="152" y="57"/>
                  <a:pt x="152" y="62"/>
                </a:cubicBezTo>
                <a:cubicBezTo>
                  <a:pt x="152" y="67"/>
                  <a:pt x="150" y="71"/>
                  <a:pt x="146" y="75"/>
                </a:cubicBezTo>
                <a:cubicBezTo>
                  <a:pt x="143" y="78"/>
                  <a:pt x="138" y="80"/>
                  <a:pt x="133" y="80"/>
                </a:cubicBezTo>
                <a:cubicBezTo>
                  <a:pt x="127" y="80"/>
                  <a:pt x="123" y="78"/>
                  <a:pt x="119" y="75"/>
                </a:cubicBezTo>
                <a:cubicBezTo>
                  <a:pt x="116" y="71"/>
                  <a:pt x="115" y="67"/>
                  <a:pt x="115" y="62"/>
                </a:cubicBezTo>
                <a:cubicBezTo>
                  <a:pt x="115" y="57"/>
                  <a:pt x="116" y="52"/>
                  <a:pt x="119" y="49"/>
                </a:cubicBezTo>
                <a:close/>
                <a:moveTo>
                  <a:pt x="162" y="182"/>
                </a:moveTo>
                <a:cubicBezTo>
                  <a:pt x="103" y="182"/>
                  <a:pt x="103" y="182"/>
                  <a:pt x="103" y="182"/>
                </a:cubicBezTo>
                <a:cubicBezTo>
                  <a:pt x="103" y="164"/>
                  <a:pt x="103" y="164"/>
                  <a:pt x="103" y="164"/>
                </a:cubicBezTo>
                <a:cubicBezTo>
                  <a:pt x="119" y="164"/>
                  <a:pt x="119" y="164"/>
                  <a:pt x="119" y="164"/>
                </a:cubicBezTo>
                <a:cubicBezTo>
                  <a:pt x="119" y="111"/>
                  <a:pt x="119" y="111"/>
                  <a:pt x="119" y="111"/>
                </a:cubicBezTo>
                <a:cubicBezTo>
                  <a:pt x="104" y="111"/>
                  <a:pt x="104" y="111"/>
                  <a:pt x="104" y="111"/>
                </a:cubicBezTo>
                <a:cubicBezTo>
                  <a:pt x="104" y="92"/>
                  <a:pt x="104" y="92"/>
                  <a:pt x="104" y="92"/>
                </a:cubicBezTo>
                <a:cubicBezTo>
                  <a:pt x="148" y="92"/>
                  <a:pt x="148" y="92"/>
                  <a:pt x="148" y="92"/>
                </a:cubicBezTo>
                <a:cubicBezTo>
                  <a:pt x="148" y="164"/>
                  <a:pt x="148" y="164"/>
                  <a:pt x="148" y="164"/>
                </a:cubicBezTo>
                <a:cubicBezTo>
                  <a:pt x="162" y="164"/>
                  <a:pt x="162" y="164"/>
                  <a:pt x="162" y="164"/>
                </a:cubicBezTo>
                <a:lnTo>
                  <a:pt x="162" y="182"/>
                </a:lnTo>
                <a:close/>
                <a:moveTo>
                  <a:pt x="173" y="7"/>
                </a:moveTo>
                <a:cubicBezTo>
                  <a:pt x="160" y="2"/>
                  <a:pt x="146" y="0"/>
                  <a:pt x="132" y="0"/>
                </a:cubicBezTo>
                <a:cubicBezTo>
                  <a:pt x="83" y="0"/>
                  <a:pt x="39" y="31"/>
                  <a:pt x="22" y="77"/>
                </a:cubicBezTo>
                <a:cubicBezTo>
                  <a:pt x="0" y="137"/>
                  <a:pt x="31" y="205"/>
                  <a:pt x="92" y="227"/>
                </a:cubicBezTo>
                <a:cubicBezTo>
                  <a:pt x="105" y="232"/>
                  <a:pt x="119" y="235"/>
                  <a:pt x="132" y="235"/>
                </a:cubicBezTo>
                <a:cubicBezTo>
                  <a:pt x="181" y="235"/>
                  <a:pt x="226" y="204"/>
                  <a:pt x="243" y="158"/>
                </a:cubicBezTo>
                <a:cubicBezTo>
                  <a:pt x="265" y="97"/>
                  <a:pt x="234" y="29"/>
                  <a:pt x="173" y="7"/>
                </a:cubicBezTo>
                <a:close/>
                <a:moveTo>
                  <a:pt x="232" y="154"/>
                </a:moveTo>
                <a:cubicBezTo>
                  <a:pt x="217" y="195"/>
                  <a:pt x="177" y="223"/>
                  <a:pt x="132" y="223"/>
                </a:cubicBezTo>
                <a:cubicBezTo>
                  <a:pt x="120" y="223"/>
                  <a:pt x="108" y="221"/>
                  <a:pt x="96" y="217"/>
                </a:cubicBezTo>
                <a:cubicBezTo>
                  <a:pt x="41" y="197"/>
                  <a:pt x="13" y="136"/>
                  <a:pt x="33" y="81"/>
                </a:cubicBezTo>
                <a:cubicBezTo>
                  <a:pt x="48" y="39"/>
                  <a:pt x="88" y="11"/>
                  <a:pt x="132" y="11"/>
                </a:cubicBezTo>
                <a:cubicBezTo>
                  <a:pt x="145" y="11"/>
                  <a:pt x="157" y="13"/>
                  <a:pt x="169" y="18"/>
                </a:cubicBezTo>
                <a:cubicBezTo>
                  <a:pt x="224" y="38"/>
                  <a:pt x="252" y="99"/>
                  <a:pt x="232" y="15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419" y="4408829"/>
            <a:ext cx="432000" cy="432000"/>
          </a:xfrm>
          <a:prstGeom prst="rect">
            <a:avLst/>
          </a:prstGeom>
        </p:spPr>
      </p:pic>
      <p:sp>
        <p:nvSpPr>
          <p:cNvPr id="11" name="文本框 10"/>
          <p:cNvSpPr txBox="1"/>
          <p:nvPr/>
        </p:nvSpPr>
        <p:spPr>
          <a:xfrm>
            <a:off x="2898583" y="3769680"/>
            <a:ext cx="600075" cy="369332"/>
          </a:xfrm>
          <a:prstGeom prst="rect">
            <a:avLst/>
          </a:prstGeom>
          <a:noFill/>
        </p:spPr>
        <p:txBody>
          <a:bodyPr wrap="square" rtlCol="0">
            <a:spAutoFit/>
          </a:bodyPr>
          <a:lstStyle/>
          <a:p>
            <a:r>
              <a:rPr kumimoji="1" lang="en-US" altLang="zh-CN" dirty="0" smtClean="0">
                <a:solidFill>
                  <a:schemeClr val="accent1"/>
                </a:solidFill>
              </a:rPr>
              <a:t>type</a:t>
            </a:r>
            <a:endParaRPr kumimoji="1" lang="zh-CN" altLang="en-US" dirty="0">
              <a:solidFill>
                <a:schemeClr val="accent1"/>
              </a:solidFill>
            </a:endParaRPr>
          </a:p>
        </p:txBody>
      </p:sp>
      <p:sp>
        <p:nvSpPr>
          <p:cNvPr id="18" name="文本框 17"/>
          <p:cNvSpPr txBox="1"/>
          <p:nvPr/>
        </p:nvSpPr>
        <p:spPr>
          <a:xfrm>
            <a:off x="698341" y="4124455"/>
            <a:ext cx="1270743" cy="476071"/>
          </a:xfrm>
          <a:prstGeom prst="ellipse">
            <a:avLst/>
          </a:prstGeom>
          <a:solidFill>
            <a:schemeClr val="accent2"/>
          </a:solidFill>
          <a:ln>
            <a:solidFill>
              <a:schemeClr val="accent2"/>
            </a:solidFill>
          </a:ln>
        </p:spPr>
        <p:txBody>
          <a:bodyPr wrap="square" rtlCol="0">
            <a:spAutoFit/>
          </a:bodyPr>
          <a:lstStyle/>
          <a:p>
            <a:pPr algn="ctr"/>
            <a:r>
              <a:rPr kumimoji="1" lang="en-US" altLang="zh-CN" sz="1600" dirty="0" err="1" smtClean="0">
                <a:solidFill>
                  <a:schemeClr val="bg1"/>
                </a:solidFill>
              </a:rPr>
              <a:t>JITScope</a:t>
            </a:r>
            <a:endParaRPr kumimoji="1" lang="zh-CN" altLang="en-US" sz="1600" dirty="0">
              <a:solidFill>
                <a:schemeClr val="bg1"/>
              </a:solidFill>
            </a:endParaRPr>
          </a:p>
        </p:txBody>
      </p:sp>
      <p:sp>
        <p:nvSpPr>
          <p:cNvPr id="29" name="文本框 28"/>
          <p:cNvSpPr txBox="1"/>
          <p:nvPr/>
        </p:nvSpPr>
        <p:spPr>
          <a:xfrm>
            <a:off x="2408358" y="4468931"/>
            <a:ext cx="1637662" cy="338554"/>
          </a:xfrm>
          <a:prstGeom prst="rect">
            <a:avLst/>
          </a:prstGeom>
          <a:noFill/>
        </p:spPr>
        <p:txBody>
          <a:bodyPr wrap="square" rtlCol="0">
            <a:spAutoFit/>
          </a:bodyPr>
          <a:lstStyle/>
          <a:p>
            <a:r>
              <a:rPr kumimoji="1" lang="en-US" altLang="zh-CN" sz="1600" dirty="0" smtClean="0"/>
              <a:t>Compute</a:t>
            </a:r>
            <a:r>
              <a:rPr kumimoji="1" lang="zh-CN" altLang="en-US" sz="1600" dirty="0" smtClean="0"/>
              <a:t> </a:t>
            </a:r>
            <a:r>
              <a:rPr kumimoji="1" lang="en-US" altLang="zh-CN" sz="1600" dirty="0" smtClean="0"/>
              <a:t>an</a:t>
            </a:r>
            <a:r>
              <a:rPr kumimoji="1" lang="zh-CN" altLang="en-US" sz="1600" dirty="0" smtClean="0"/>
              <a:t> </a:t>
            </a:r>
            <a:r>
              <a:rPr kumimoji="1" lang="en-US" altLang="zh-CN" sz="1600" dirty="0" smtClean="0"/>
              <a:t>ID</a:t>
            </a:r>
            <a:endParaRPr kumimoji="1" lang="zh-CN" altLang="en-US" sz="1600" dirty="0"/>
          </a:p>
        </p:txBody>
      </p:sp>
      <p:cxnSp>
        <p:nvCxnSpPr>
          <p:cNvPr id="31" name="直线箭头连接符 30"/>
          <p:cNvCxnSpPr/>
          <p:nvPr/>
        </p:nvCxnSpPr>
        <p:spPr>
          <a:xfrm>
            <a:off x="2011949" y="4380561"/>
            <a:ext cx="19371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330177" y="4161616"/>
            <a:ext cx="899030" cy="420410"/>
          </a:xfrm>
          <a:prstGeom prst="flowChartDocument">
            <a:avLst/>
          </a:prstGeom>
          <a:solidFill>
            <a:schemeClr val="accent1"/>
          </a:solidFill>
          <a:ln>
            <a:solidFill>
              <a:schemeClr val="bg2"/>
            </a:solidFill>
          </a:ln>
          <a:effectLst>
            <a:outerShdw blurRad="50800" dist="76200" dir="2700000" algn="tl" rotWithShape="0">
              <a:prstClr val="black">
                <a:alpha val="40000"/>
              </a:prstClr>
            </a:outerShdw>
          </a:effectLst>
        </p:spPr>
        <p:txBody>
          <a:bodyPr wrap="square" rtlCol="0">
            <a:spAutoFit/>
          </a:bodyPr>
          <a:lstStyle/>
          <a:p>
            <a:pPr algn="ctr"/>
            <a:r>
              <a:rPr kumimoji="1" lang="en-US" altLang="zh-CN" sz="1600" smtClean="0">
                <a:solidFill>
                  <a:schemeClr val="bg1"/>
                </a:solidFill>
              </a:rPr>
              <a:t>function</a:t>
            </a:r>
            <a:endParaRPr kumimoji="1" lang="zh-CN" altLang="en-US" sz="1600" dirty="0">
              <a:solidFill>
                <a:schemeClr val="bg1"/>
              </a:solidFill>
            </a:endParaRPr>
          </a:p>
        </p:txBody>
      </p:sp>
      <p:sp>
        <p:nvSpPr>
          <p:cNvPr id="10" name="文本框 9"/>
          <p:cNvSpPr txBox="1"/>
          <p:nvPr/>
        </p:nvSpPr>
        <p:spPr>
          <a:xfrm>
            <a:off x="3963193" y="4216911"/>
            <a:ext cx="445963" cy="389513"/>
          </a:xfrm>
          <a:prstGeom prst="ellipse">
            <a:avLst/>
          </a:prstGeom>
          <a:solidFill>
            <a:srgbClr val="FCF9EE"/>
          </a:solidFill>
          <a:ln>
            <a:solidFill>
              <a:schemeClr val="bg1"/>
            </a:solidFill>
          </a:ln>
          <a:effectLst>
            <a:outerShdw blurRad="50800" dist="76200" dir="2700000" algn="tl" rotWithShape="0">
              <a:prstClr val="black">
                <a:alpha val="40000"/>
              </a:prstClr>
            </a:outerShdw>
          </a:effectLst>
        </p:spPr>
        <p:txBody>
          <a:bodyPr wrap="square" rtlCol="0">
            <a:spAutoFit/>
          </a:bodyPr>
          <a:lstStyle/>
          <a:p>
            <a:pPr algn="ctr"/>
            <a:r>
              <a:rPr kumimoji="1" lang="en-US" altLang="zh-CN" sz="1200" dirty="0" smtClean="0">
                <a:solidFill>
                  <a:schemeClr val="accent2"/>
                </a:solidFill>
              </a:rPr>
              <a:t>ID</a:t>
            </a:r>
            <a:endParaRPr kumimoji="1" lang="zh-CN" altLang="en-US" sz="1200" dirty="0">
              <a:solidFill>
                <a:schemeClr val="accent2"/>
              </a:solidFill>
            </a:endParaRPr>
          </a:p>
        </p:txBody>
      </p:sp>
      <p:cxnSp>
        <p:nvCxnSpPr>
          <p:cNvPr id="36" name="直线箭头连接符 35"/>
          <p:cNvCxnSpPr/>
          <p:nvPr/>
        </p:nvCxnSpPr>
        <p:spPr>
          <a:xfrm>
            <a:off x="5364755" y="4432945"/>
            <a:ext cx="118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951386" y="3072504"/>
            <a:ext cx="1932004" cy="523220"/>
          </a:xfrm>
          <a:prstGeom prst="rect">
            <a:avLst/>
          </a:prstGeom>
          <a:solidFill>
            <a:schemeClr val="accent2"/>
          </a:solidFill>
          <a:ln>
            <a:solidFill>
              <a:srgbClr val="FCF9EE"/>
            </a:solidFill>
          </a:ln>
          <a:effectLst>
            <a:outerShdw blurRad="50800" dist="76200" dir="2700000" algn="tl" rotWithShape="0">
              <a:prstClr val="black">
                <a:alpha val="40000"/>
              </a:prstClr>
            </a:outerShdw>
          </a:effectLst>
        </p:spPr>
        <p:txBody>
          <a:bodyPr wrap="square" rtlCol="0">
            <a:spAutoFit/>
          </a:bodyPr>
          <a:lstStyle/>
          <a:p>
            <a:pPr algn="ctr"/>
            <a:r>
              <a:rPr lang="en-US" altLang="zh-CN" sz="1400" dirty="0" smtClean="0">
                <a:solidFill>
                  <a:schemeClr val="bg1"/>
                </a:solidFill>
              </a:rPr>
              <a:t>Before</a:t>
            </a:r>
            <a:r>
              <a:rPr lang="zh-CN" altLang="en-US" sz="1400" dirty="0" smtClean="0">
                <a:solidFill>
                  <a:schemeClr val="bg1"/>
                </a:solidFill>
              </a:rPr>
              <a:t> </a:t>
            </a:r>
            <a:r>
              <a:rPr lang="en-US" altLang="zh-CN" sz="1400" dirty="0" smtClean="0">
                <a:solidFill>
                  <a:schemeClr val="bg1"/>
                </a:solidFill>
              </a:rPr>
              <a:t>each </a:t>
            </a:r>
            <a:r>
              <a:rPr lang="en-US" altLang="zh-CN" sz="1400" dirty="0">
                <a:solidFill>
                  <a:schemeClr val="bg1"/>
                </a:solidFill>
              </a:rPr>
              <a:t>indirect call and jump instruction</a:t>
            </a:r>
            <a:endParaRPr kumimoji="1" lang="zh-CN" altLang="en-US" sz="1400" dirty="0">
              <a:solidFill>
                <a:schemeClr val="bg1"/>
              </a:solidFill>
            </a:endParaRPr>
          </a:p>
        </p:txBody>
      </p:sp>
      <p:cxnSp>
        <p:nvCxnSpPr>
          <p:cNvPr id="39" name="直线箭头连接符 38"/>
          <p:cNvCxnSpPr/>
          <p:nvPr/>
        </p:nvCxnSpPr>
        <p:spPr>
          <a:xfrm>
            <a:off x="5974540" y="3647328"/>
            <a:ext cx="0" cy="733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883390" y="4235205"/>
            <a:ext cx="1529390" cy="307777"/>
          </a:xfrm>
          <a:prstGeom prst="rect">
            <a:avLst/>
          </a:prstGeom>
          <a:solidFill>
            <a:schemeClr val="accent2"/>
          </a:solidFill>
          <a:ln>
            <a:solidFill>
              <a:srgbClr val="FCF9EE"/>
            </a:solidFill>
          </a:ln>
          <a:effectLst>
            <a:outerShdw blurRad="50800" dist="76200" dir="2700000" algn="tl" rotWithShape="0">
              <a:prstClr val="black">
                <a:alpha val="40000"/>
              </a:prstClr>
            </a:outerShdw>
          </a:effectLst>
        </p:spPr>
        <p:txBody>
          <a:bodyPr wrap="square" rtlCol="0">
            <a:spAutoFit/>
          </a:bodyPr>
          <a:lstStyle/>
          <a:p>
            <a:pPr algn="ctr"/>
            <a:r>
              <a:rPr lang="en-US" altLang="zh-CN" sz="1400" dirty="0" smtClean="0">
                <a:solidFill>
                  <a:schemeClr val="bg1"/>
                </a:solidFill>
              </a:rPr>
              <a:t>CFI</a:t>
            </a:r>
            <a:r>
              <a:rPr lang="zh-CN" altLang="en-US" sz="1400" dirty="0" smtClean="0">
                <a:solidFill>
                  <a:schemeClr val="bg1"/>
                </a:solidFill>
              </a:rPr>
              <a:t> </a:t>
            </a:r>
            <a:r>
              <a:rPr lang="en-US" altLang="zh-CN" sz="1400" dirty="0">
                <a:solidFill>
                  <a:schemeClr val="bg1"/>
                </a:solidFill>
              </a:rPr>
              <a:t> security check</a:t>
            </a:r>
            <a:endParaRPr kumimoji="1" lang="zh-CN" altLang="en-US" sz="1400" dirty="0">
              <a:solidFill>
                <a:schemeClr val="bg1"/>
              </a:solidFill>
            </a:endParaRPr>
          </a:p>
        </p:txBody>
      </p:sp>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139" y="4206892"/>
            <a:ext cx="390912" cy="390912"/>
          </a:xfrm>
          <a:prstGeom prst="rect">
            <a:avLst/>
          </a:prstGeom>
        </p:spPr>
      </p:pic>
      <p:sp>
        <p:nvSpPr>
          <p:cNvPr id="41" name="圆角矩形标注 40"/>
          <p:cNvSpPr/>
          <p:nvPr/>
        </p:nvSpPr>
        <p:spPr>
          <a:xfrm rot="10800000">
            <a:off x="5095875" y="4626746"/>
            <a:ext cx="1456879" cy="707655"/>
          </a:xfrm>
          <a:prstGeom prst="wedgeRoundRectCallout">
            <a:avLst/>
          </a:prstGeom>
          <a:solidFill>
            <a:schemeClr val="accent1">
              <a:lumMod val="40000"/>
              <a:lumOff val="60000"/>
            </a:schemeClr>
          </a:solidFill>
          <a:ln>
            <a:solidFill>
              <a:schemeClr val="bg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5138739" y="4622379"/>
            <a:ext cx="1502264" cy="738664"/>
          </a:xfrm>
          <a:prstGeom prst="rect">
            <a:avLst/>
          </a:prstGeom>
          <a:noFill/>
        </p:spPr>
        <p:txBody>
          <a:bodyPr wrap="square" rtlCol="0">
            <a:spAutoFit/>
          </a:bodyPr>
          <a:lstStyle/>
          <a:p>
            <a:r>
              <a:rPr lang="en-US" altLang="zh-CN" sz="1400" dirty="0" smtClean="0">
                <a:solidFill>
                  <a:schemeClr val="bg1"/>
                </a:solidFill>
              </a:rPr>
              <a:t>Match </a:t>
            </a:r>
            <a:r>
              <a:rPr lang="en-US" altLang="zh-CN" sz="1400" dirty="0">
                <a:solidFill>
                  <a:schemeClr val="bg1"/>
                </a:solidFill>
              </a:rPr>
              <a:t>transfer target’s </a:t>
            </a:r>
            <a:r>
              <a:rPr lang="en-US" altLang="zh-CN" sz="1400" dirty="0" smtClean="0">
                <a:solidFill>
                  <a:schemeClr val="bg1"/>
                </a:solidFill>
              </a:rPr>
              <a:t>ID</a:t>
            </a:r>
            <a:r>
              <a:rPr lang="zh-CN" altLang="en-US" sz="1400" dirty="0" smtClean="0">
                <a:solidFill>
                  <a:schemeClr val="bg1"/>
                </a:solidFill>
              </a:rPr>
              <a:t> </a:t>
            </a:r>
            <a:r>
              <a:rPr lang="en-US" altLang="zh-CN" sz="1400" dirty="0">
                <a:solidFill>
                  <a:schemeClr val="bg1"/>
                </a:solidFill>
              </a:rPr>
              <a:t>against the expected </a:t>
            </a:r>
            <a:r>
              <a:rPr lang="en-US" altLang="zh-CN" sz="1400" dirty="0" smtClean="0">
                <a:solidFill>
                  <a:schemeClr val="bg1"/>
                </a:solidFill>
              </a:rPr>
              <a:t>ID</a:t>
            </a:r>
            <a:r>
              <a:rPr lang="en-US" altLang="zh-CN" sz="1400" dirty="0">
                <a:solidFill>
                  <a:schemeClr val="bg1"/>
                </a:solidFill>
              </a:rPr>
              <a:t>.</a:t>
            </a:r>
            <a:endParaRPr kumimoji="1" lang="zh-CN" altLang="en-US" sz="1400" dirty="0">
              <a:solidFill>
                <a:schemeClr val="bg1"/>
              </a:solidFill>
            </a:endParaRPr>
          </a:p>
        </p:txBody>
      </p:sp>
    </p:spTree>
    <p:extLst>
      <p:ext uri="{BB962C8B-B14F-4D97-AF65-F5344CB8AC3E}">
        <p14:creationId xmlns:p14="http://schemas.microsoft.com/office/powerpoint/2010/main" val="19897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animBg="1"/>
      <p:bldP spid="16" grpId="0" animBg="1"/>
      <p:bldP spid="17" grpId="0"/>
      <p:bldP spid="27" grpId="0" animBg="1"/>
      <p:bldP spid="11" grpId="0"/>
      <p:bldP spid="18" grpId="0" animBg="1"/>
      <p:bldP spid="29" grpId="0"/>
      <p:bldP spid="34" grpId="0" animBg="1"/>
      <p:bldP spid="10" grpId="0" animBg="1"/>
      <p:bldP spid="37" grpId="0" animBg="1"/>
      <p:bldP spid="40" grpId="0" animBg="1"/>
      <p:bldP spid="41" grpId="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13</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p:cNvSpPr txBox="1"/>
          <p:nvPr/>
        </p:nvSpPr>
        <p:spPr>
          <a:xfrm>
            <a:off x="557335" y="1168161"/>
            <a:ext cx="2643065"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CFI for JIT </a:t>
            </a:r>
            <a:r>
              <a:rPr lang="en-US" altLang="zh-CN">
                <a:solidFill>
                  <a:schemeClr val="bg1"/>
                </a:solidFill>
              </a:rPr>
              <a:t>Compiled </a:t>
            </a:r>
            <a:r>
              <a:rPr lang="en-US" altLang="zh-CN" smtClean="0">
                <a:solidFill>
                  <a:schemeClr val="bg1"/>
                </a:solidFill>
              </a:rPr>
              <a:t>Code</a:t>
            </a:r>
            <a:endParaRPr lang="en-US" altLang="zh-CN" dirty="0">
              <a:solidFill>
                <a:schemeClr val="bg1"/>
              </a:solidFill>
            </a:endParaRPr>
          </a:p>
        </p:txBody>
      </p:sp>
      <p:sp>
        <p:nvSpPr>
          <p:cNvPr id="16" name="椭圆形标注 15"/>
          <p:cNvSpPr/>
          <p:nvPr/>
        </p:nvSpPr>
        <p:spPr>
          <a:xfrm>
            <a:off x="6652314" y="1027648"/>
            <a:ext cx="1880499" cy="845758"/>
          </a:xfrm>
          <a:prstGeom prst="wedgeEllipseCallout">
            <a:avLst>
              <a:gd name="adj1" fmla="val -53845"/>
              <a:gd name="adj2" fmla="val 40449"/>
            </a:avLst>
          </a:prstGeom>
          <a:solidFill>
            <a:schemeClr val="accent1"/>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For</a:t>
            </a:r>
            <a:r>
              <a:rPr lang="zh-CN" altLang="en-US" sz="1200" dirty="0" smtClean="0"/>
              <a:t> </a:t>
            </a:r>
            <a:r>
              <a:rPr lang="en-US" altLang="zh-CN" sz="1200" dirty="0" smtClean="0"/>
              <a:t>indirect</a:t>
            </a:r>
            <a:r>
              <a:rPr lang="zh-CN" altLang="en-US" sz="1200" dirty="0" smtClean="0"/>
              <a:t> </a:t>
            </a:r>
            <a:r>
              <a:rPr lang="en-US" altLang="zh-CN" sz="1200" dirty="0" smtClean="0"/>
              <a:t>call</a:t>
            </a:r>
            <a:r>
              <a:rPr lang="zh-CN" altLang="en-US" sz="1200" dirty="0" smtClean="0"/>
              <a:t> </a:t>
            </a:r>
            <a:r>
              <a:rPr lang="en-US" altLang="zh-CN" sz="1200" dirty="0" smtClean="0"/>
              <a:t>and</a:t>
            </a:r>
            <a:r>
              <a:rPr lang="zh-CN" altLang="en-US" sz="1200" dirty="0" smtClean="0"/>
              <a:t> </a:t>
            </a:r>
          </a:p>
          <a:p>
            <a:pPr algn="ctr"/>
            <a:r>
              <a:rPr lang="en-US" altLang="zh-CN" sz="1200" dirty="0" smtClean="0"/>
              <a:t>jump</a:t>
            </a:r>
            <a:r>
              <a:rPr lang="zh-CN" altLang="en-US" sz="1200" dirty="0" smtClean="0"/>
              <a:t> </a:t>
            </a:r>
            <a:r>
              <a:rPr lang="en-US" altLang="zh-CN" sz="1200" dirty="0" smtClean="0"/>
              <a:t>instruction</a:t>
            </a:r>
            <a:endParaRPr lang="zh-CN" altLang="en-US" sz="1200" dirty="0"/>
          </a:p>
        </p:txBody>
      </p:sp>
      <p:sp>
        <p:nvSpPr>
          <p:cNvPr id="17" name="矩形 16"/>
          <p:cNvSpPr/>
          <p:nvPr/>
        </p:nvSpPr>
        <p:spPr>
          <a:xfrm>
            <a:off x="940382" y="1943010"/>
            <a:ext cx="7648048" cy="646331"/>
          </a:xfrm>
          <a:prstGeom prst="rect">
            <a:avLst/>
          </a:prstGeom>
        </p:spPr>
        <p:txBody>
          <a:bodyPr wrap="square">
            <a:spAutoFit/>
          </a:bodyPr>
          <a:lstStyle/>
          <a:p>
            <a:r>
              <a:rPr lang="en-US" altLang="zh-CN" dirty="0"/>
              <a:t>It</a:t>
            </a:r>
            <a:r>
              <a:rPr lang="zh-CN" altLang="en-US" dirty="0"/>
              <a:t> </a:t>
            </a:r>
            <a:r>
              <a:rPr lang="en-US" altLang="zh-CN" dirty="0"/>
              <a:t>enforces a </a:t>
            </a:r>
            <a:r>
              <a:rPr lang="en-US" altLang="zh-CN" dirty="0">
                <a:solidFill>
                  <a:srgbClr val="FF0000"/>
                </a:solidFill>
              </a:rPr>
              <a:t>coarse-grained</a:t>
            </a:r>
            <a:r>
              <a:rPr lang="en-US" altLang="zh-CN" dirty="0"/>
              <a:t> CFI policy on the JIT compiled </a:t>
            </a:r>
            <a:r>
              <a:rPr lang="en-US" altLang="zh-CN" dirty="0" smtClean="0"/>
              <a:t>code(There</a:t>
            </a:r>
            <a:r>
              <a:rPr lang="zh-CN" altLang="en-US" dirty="0" smtClean="0"/>
              <a:t> </a:t>
            </a:r>
            <a:r>
              <a:rPr lang="en-US" altLang="zh-CN" dirty="0" smtClean="0"/>
              <a:t>is</a:t>
            </a:r>
            <a:r>
              <a:rPr lang="zh-CN" altLang="en-US" dirty="0" smtClean="0"/>
              <a:t> </a:t>
            </a:r>
            <a:r>
              <a:rPr lang="en-US" altLang="zh-CN" dirty="0" smtClean="0">
                <a:solidFill>
                  <a:srgbClr val="FF0000"/>
                </a:solidFill>
              </a:rPr>
              <a:t>no</a:t>
            </a:r>
            <a:r>
              <a:rPr lang="zh-CN" altLang="en-US" dirty="0" smtClean="0">
                <a:solidFill>
                  <a:srgbClr val="FF0000"/>
                </a:solidFill>
              </a:rPr>
              <a:t> </a:t>
            </a:r>
            <a:r>
              <a:rPr lang="en-US" altLang="zh-CN" dirty="0" smtClean="0">
                <a:solidFill>
                  <a:srgbClr val="FF0000"/>
                </a:solidFill>
              </a:rPr>
              <a:t>CFG</a:t>
            </a:r>
            <a:r>
              <a:rPr lang="zh-CN" altLang="en-US" dirty="0" smtClean="0">
                <a:solidFill>
                  <a:srgbClr val="FF0000"/>
                </a:solidFill>
              </a:rPr>
              <a:t> </a:t>
            </a:r>
            <a:r>
              <a:rPr lang="en-US" altLang="zh-CN" dirty="0" smtClean="0">
                <a:solidFill>
                  <a:srgbClr val="FF0000"/>
                </a:solidFill>
              </a:rPr>
              <a:t>information</a:t>
            </a:r>
            <a:r>
              <a:rPr lang="en-US" altLang="zh-CN" dirty="0" smtClean="0"/>
              <a:t>).</a:t>
            </a:r>
            <a:r>
              <a:rPr lang="zh-CN" altLang="en-US" dirty="0" smtClean="0"/>
              <a:t> </a:t>
            </a:r>
            <a:r>
              <a:rPr lang="en-US" altLang="zh-CN" dirty="0" err="1"/>
              <a:t>CodeGen</a:t>
            </a:r>
            <a:r>
              <a:rPr lang="en-US" altLang="zh-CN" dirty="0"/>
              <a:t> delegate </a:t>
            </a:r>
            <a:r>
              <a:rPr lang="en-US" altLang="zh-CN" dirty="0" smtClean="0"/>
              <a:t>deploys </a:t>
            </a:r>
            <a:r>
              <a:rPr lang="en-US" altLang="zh-CN" dirty="0"/>
              <a:t>the CFI policy.</a:t>
            </a:r>
          </a:p>
        </p:txBody>
      </p:sp>
      <p:cxnSp>
        <p:nvCxnSpPr>
          <p:cNvPr id="18" name="直线连接符 17"/>
          <p:cNvCxnSpPr/>
          <p:nvPr/>
        </p:nvCxnSpPr>
        <p:spPr>
          <a:xfrm>
            <a:off x="1046323" y="2599203"/>
            <a:ext cx="744876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组 18"/>
          <p:cNvGrpSpPr>
            <a:grpSpLocks noChangeAspect="1"/>
          </p:cNvGrpSpPr>
          <p:nvPr/>
        </p:nvGrpSpPr>
        <p:grpSpPr>
          <a:xfrm>
            <a:off x="616370" y="2091300"/>
            <a:ext cx="252000" cy="392291"/>
            <a:chOff x="3503613" y="3263900"/>
            <a:chExt cx="2127250" cy="3311525"/>
          </a:xfrm>
        </p:grpSpPr>
        <p:sp>
          <p:nvSpPr>
            <p:cNvPr id="20" name="Freeform 49"/>
            <p:cNvSpPr>
              <a:spLocks/>
            </p:cNvSpPr>
            <p:nvPr/>
          </p:nvSpPr>
          <p:spPr bwMode="auto">
            <a:xfrm>
              <a:off x="3503613" y="3263900"/>
              <a:ext cx="2127250" cy="3311525"/>
            </a:xfrm>
            <a:custGeom>
              <a:avLst/>
              <a:gdLst>
                <a:gd name="T0" fmla="*/ 980072 w 842"/>
                <a:gd name="T1" fmla="*/ 3312235 h 1312"/>
                <a:gd name="T2" fmla="*/ 858826 w 842"/>
                <a:gd name="T3" fmla="*/ 3193580 h 1312"/>
                <a:gd name="T4" fmla="*/ 866404 w 842"/>
                <a:gd name="T5" fmla="*/ 3153187 h 1312"/>
                <a:gd name="T6" fmla="*/ 702217 w 842"/>
                <a:gd name="T7" fmla="*/ 3153187 h 1312"/>
                <a:gd name="T8" fmla="*/ 575919 w 842"/>
                <a:gd name="T9" fmla="*/ 3026959 h 1312"/>
                <a:gd name="T10" fmla="*/ 608756 w 842"/>
                <a:gd name="T11" fmla="*/ 2938599 h 1312"/>
                <a:gd name="T12" fmla="*/ 553185 w 842"/>
                <a:gd name="T13" fmla="*/ 2830042 h 1312"/>
                <a:gd name="T14" fmla="*/ 586023 w 842"/>
                <a:gd name="T15" fmla="*/ 2741682 h 1312"/>
                <a:gd name="T16" fmla="*/ 495088 w 842"/>
                <a:gd name="T17" fmla="*/ 2580110 h 1312"/>
                <a:gd name="T18" fmla="*/ 495088 w 842"/>
                <a:gd name="T19" fmla="*/ 2479127 h 1312"/>
                <a:gd name="T20" fmla="*/ 495088 w 842"/>
                <a:gd name="T21" fmla="*/ 2479127 h 1312"/>
                <a:gd name="T22" fmla="*/ 495088 w 842"/>
                <a:gd name="T23" fmla="*/ 2463980 h 1312"/>
                <a:gd name="T24" fmla="*/ 495088 w 842"/>
                <a:gd name="T25" fmla="*/ 2390767 h 1312"/>
                <a:gd name="T26" fmla="*/ 497614 w 842"/>
                <a:gd name="T27" fmla="*/ 2373095 h 1312"/>
                <a:gd name="T28" fmla="*/ 497614 w 842"/>
                <a:gd name="T29" fmla="*/ 2315030 h 1312"/>
                <a:gd name="T30" fmla="*/ 454673 w 842"/>
                <a:gd name="T31" fmla="*/ 2143359 h 1312"/>
                <a:gd name="T32" fmla="*/ 325849 w 842"/>
                <a:gd name="T33" fmla="*/ 1966640 h 1312"/>
                <a:gd name="T34" fmla="*/ 0 w 842"/>
                <a:gd name="T35" fmla="*/ 1057795 h 1312"/>
                <a:gd name="T36" fmla="*/ 1058377 w 842"/>
                <a:gd name="T37" fmla="*/ 0 h 1312"/>
                <a:gd name="T38" fmla="*/ 1068481 w 842"/>
                <a:gd name="T39" fmla="*/ 0 h 1312"/>
                <a:gd name="T40" fmla="*/ 2126858 w 842"/>
                <a:gd name="T41" fmla="*/ 1057795 h 1312"/>
                <a:gd name="T42" fmla="*/ 1801009 w 842"/>
                <a:gd name="T43" fmla="*/ 1966640 h 1312"/>
                <a:gd name="T44" fmla="*/ 1672185 w 842"/>
                <a:gd name="T45" fmla="*/ 2143359 h 1312"/>
                <a:gd name="T46" fmla="*/ 1634296 w 842"/>
                <a:gd name="T47" fmla="*/ 2269588 h 1312"/>
                <a:gd name="T48" fmla="*/ 1631770 w 842"/>
                <a:gd name="T49" fmla="*/ 2582634 h 1312"/>
                <a:gd name="T50" fmla="*/ 1540835 w 842"/>
                <a:gd name="T51" fmla="*/ 2741682 h 1312"/>
                <a:gd name="T52" fmla="*/ 1573673 w 842"/>
                <a:gd name="T53" fmla="*/ 2830042 h 1312"/>
                <a:gd name="T54" fmla="*/ 1518102 w 842"/>
                <a:gd name="T55" fmla="*/ 2938599 h 1312"/>
                <a:gd name="T56" fmla="*/ 1550939 w 842"/>
                <a:gd name="T57" fmla="*/ 3026959 h 1312"/>
                <a:gd name="T58" fmla="*/ 1424641 w 842"/>
                <a:gd name="T59" fmla="*/ 3153187 h 1312"/>
                <a:gd name="T60" fmla="*/ 1260454 w 842"/>
                <a:gd name="T61" fmla="*/ 3153187 h 1312"/>
                <a:gd name="T62" fmla="*/ 1268032 w 842"/>
                <a:gd name="T63" fmla="*/ 3193580 h 1312"/>
                <a:gd name="T64" fmla="*/ 1149312 w 842"/>
                <a:gd name="T65" fmla="*/ 3312235 h 1312"/>
                <a:gd name="T66" fmla="*/ 980072 w 842"/>
                <a:gd name="T67" fmla="*/ 3312235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50"/>
            <p:cNvSpPr>
              <a:spLocks/>
            </p:cNvSpPr>
            <p:nvPr/>
          </p:nvSpPr>
          <p:spPr bwMode="auto">
            <a:xfrm>
              <a:off x="4451350" y="6434138"/>
              <a:ext cx="233363" cy="65087"/>
            </a:xfrm>
            <a:custGeom>
              <a:avLst/>
              <a:gdLst>
                <a:gd name="T0" fmla="*/ 32680 w 93"/>
                <a:gd name="T1" fmla="*/ 65714 h 26"/>
                <a:gd name="T2" fmla="*/ 0 w 93"/>
                <a:gd name="T3" fmla="*/ 32857 h 26"/>
                <a:gd name="T4" fmla="*/ 32680 w 93"/>
                <a:gd name="T5" fmla="*/ 0 h 26"/>
                <a:gd name="T6" fmla="*/ 201110 w 93"/>
                <a:gd name="T7" fmla="*/ 0 h 26"/>
                <a:gd name="T8" fmla="*/ 233790 w 93"/>
                <a:gd name="T9" fmla="*/ 32857 h 26"/>
                <a:gd name="T10" fmla="*/ 201110 w 93"/>
                <a:gd name="T11" fmla="*/ 65714 h 26"/>
                <a:gd name="T12" fmla="*/ 32680 w 93"/>
                <a:gd name="T13" fmla="*/ 65714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51"/>
            <p:cNvSpPr>
              <a:spLocks/>
            </p:cNvSpPr>
            <p:nvPr/>
          </p:nvSpPr>
          <p:spPr bwMode="auto">
            <a:xfrm>
              <a:off x="4165600" y="6257925"/>
              <a:ext cx="803275" cy="82550"/>
            </a:xfrm>
            <a:custGeom>
              <a:avLst/>
              <a:gdLst>
                <a:gd name="T0" fmla="*/ 40376 w 318"/>
                <a:gd name="T1" fmla="*/ 83406 h 33"/>
                <a:gd name="T2" fmla="*/ 0 w 318"/>
                <a:gd name="T3" fmla="*/ 40439 h 33"/>
                <a:gd name="T4" fmla="*/ 40376 w 318"/>
                <a:gd name="T5" fmla="*/ 0 h 33"/>
                <a:gd name="T6" fmla="*/ 762093 w 318"/>
                <a:gd name="T7" fmla="*/ 0 h 33"/>
                <a:gd name="T8" fmla="*/ 802469 w 318"/>
                <a:gd name="T9" fmla="*/ 40439 h 33"/>
                <a:gd name="T10" fmla="*/ 762093 w 318"/>
                <a:gd name="T11" fmla="*/ 83406 h 33"/>
                <a:gd name="T12" fmla="*/ 40376 w 318"/>
                <a:gd name="T13" fmla="*/ 8340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52"/>
            <p:cNvSpPr>
              <a:spLocks/>
            </p:cNvSpPr>
            <p:nvPr/>
          </p:nvSpPr>
          <p:spPr bwMode="auto">
            <a:xfrm>
              <a:off x="4140200" y="6046788"/>
              <a:ext cx="838200" cy="85725"/>
            </a:xfrm>
            <a:custGeom>
              <a:avLst/>
              <a:gdLst>
                <a:gd name="T0" fmla="*/ 42902 w 332"/>
                <a:gd name="T1" fmla="*/ 85934 h 34"/>
                <a:gd name="T2" fmla="*/ 0 w 332"/>
                <a:gd name="T3" fmla="*/ 42967 h 34"/>
                <a:gd name="T4" fmla="*/ 42902 w 332"/>
                <a:gd name="T5" fmla="*/ 0 h 34"/>
                <a:gd name="T6" fmla="*/ 794951 w 332"/>
                <a:gd name="T7" fmla="*/ 0 h 34"/>
                <a:gd name="T8" fmla="*/ 837853 w 332"/>
                <a:gd name="T9" fmla="*/ 42967 h 34"/>
                <a:gd name="T10" fmla="*/ 794951 w 332"/>
                <a:gd name="T11" fmla="*/ 85934 h 34"/>
                <a:gd name="T12" fmla="*/ 42902 w 332"/>
                <a:gd name="T13" fmla="*/ 8593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3"/>
            <p:cNvSpPr>
              <a:spLocks/>
            </p:cNvSpPr>
            <p:nvPr/>
          </p:nvSpPr>
          <p:spPr bwMode="auto">
            <a:xfrm>
              <a:off x="4079875" y="5500688"/>
              <a:ext cx="974725" cy="439737"/>
            </a:xfrm>
            <a:custGeom>
              <a:avLst/>
              <a:gdLst>
                <a:gd name="T0" fmla="*/ 7573 w 386"/>
                <a:gd name="T1" fmla="*/ 75824 h 174"/>
                <a:gd name="T2" fmla="*/ 7573 w 386"/>
                <a:gd name="T3" fmla="*/ 75824 h 174"/>
                <a:gd name="T4" fmla="*/ 7573 w 386"/>
                <a:gd name="T5" fmla="*/ 136483 h 174"/>
                <a:gd name="T6" fmla="*/ 5048 w 386"/>
                <a:gd name="T7" fmla="*/ 156703 h 174"/>
                <a:gd name="T8" fmla="*/ 7573 w 386"/>
                <a:gd name="T9" fmla="*/ 156703 h 174"/>
                <a:gd name="T10" fmla="*/ 5048 w 386"/>
                <a:gd name="T11" fmla="*/ 346262 h 174"/>
                <a:gd name="T12" fmla="*/ 68153 w 386"/>
                <a:gd name="T13" fmla="*/ 439778 h 174"/>
                <a:gd name="T14" fmla="*/ 906183 w 386"/>
                <a:gd name="T15" fmla="*/ 439778 h 174"/>
                <a:gd name="T16" fmla="*/ 969288 w 386"/>
                <a:gd name="T17" fmla="*/ 343735 h 174"/>
                <a:gd name="T18" fmla="*/ 971812 w 386"/>
                <a:gd name="T19" fmla="*/ 27802 h 174"/>
                <a:gd name="T20" fmla="*/ 971812 w 386"/>
                <a:gd name="T21" fmla="*/ 25275 h 174"/>
                <a:gd name="T22" fmla="*/ 974336 w 386"/>
                <a:gd name="T23" fmla="*/ 0 h 174"/>
                <a:gd name="T24" fmla="*/ 0 w 386"/>
                <a:gd name="T25" fmla="*/ 0 h 174"/>
                <a:gd name="T26" fmla="*/ 7573 w 386"/>
                <a:gd name="T27" fmla="*/ 75824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54"/>
            <p:cNvSpPr>
              <a:spLocks/>
            </p:cNvSpPr>
            <p:nvPr/>
          </p:nvSpPr>
          <p:spPr bwMode="auto">
            <a:xfrm>
              <a:off x="3592513" y="3349625"/>
              <a:ext cx="1952625" cy="2052638"/>
            </a:xfrm>
            <a:custGeom>
              <a:avLst/>
              <a:gdLst>
                <a:gd name="T0" fmla="*/ 1507918 w 773"/>
                <a:gd name="T1" fmla="*/ 2011906 h 813"/>
                <a:gd name="T2" fmla="*/ 1646838 w 773"/>
                <a:gd name="T3" fmla="*/ 1825105 h 813"/>
                <a:gd name="T4" fmla="*/ 1952463 w 773"/>
                <a:gd name="T5" fmla="*/ 971874 h 813"/>
                <a:gd name="T6" fmla="*/ 980020 w 773"/>
                <a:gd name="T7" fmla="*/ 0 h 813"/>
                <a:gd name="T8" fmla="*/ 969917 w 773"/>
                <a:gd name="T9" fmla="*/ 0 h 813"/>
                <a:gd name="T10" fmla="*/ 0 w 773"/>
                <a:gd name="T11" fmla="*/ 971874 h 813"/>
                <a:gd name="T12" fmla="*/ 303099 w 773"/>
                <a:gd name="T13" fmla="*/ 1825105 h 813"/>
                <a:gd name="T14" fmla="*/ 442019 w 773"/>
                <a:gd name="T15" fmla="*/ 2011906 h 813"/>
                <a:gd name="T16" fmla="*/ 462226 w 773"/>
                <a:gd name="T17" fmla="*/ 2052296 h 813"/>
                <a:gd name="T18" fmla="*/ 1487711 w 773"/>
                <a:gd name="T19" fmla="*/ 2052296 h 813"/>
                <a:gd name="T20" fmla="*/ 1507918 w 773"/>
                <a:gd name="T21" fmla="*/ 201190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6" name="文本框 25"/>
          <p:cNvSpPr txBox="1"/>
          <p:nvPr/>
        </p:nvSpPr>
        <p:spPr>
          <a:xfrm>
            <a:off x="673061" y="3878173"/>
            <a:ext cx="1248456" cy="649188"/>
          </a:xfrm>
          <a:prstGeom prst="ellipse">
            <a:avLst/>
          </a:prstGeom>
          <a:solidFill>
            <a:srgbClr val="FFE48B"/>
          </a:solidFill>
          <a:ln w="28575">
            <a:solidFill>
              <a:schemeClr val="bg1"/>
            </a:solidFill>
          </a:ln>
          <a:effectLst>
            <a:outerShdw blurRad="50800" dist="76200" dir="2700000" algn="tl" rotWithShape="0">
              <a:prstClr val="black">
                <a:alpha val="40000"/>
              </a:prstClr>
            </a:outerShdw>
          </a:effectLst>
        </p:spPr>
        <p:txBody>
          <a:bodyPr wrap="square" rtlCol="0">
            <a:spAutoFit/>
          </a:bodyPr>
          <a:lstStyle/>
          <a:p>
            <a:pPr algn="ctr"/>
            <a:r>
              <a:rPr kumimoji="1" lang="en-US" altLang="zh-CN" sz="1200" dirty="0" err="1" smtClean="0"/>
              <a:t>CodeGen</a:t>
            </a:r>
            <a:endParaRPr kumimoji="1" lang="zh-CN" altLang="en-US" sz="1200" dirty="0" smtClean="0"/>
          </a:p>
          <a:p>
            <a:pPr algn="ctr"/>
            <a:r>
              <a:rPr kumimoji="1" lang="en-US" altLang="zh-CN" sz="1200" dirty="0" smtClean="0"/>
              <a:t>Delegate</a:t>
            </a:r>
            <a:endParaRPr kumimoji="1" lang="zh-CN" altLang="en-US" sz="1200" dirty="0"/>
          </a:p>
        </p:txBody>
      </p:sp>
      <p:grpSp>
        <p:nvGrpSpPr>
          <p:cNvPr id="27" name="组 26"/>
          <p:cNvGrpSpPr/>
          <p:nvPr/>
        </p:nvGrpSpPr>
        <p:grpSpPr>
          <a:xfrm>
            <a:off x="749935" y="4779970"/>
            <a:ext cx="742950" cy="743192"/>
            <a:chOff x="5214938" y="4104313"/>
            <a:chExt cx="742950" cy="743192"/>
          </a:xfrm>
        </p:grpSpPr>
        <p:sp>
          <p:nvSpPr>
            <p:cNvPr id="28" name="圆角矩形 27"/>
            <p:cNvSpPr/>
            <p:nvPr/>
          </p:nvSpPr>
          <p:spPr>
            <a:xfrm>
              <a:off x="5214938" y="4118601"/>
              <a:ext cx="714375" cy="728904"/>
            </a:xfrm>
            <a:prstGeom prst="roundRect">
              <a:avLst/>
            </a:prstGeom>
            <a:noFill/>
            <a:ln w="57150">
              <a:solidFill>
                <a:srgbClr val="F8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5280021" y="4104313"/>
              <a:ext cx="592139" cy="369332"/>
            </a:xfrm>
            <a:prstGeom prst="rect">
              <a:avLst/>
            </a:prstGeom>
            <a:noFill/>
          </p:spPr>
          <p:txBody>
            <a:bodyPr wrap="square" rtlCol="0">
              <a:spAutoFit/>
            </a:bodyPr>
            <a:lstStyle/>
            <a:p>
              <a:r>
                <a:rPr kumimoji="1" lang="en-US" altLang="zh-CN" b="1" dirty="0" smtClean="0">
                  <a:solidFill>
                    <a:schemeClr val="accent2"/>
                  </a:solidFill>
                </a:rPr>
                <a:t>&gt;_</a:t>
              </a:r>
              <a:endParaRPr kumimoji="1" lang="zh-CN" altLang="en-US" b="1" dirty="0">
                <a:solidFill>
                  <a:schemeClr val="accent2"/>
                </a:solidFill>
              </a:endParaRPr>
            </a:p>
          </p:txBody>
        </p:sp>
        <p:sp>
          <p:nvSpPr>
            <p:cNvPr id="30" name="文本框 29"/>
            <p:cNvSpPr txBox="1"/>
            <p:nvPr/>
          </p:nvSpPr>
          <p:spPr>
            <a:xfrm>
              <a:off x="5365749" y="4443418"/>
              <a:ext cx="592139" cy="369332"/>
            </a:xfrm>
            <a:prstGeom prst="rect">
              <a:avLst/>
            </a:prstGeom>
            <a:noFill/>
          </p:spPr>
          <p:txBody>
            <a:bodyPr wrap="square" rtlCol="0">
              <a:spAutoFit/>
            </a:bodyPr>
            <a:lstStyle/>
            <a:p>
              <a:r>
                <a:rPr kumimoji="1" lang="en-US" altLang="zh-CN" b="1" dirty="0" smtClean="0">
                  <a:solidFill>
                    <a:schemeClr val="accent2"/>
                  </a:solidFill>
                </a:rPr>
                <a:t>JIT</a:t>
              </a:r>
              <a:endParaRPr kumimoji="1" lang="zh-CN" altLang="en-US" b="1" dirty="0">
                <a:solidFill>
                  <a:schemeClr val="accent2"/>
                </a:solidFill>
              </a:endParaRPr>
            </a:p>
          </p:txBody>
        </p:sp>
      </p:grpSp>
      <p:sp>
        <p:nvSpPr>
          <p:cNvPr id="31" name="圆角矩形标注 30"/>
          <p:cNvSpPr/>
          <p:nvPr/>
        </p:nvSpPr>
        <p:spPr>
          <a:xfrm>
            <a:off x="1849375" y="3300390"/>
            <a:ext cx="1346430" cy="707655"/>
          </a:xfrm>
          <a:prstGeom prst="wedgeRoundRectCallout">
            <a:avLst/>
          </a:prstGeom>
          <a:solidFill>
            <a:schemeClr val="accent1">
              <a:lumMod val="40000"/>
              <a:lumOff val="60000"/>
            </a:schemeClr>
          </a:solidFill>
          <a:ln>
            <a:solidFill>
              <a:schemeClr val="bg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箭头连接符 31"/>
          <p:cNvCxnSpPr/>
          <p:nvPr/>
        </p:nvCxnSpPr>
        <p:spPr>
          <a:xfrm>
            <a:off x="1935805" y="4210452"/>
            <a:ext cx="12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843249" y="3312217"/>
            <a:ext cx="1528604" cy="738664"/>
          </a:xfrm>
          <a:prstGeom prst="rect">
            <a:avLst/>
          </a:prstGeom>
          <a:noFill/>
        </p:spPr>
        <p:txBody>
          <a:bodyPr wrap="square" rtlCol="0">
            <a:spAutoFit/>
          </a:bodyPr>
          <a:lstStyle/>
          <a:p>
            <a:r>
              <a:rPr lang="en-US" altLang="zh-CN" sz="1400" dirty="0" smtClean="0">
                <a:solidFill>
                  <a:schemeClr val="bg1"/>
                </a:solidFill>
              </a:rPr>
              <a:t>Randomly</a:t>
            </a:r>
            <a:r>
              <a:rPr lang="zh-CN" altLang="en-US" sz="1400" dirty="0" smtClean="0">
                <a:solidFill>
                  <a:schemeClr val="bg1"/>
                </a:solidFill>
              </a:rPr>
              <a:t> </a:t>
            </a:r>
            <a:r>
              <a:rPr lang="en-US" altLang="zh-CN" sz="1400" dirty="0" smtClean="0">
                <a:solidFill>
                  <a:schemeClr val="bg1"/>
                </a:solidFill>
              </a:rPr>
              <a:t>select</a:t>
            </a:r>
            <a:r>
              <a:rPr lang="zh-CN" altLang="en-US" sz="1400" dirty="0" smtClean="0">
                <a:solidFill>
                  <a:schemeClr val="bg1"/>
                </a:solidFill>
              </a:rPr>
              <a:t> </a:t>
            </a:r>
            <a:r>
              <a:rPr lang="en-US" altLang="zh-CN" sz="1400" dirty="0">
                <a:solidFill>
                  <a:schemeClr val="bg1"/>
                </a:solidFill>
              </a:rPr>
              <a:t>an ID at compile-time</a:t>
            </a:r>
            <a:endParaRPr kumimoji="1" lang="zh-CN" altLang="en-US" sz="1400" dirty="0">
              <a:solidFill>
                <a:schemeClr val="bg1"/>
              </a:solidFill>
            </a:endParaRPr>
          </a:p>
        </p:txBody>
      </p:sp>
      <p:sp>
        <p:nvSpPr>
          <p:cNvPr id="34" name="文本框 33"/>
          <p:cNvSpPr txBox="1"/>
          <p:nvPr/>
        </p:nvSpPr>
        <p:spPr>
          <a:xfrm>
            <a:off x="3701519" y="3975877"/>
            <a:ext cx="899030" cy="420410"/>
          </a:xfrm>
          <a:prstGeom prst="flowChartDocument">
            <a:avLst/>
          </a:prstGeom>
          <a:solidFill>
            <a:schemeClr val="accent1"/>
          </a:solidFill>
          <a:ln>
            <a:solidFill>
              <a:schemeClr val="bg2"/>
            </a:solidFill>
          </a:ln>
          <a:effectLst>
            <a:outerShdw blurRad="50800" dist="76200" dir="2700000" algn="tl" rotWithShape="0">
              <a:prstClr val="black">
                <a:alpha val="40000"/>
              </a:prstClr>
            </a:outerShdw>
          </a:effectLst>
        </p:spPr>
        <p:txBody>
          <a:bodyPr wrap="square" rtlCol="0">
            <a:spAutoFit/>
          </a:bodyPr>
          <a:lstStyle/>
          <a:p>
            <a:pPr algn="ctr"/>
            <a:r>
              <a:rPr kumimoji="1" lang="en-US" altLang="zh-CN" sz="1600" smtClean="0">
                <a:solidFill>
                  <a:schemeClr val="bg1"/>
                </a:solidFill>
              </a:rPr>
              <a:t>function</a:t>
            </a:r>
            <a:endParaRPr kumimoji="1" lang="zh-CN" altLang="en-US" sz="1600" dirty="0">
              <a:solidFill>
                <a:schemeClr val="bg1"/>
              </a:solidFill>
            </a:endParaRPr>
          </a:p>
        </p:txBody>
      </p:sp>
      <p:sp>
        <p:nvSpPr>
          <p:cNvPr id="35" name="文本框 34"/>
          <p:cNvSpPr txBox="1"/>
          <p:nvPr/>
        </p:nvSpPr>
        <p:spPr>
          <a:xfrm>
            <a:off x="3334535" y="4031172"/>
            <a:ext cx="445963" cy="389513"/>
          </a:xfrm>
          <a:prstGeom prst="ellipse">
            <a:avLst/>
          </a:prstGeom>
          <a:solidFill>
            <a:srgbClr val="FCF9EE"/>
          </a:solidFill>
          <a:ln>
            <a:solidFill>
              <a:schemeClr val="bg1"/>
            </a:solidFill>
          </a:ln>
          <a:effectLst>
            <a:outerShdw blurRad="50800" dist="76200" dir="2700000" algn="tl" rotWithShape="0">
              <a:prstClr val="black">
                <a:alpha val="40000"/>
              </a:prstClr>
            </a:outerShdw>
          </a:effectLst>
        </p:spPr>
        <p:txBody>
          <a:bodyPr wrap="square" rtlCol="0">
            <a:spAutoFit/>
          </a:bodyPr>
          <a:lstStyle/>
          <a:p>
            <a:pPr algn="ctr"/>
            <a:r>
              <a:rPr kumimoji="1" lang="en-US" altLang="zh-CN" sz="1200" dirty="0" smtClean="0">
                <a:solidFill>
                  <a:schemeClr val="accent2"/>
                </a:solidFill>
              </a:rPr>
              <a:t>ID</a:t>
            </a:r>
            <a:endParaRPr kumimoji="1" lang="zh-CN" altLang="en-US" sz="1200" dirty="0">
              <a:solidFill>
                <a:schemeClr val="accent2"/>
              </a:solidFill>
            </a:endParaRPr>
          </a:p>
        </p:txBody>
      </p:sp>
      <p:sp>
        <p:nvSpPr>
          <p:cNvPr id="36" name="文本框 35"/>
          <p:cNvSpPr txBox="1"/>
          <p:nvPr/>
        </p:nvSpPr>
        <p:spPr>
          <a:xfrm>
            <a:off x="1492886" y="4885467"/>
            <a:ext cx="2059011" cy="523220"/>
          </a:xfrm>
          <a:prstGeom prst="rect">
            <a:avLst/>
          </a:prstGeom>
          <a:solidFill>
            <a:schemeClr val="accent2"/>
          </a:solidFill>
          <a:ln>
            <a:solidFill>
              <a:srgbClr val="FCF9EE"/>
            </a:solidFill>
          </a:ln>
          <a:effectLst>
            <a:outerShdw blurRad="50800" dist="76200" dir="2700000" algn="tl" rotWithShape="0">
              <a:prstClr val="black">
                <a:alpha val="40000"/>
              </a:prstClr>
            </a:outerShdw>
          </a:effectLst>
        </p:spPr>
        <p:txBody>
          <a:bodyPr wrap="square" rtlCol="0">
            <a:spAutoFit/>
          </a:bodyPr>
          <a:lstStyle/>
          <a:p>
            <a:pPr algn="ctr"/>
            <a:r>
              <a:rPr lang="en-US" altLang="zh-CN" sz="1400" dirty="0">
                <a:solidFill>
                  <a:schemeClr val="bg1"/>
                </a:solidFill>
              </a:rPr>
              <a:t>The JIT compiler is going to generate a function</a:t>
            </a:r>
            <a:endParaRPr kumimoji="1" lang="zh-CN" altLang="en-US" sz="1400" dirty="0">
              <a:solidFill>
                <a:schemeClr val="bg1"/>
              </a:solidFill>
            </a:endParaRPr>
          </a:p>
        </p:txBody>
      </p:sp>
      <p:cxnSp>
        <p:nvCxnSpPr>
          <p:cNvPr id="7" name="直线箭头连接符 6"/>
          <p:cNvCxnSpPr/>
          <p:nvPr/>
        </p:nvCxnSpPr>
        <p:spPr>
          <a:xfrm flipV="1">
            <a:off x="2443163" y="4216910"/>
            <a:ext cx="0" cy="648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7" name="组 36"/>
          <p:cNvGrpSpPr/>
          <p:nvPr/>
        </p:nvGrpSpPr>
        <p:grpSpPr>
          <a:xfrm>
            <a:off x="3874127" y="2832088"/>
            <a:ext cx="742950" cy="743192"/>
            <a:chOff x="5214938" y="4104313"/>
            <a:chExt cx="742950" cy="743192"/>
          </a:xfrm>
        </p:grpSpPr>
        <p:sp>
          <p:nvSpPr>
            <p:cNvPr id="38" name="圆角矩形 37"/>
            <p:cNvSpPr/>
            <p:nvPr/>
          </p:nvSpPr>
          <p:spPr>
            <a:xfrm>
              <a:off x="5214938" y="4118601"/>
              <a:ext cx="714375" cy="728904"/>
            </a:xfrm>
            <a:prstGeom prst="roundRect">
              <a:avLst/>
            </a:prstGeom>
            <a:noFill/>
            <a:ln w="57150">
              <a:solidFill>
                <a:srgbClr val="F8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5280021" y="4104313"/>
              <a:ext cx="592139" cy="369332"/>
            </a:xfrm>
            <a:prstGeom prst="rect">
              <a:avLst/>
            </a:prstGeom>
            <a:noFill/>
          </p:spPr>
          <p:txBody>
            <a:bodyPr wrap="square" rtlCol="0">
              <a:spAutoFit/>
            </a:bodyPr>
            <a:lstStyle/>
            <a:p>
              <a:r>
                <a:rPr kumimoji="1" lang="en-US" altLang="zh-CN" b="1" dirty="0" smtClean="0">
                  <a:solidFill>
                    <a:schemeClr val="accent2"/>
                  </a:solidFill>
                </a:rPr>
                <a:t>&gt;_</a:t>
              </a:r>
              <a:endParaRPr kumimoji="1" lang="zh-CN" altLang="en-US" b="1" dirty="0">
                <a:solidFill>
                  <a:schemeClr val="accent2"/>
                </a:solidFill>
              </a:endParaRPr>
            </a:p>
          </p:txBody>
        </p:sp>
        <p:sp>
          <p:nvSpPr>
            <p:cNvPr id="40" name="文本框 39"/>
            <p:cNvSpPr txBox="1"/>
            <p:nvPr/>
          </p:nvSpPr>
          <p:spPr>
            <a:xfrm>
              <a:off x="5365749" y="4443418"/>
              <a:ext cx="592139" cy="369332"/>
            </a:xfrm>
            <a:prstGeom prst="rect">
              <a:avLst/>
            </a:prstGeom>
            <a:noFill/>
          </p:spPr>
          <p:txBody>
            <a:bodyPr wrap="square" rtlCol="0">
              <a:spAutoFit/>
            </a:bodyPr>
            <a:lstStyle/>
            <a:p>
              <a:r>
                <a:rPr kumimoji="1" lang="en-US" altLang="zh-CN" b="1" dirty="0" smtClean="0">
                  <a:solidFill>
                    <a:schemeClr val="accent2"/>
                  </a:solidFill>
                </a:rPr>
                <a:t>JIT</a:t>
              </a:r>
              <a:endParaRPr kumimoji="1" lang="zh-CN" altLang="en-US" b="1" dirty="0">
                <a:solidFill>
                  <a:schemeClr val="accent2"/>
                </a:solidFill>
              </a:endParaRPr>
            </a:p>
          </p:txBody>
        </p:sp>
      </p:grpSp>
      <p:sp>
        <p:nvSpPr>
          <p:cNvPr id="41" name="文本框 40"/>
          <p:cNvSpPr txBox="1"/>
          <p:nvPr/>
        </p:nvSpPr>
        <p:spPr>
          <a:xfrm>
            <a:off x="4617078" y="2823283"/>
            <a:ext cx="2059011" cy="738664"/>
          </a:xfrm>
          <a:prstGeom prst="rect">
            <a:avLst/>
          </a:prstGeom>
          <a:solidFill>
            <a:schemeClr val="accent2"/>
          </a:solidFill>
          <a:ln>
            <a:solidFill>
              <a:srgbClr val="FCF9EE"/>
            </a:solidFill>
          </a:ln>
          <a:effectLst>
            <a:outerShdw blurRad="50800" dist="76200" dir="2700000" algn="tl" rotWithShape="0">
              <a:prstClr val="black">
                <a:alpha val="40000"/>
              </a:prstClr>
            </a:outerShdw>
          </a:effectLst>
        </p:spPr>
        <p:txBody>
          <a:bodyPr wrap="square" rtlCol="0">
            <a:spAutoFit/>
          </a:bodyPr>
          <a:lstStyle/>
          <a:p>
            <a:pPr algn="ctr"/>
            <a:r>
              <a:rPr lang="en-US" altLang="zh-CN" sz="1400" dirty="0">
                <a:solidFill>
                  <a:schemeClr val="bg1"/>
                </a:solidFill>
              </a:rPr>
              <a:t>The JIT compiler is going to generate an indirect call or jump instruction</a:t>
            </a:r>
            <a:endParaRPr kumimoji="1" lang="zh-CN" altLang="en-US" sz="1400" dirty="0">
              <a:solidFill>
                <a:schemeClr val="bg1"/>
              </a:solidFill>
            </a:endParaRPr>
          </a:p>
        </p:txBody>
      </p:sp>
      <p:cxnSp>
        <p:nvCxnSpPr>
          <p:cNvPr id="42" name="直线箭头连接符 41"/>
          <p:cNvCxnSpPr/>
          <p:nvPr/>
        </p:nvCxnSpPr>
        <p:spPr>
          <a:xfrm>
            <a:off x="4717111" y="4191400"/>
            <a:ext cx="183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圆角矩形标注 42"/>
          <p:cNvSpPr/>
          <p:nvPr/>
        </p:nvSpPr>
        <p:spPr>
          <a:xfrm rot="10800000">
            <a:off x="4143340" y="4455288"/>
            <a:ext cx="2543202" cy="797916"/>
          </a:xfrm>
          <a:prstGeom prst="wedgeRoundRectCallout">
            <a:avLst/>
          </a:prstGeom>
          <a:solidFill>
            <a:schemeClr val="accent1">
              <a:lumMod val="40000"/>
              <a:lumOff val="60000"/>
            </a:schemeClr>
          </a:solidFill>
          <a:ln>
            <a:solidFill>
              <a:schemeClr val="bg2"/>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p:cNvCxnSpPr/>
          <p:nvPr/>
        </p:nvCxnSpPr>
        <p:spPr>
          <a:xfrm>
            <a:off x="5672135" y="3632432"/>
            <a:ext cx="0" cy="5589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114766" y="4483008"/>
            <a:ext cx="2697181" cy="738664"/>
          </a:xfrm>
          <a:prstGeom prst="rect">
            <a:avLst/>
          </a:prstGeom>
          <a:noFill/>
        </p:spPr>
        <p:txBody>
          <a:bodyPr wrap="square" rtlCol="0">
            <a:spAutoFit/>
          </a:bodyPr>
          <a:lstStyle/>
          <a:p>
            <a:r>
              <a:rPr lang="en-US" altLang="zh-CN" sz="1400" dirty="0" smtClean="0">
                <a:solidFill>
                  <a:schemeClr val="bg1"/>
                </a:solidFill>
              </a:rPr>
              <a:t>Before </a:t>
            </a:r>
            <a:r>
              <a:rPr lang="en-US" altLang="zh-CN" sz="1400" dirty="0">
                <a:solidFill>
                  <a:schemeClr val="bg1"/>
                </a:solidFill>
              </a:rPr>
              <a:t>the call or </a:t>
            </a:r>
            <a:r>
              <a:rPr lang="en-US" altLang="zh-CN" sz="1400" dirty="0" smtClean="0">
                <a:solidFill>
                  <a:schemeClr val="bg1"/>
                </a:solidFill>
              </a:rPr>
              <a:t>jump</a:t>
            </a:r>
            <a:r>
              <a:rPr lang="zh-CN" altLang="en-US" sz="1400" dirty="0" smtClean="0">
                <a:solidFill>
                  <a:schemeClr val="bg1"/>
                </a:solidFill>
              </a:rPr>
              <a:t> </a:t>
            </a:r>
            <a:r>
              <a:rPr lang="en-US" altLang="zh-CN" sz="1400" dirty="0" smtClean="0">
                <a:solidFill>
                  <a:schemeClr val="bg1"/>
                </a:solidFill>
              </a:rPr>
              <a:t>instruction </a:t>
            </a:r>
            <a:r>
              <a:rPr lang="en-US" altLang="zh-CN" sz="1400" dirty="0">
                <a:solidFill>
                  <a:schemeClr val="bg1"/>
                </a:solidFill>
              </a:rPr>
              <a:t>generator invokes the </a:t>
            </a:r>
            <a:r>
              <a:rPr lang="en-US" altLang="zh-CN" sz="1400" dirty="0" err="1">
                <a:solidFill>
                  <a:schemeClr val="bg1"/>
                </a:solidFill>
              </a:rPr>
              <a:t>CodeGen</a:t>
            </a:r>
            <a:r>
              <a:rPr lang="en-US" altLang="zh-CN" sz="1400" dirty="0">
                <a:solidFill>
                  <a:schemeClr val="bg1"/>
                </a:solidFill>
              </a:rPr>
              <a:t> delegate</a:t>
            </a:r>
            <a:endParaRPr kumimoji="1" lang="zh-CN" altLang="en-US" sz="1400" dirty="0">
              <a:solidFill>
                <a:schemeClr val="bg1"/>
              </a:solidFill>
            </a:endParaRPr>
          </a:p>
        </p:txBody>
      </p:sp>
      <p:sp>
        <p:nvSpPr>
          <p:cNvPr id="46" name="文本框 45"/>
          <p:cNvSpPr txBox="1"/>
          <p:nvPr/>
        </p:nvSpPr>
        <p:spPr>
          <a:xfrm>
            <a:off x="6883383" y="4020888"/>
            <a:ext cx="1649430" cy="307777"/>
          </a:xfrm>
          <a:prstGeom prst="rect">
            <a:avLst/>
          </a:prstGeom>
          <a:solidFill>
            <a:schemeClr val="accent2"/>
          </a:solidFill>
          <a:ln>
            <a:solidFill>
              <a:srgbClr val="FCF9EE"/>
            </a:solidFill>
          </a:ln>
          <a:effectLst>
            <a:outerShdw blurRad="50800" dist="76200" dir="2700000" algn="tl" rotWithShape="0">
              <a:prstClr val="black">
                <a:alpha val="40000"/>
              </a:prstClr>
            </a:outerShdw>
          </a:effectLst>
        </p:spPr>
        <p:txBody>
          <a:bodyPr wrap="square" rtlCol="0">
            <a:spAutoFit/>
          </a:bodyPr>
          <a:lstStyle/>
          <a:p>
            <a:pPr algn="ctr"/>
            <a:r>
              <a:rPr lang="en-US" altLang="zh-CN" sz="1400" smtClean="0">
                <a:solidFill>
                  <a:schemeClr val="bg1"/>
                </a:solidFill>
              </a:rPr>
              <a:t>CFI</a:t>
            </a:r>
            <a:r>
              <a:rPr lang="zh-CN" altLang="en-US" sz="1400" dirty="0" smtClean="0">
                <a:solidFill>
                  <a:schemeClr val="bg1"/>
                </a:solidFill>
              </a:rPr>
              <a:t> </a:t>
            </a:r>
            <a:r>
              <a:rPr lang="en-US" altLang="zh-CN" sz="1400" dirty="0" smtClean="0">
                <a:solidFill>
                  <a:schemeClr val="bg1"/>
                </a:solidFill>
              </a:rPr>
              <a:t> </a:t>
            </a:r>
            <a:r>
              <a:rPr lang="en-US" altLang="zh-CN" sz="1400" dirty="0">
                <a:solidFill>
                  <a:schemeClr val="bg1"/>
                </a:solidFill>
              </a:rPr>
              <a:t>security check</a:t>
            </a:r>
            <a:endParaRPr kumimoji="1" lang="zh-CN" altLang="en-US" sz="1400" dirty="0">
              <a:solidFill>
                <a:schemeClr val="bg1"/>
              </a:solidFill>
            </a:endParaRPr>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132" y="4006863"/>
            <a:ext cx="390912" cy="390912"/>
          </a:xfrm>
          <a:prstGeom prst="rect">
            <a:avLst/>
          </a:prstGeom>
        </p:spPr>
      </p:pic>
    </p:spTree>
    <p:extLst>
      <p:ext uri="{BB962C8B-B14F-4D97-AF65-F5344CB8AC3E}">
        <p14:creationId xmlns:p14="http://schemas.microsoft.com/office/powerpoint/2010/main" val="9275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 presetClass="entr" presetSubtype="4"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1"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1"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1"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1"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1"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par>
                                <p:cTn id="73" presetID="2" presetClass="entr" presetSubtype="4" fill="hold" grpId="1"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par>
                                <p:cTn id="77" presetID="2" presetClass="entr" presetSubtype="4"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p:bldP spid="26" grpId="1" animBg="1"/>
      <p:bldP spid="31" grpId="1" animBg="1"/>
      <p:bldP spid="33" grpId="1"/>
      <p:bldP spid="34" grpId="1" animBg="1"/>
      <p:bldP spid="35" grpId="1" animBg="1"/>
      <p:bldP spid="36" grpId="1" animBg="1"/>
      <p:bldP spid="41" grpId="1" animBg="1"/>
      <p:bldP spid="43" grpId="1" animBg="1"/>
      <p:bldP spid="45" grpId="1"/>
      <p:bldP spid="4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14</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a:off x="557335" y="1168161"/>
            <a:ext cx="3657478"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Shadow Stack for Return Instructions </a:t>
            </a:r>
          </a:p>
        </p:txBody>
      </p:sp>
      <p:sp>
        <p:nvSpPr>
          <p:cNvPr id="10" name="圆角矩形 9"/>
          <p:cNvSpPr/>
          <p:nvPr/>
        </p:nvSpPr>
        <p:spPr>
          <a:xfrm>
            <a:off x="600194" y="2176153"/>
            <a:ext cx="7946906" cy="1021556"/>
          </a:xfrm>
          <a:prstGeom prst="roundRect">
            <a:avLst/>
          </a:prstGeom>
          <a:ln>
            <a:solidFill>
              <a:schemeClr val="accent1"/>
            </a:solidFill>
          </a:ln>
        </p:spPr>
        <p:txBody>
          <a:bodyPr wrap="square">
            <a:spAutoFit/>
          </a:bodyPr>
          <a:lstStyle/>
          <a:p>
            <a:r>
              <a:rPr lang="en-US" altLang="zh-CN" dirty="0"/>
              <a:t>At each function entry, </a:t>
            </a:r>
            <a:r>
              <a:rPr lang="en-US" altLang="zh-CN" dirty="0" err="1"/>
              <a:t>JITScope</a:t>
            </a:r>
            <a:r>
              <a:rPr lang="en-US" altLang="zh-CN" dirty="0"/>
              <a:t> copies the return address of current function frame to a shadow stack. Then at the function exit, it matches the return address on the original stack against the one on the shadow stack. </a:t>
            </a:r>
          </a:p>
        </p:txBody>
      </p:sp>
      <p:sp>
        <p:nvSpPr>
          <p:cNvPr id="11" name="文本框 10"/>
          <p:cNvSpPr txBox="1"/>
          <p:nvPr/>
        </p:nvSpPr>
        <p:spPr>
          <a:xfrm>
            <a:off x="1076439" y="3739222"/>
            <a:ext cx="2276358" cy="369332"/>
          </a:xfrm>
          <a:prstGeom prst="rect">
            <a:avLst/>
          </a:prstGeom>
          <a:solidFill>
            <a:schemeClr val="accent1"/>
          </a:solidFill>
          <a:ln>
            <a:solidFill>
              <a:schemeClr val="accent1"/>
            </a:solidFill>
          </a:ln>
        </p:spPr>
        <p:txBody>
          <a:bodyPr wrap="square" rtlCol="0">
            <a:spAutoFit/>
          </a:bodyPr>
          <a:lstStyle/>
          <a:p>
            <a:r>
              <a:rPr lang="en-US" altLang="zh-CN" dirty="0">
                <a:solidFill>
                  <a:schemeClr val="bg1"/>
                </a:solidFill>
              </a:rPr>
              <a:t>For JIT </a:t>
            </a:r>
            <a:r>
              <a:rPr lang="en-US" altLang="zh-CN">
                <a:solidFill>
                  <a:schemeClr val="bg1"/>
                </a:solidFill>
              </a:rPr>
              <a:t>compiled </a:t>
            </a:r>
            <a:r>
              <a:rPr lang="en-US" altLang="zh-CN" smtClean="0">
                <a:solidFill>
                  <a:schemeClr val="bg1"/>
                </a:solidFill>
              </a:rPr>
              <a:t>code</a:t>
            </a:r>
            <a:endParaRPr lang="en-US" altLang="zh-CN" dirty="0">
              <a:solidFill>
                <a:schemeClr val="bg1"/>
              </a:solidFill>
            </a:endParaRPr>
          </a:p>
        </p:txBody>
      </p:sp>
      <p:sp>
        <p:nvSpPr>
          <p:cNvPr id="12" name="圆角矩形 11"/>
          <p:cNvSpPr/>
          <p:nvPr/>
        </p:nvSpPr>
        <p:spPr>
          <a:xfrm>
            <a:off x="624007" y="4490177"/>
            <a:ext cx="7946906" cy="715089"/>
          </a:xfrm>
          <a:prstGeom prst="roundRect">
            <a:avLst/>
          </a:prstGeom>
          <a:ln>
            <a:solidFill>
              <a:schemeClr val="accent1"/>
            </a:solidFill>
          </a:ln>
        </p:spPr>
        <p:txBody>
          <a:bodyPr wrap="square">
            <a:spAutoFit/>
          </a:bodyPr>
          <a:lstStyle/>
          <a:p>
            <a:r>
              <a:rPr lang="en-US" altLang="zh-CN" dirty="0" smtClean="0"/>
              <a:t>It</a:t>
            </a:r>
            <a:r>
              <a:rPr lang="zh-CN" altLang="en-US" dirty="0"/>
              <a:t> </a:t>
            </a:r>
            <a:r>
              <a:rPr lang="en-US" altLang="zh-CN" smtClean="0"/>
              <a:t>utilizes </a:t>
            </a:r>
            <a:r>
              <a:rPr lang="en-US" altLang="zh-CN" dirty="0"/>
              <a:t>the </a:t>
            </a:r>
            <a:r>
              <a:rPr lang="en-US" altLang="zh-CN" dirty="0" err="1"/>
              <a:t>CodeGen</a:t>
            </a:r>
            <a:r>
              <a:rPr lang="en-US" altLang="zh-CN" dirty="0"/>
              <a:t> delegate to instrument the shadow stack related operations to runtime generated return instructions. </a:t>
            </a:r>
          </a:p>
        </p:txBody>
      </p:sp>
      <p:sp>
        <p:nvSpPr>
          <p:cNvPr id="13" name="椭圆形标注 12"/>
          <p:cNvSpPr/>
          <p:nvPr/>
        </p:nvSpPr>
        <p:spPr>
          <a:xfrm>
            <a:off x="6652314" y="1027648"/>
            <a:ext cx="1880499" cy="845758"/>
          </a:xfrm>
          <a:prstGeom prst="wedgeEllipseCallout">
            <a:avLst>
              <a:gd name="adj1" fmla="val -53845"/>
              <a:gd name="adj2" fmla="val 40449"/>
            </a:avLst>
          </a:prstGeom>
          <a:solidFill>
            <a:schemeClr val="accent1"/>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For</a:t>
            </a:r>
            <a:r>
              <a:rPr lang="zh-CN" altLang="en-US" sz="1200" dirty="0" smtClean="0"/>
              <a:t> </a:t>
            </a:r>
            <a:r>
              <a:rPr lang="en-US" altLang="zh-CN" sz="1200" dirty="0" smtClean="0"/>
              <a:t>return</a:t>
            </a:r>
            <a:r>
              <a:rPr lang="zh-CN" altLang="en-US" sz="1200" dirty="0" smtClean="0"/>
              <a:t> </a:t>
            </a:r>
            <a:r>
              <a:rPr lang="en-US" altLang="zh-CN" sz="1200" dirty="0" smtClean="0"/>
              <a:t>instructions</a:t>
            </a:r>
            <a:endParaRPr lang="zh-CN" altLang="en-US" sz="1200" dirty="0"/>
          </a:p>
        </p:txBody>
      </p:sp>
      <p:sp>
        <p:nvSpPr>
          <p:cNvPr id="4" name="椭圆 3"/>
          <p:cNvSpPr/>
          <p:nvPr/>
        </p:nvSpPr>
        <p:spPr>
          <a:xfrm>
            <a:off x="600194" y="3750025"/>
            <a:ext cx="360000" cy="36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加号 13"/>
          <p:cNvSpPr/>
          <p:nvPr/>
        </p:nvSpPr>
        <p:spPr>
          <a:xfrm>
            <a:off x="618045" y="3768923"/>
            <a:ext cx="324000" cy="324000"/>
          </a:xfrm>
          <a:prstGeom prst="mathPlus">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3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4"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15</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p:cNvSpPr txBox="1"/>
          <p:nvPr/>
        </p:nvSpPr>
        <p:spPr>
          <a:xfrm>
            <a:off x="557335" y="1168161"/>
            <a:ext cx="2119829"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Compatibility </a:t>
            </a:r>
            <a:r>
              <a:rPr lang="en-US" altLang="zh-CN" dirty="0" smtClean="0">
                <a:solidFill>
                  <a:schemeClr val="bg1"/>
                </a:solidFill>
              </a:rPr>
              <a:t>Issues</a:t>
            </a:r>
            <a:endParaRPr lang="en-US" altLang="zh-CN" dirty="0">
              <a:solidFill>
                <a:schemeClr val="bg1"/>
              </a:solidFill>
            </a:endParaRPr>
          </a:p>
        </p:txBody>
      </p:sp>
      <p:sp>
        <p:nvSpPr>
          <p:cNvPr id="9" name="矩形 8"/>
          <p:cNvSpPr/>
          <p:nvPr/>
        </p:nvSpPr>
        <p:spPr>
          <a:xfrm>
            <a:off x="940382" y="1771555"/>
            <a:ext cx="7506134" cy="646331"/>
          </a:xfrm>
          <a:prstGeom prst="rect">
            <a:avLst/>
          </a:prstGeom>
        </p:spPr>
        <p:txBody>
          <a:bodyPr wrap="square">
            <a:spAutoFit/>
          </a:bodyPr>
          <a:lstStyle/>
          <a:p>
            <a:r>
              <a:rPr lang="en-US" altLang="zh-CN" dirty="0" smtClean="0"/>
              <a:t>The </a:t>
            </a:r>
            <a:r>
              <a:rPr lang="en-US" altLang="zh-CN" dirty="0"/>
              <a:t>web browser may indirectly call external functions that are not defined in the browser, such as functions provided by the operating system or libraries. </a:t>
            </a:r>
          </a:p>
        </p:txBody>
      </p:sp>
      <p:sp>
        <p:nvSpPr>
          <p:cNvPr id="10" name="Freeform 109"/>
          <p:cNvSpPr>
            <a:spLocks noEditPoints="1"/>
          </p:cNvSpPr>
          <p:nvPr/>
        </p:nvSpPr>
        <p:spPr bwMode="auto">
          <a:xfrm>
            <a:off x="569846" y="1913432"/>
            <a:ext cx="410283" cy="362576"/>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双中括号 11"/>
          <p:cNvSpPr/>
          <p:nvPr/>
        </p:nvSpPr>
        <p:spPr>
          <a:xfrm>
            <a:off x="980129" y="2691942"/>
            <a:ext cx="5006334" cy="408623"/>
          </a:xfrm>
          <a:prstGeom prst="bracketPair">
            <a:avLst/>
          </a:prstGeom>
          <a:solidFill>
            <a:schemeClr val="accent1">
              <a:lumMod val="60000"/>
              <a:lumOff val="40000"/>
            </a:schemeClr>
          </a:solidFill>
          <a:ln>
            <a:solidFill>
              <a:schemeClr val="accent1">
                <a:lumMod val="75000"/>
              </a:schemeClr>
            </a:solidFill>
          </a:ln>
        </p:spPr>
        <p:txBody>
          <a:bodyPr wrap="square">
            <a:spAutoFit/>
          </a:bodyPr>
          <a:lstStyle/>
          <a:p>
            <a:r>
              <a:rPr lang="en-US" altLang="zh-CN" dirty="0" smtClean="0">
                <a:solidFill>
                  <a:schemeClr val="bg1"/>
                </a:solidFill>
              </a:rPr>
              <a:t>Compatible </a:t>
            </a:r>
            <a:r>
              <a:rPr lang="en-US" altLang="zh-CN" dirty="0">
                <a:solidFill>
                  <a:schemeClr val="bg1"/>
                </a:solidFill>
              </a:rPr>
              <a:t>with the operating system and libraries </a:t>
            </a:r>
          </a:p>
        </p:txBody>
      </p:sp>
      <p:sp>
        <p:nvSpPr>
          <p:cNvPr id="13" name="文本框 12"/>
          <p:cNvSpPr txBox="1"/>
          <p:nvPr/>
        </p:nvSpPr>
        <p:spPr>
          <a:xfrm>
            <a:off x="539750" y="2700366"/>
            <a:ext cx="606425" cy="400110"/>
          </a:xfrm>
          <a:prstGeom prst="rect">
            <a:avLst/>
          </a:prstGeom>
          <a:noFill/>
        </p:spPr>
        <p:txBody>
          <a:bodyPr wrap="square" rtlCol="0">
            <a:spAutoFit/>
          </a:bodyPr>
          <a:lstStyle/>
          <a:p>
            <a:r>
              <a:rPr kumimoji="1" lang="en-US" altLang="zh-CN" sz="2000" b="1" dirty="0" smtClean="0">
                <a:solidFill>
                  <a:srgbClr val="C00000"/>
                </a:solidFill>
              </a:rPr>
              <a:t>SO</a:t>
            </a:r>
            <a:endParaRPr kumimoji="1" lang="zh-CN" altLang="en-US" sz="2000" b="1" dirty="0">
              <a:solidFill>
                <a:srgbClr val="C00000"/>
              </a:solidFill>
            </a:endParaRPr>
          </a:p>
        </p:txBody>
      </p:sp>
      <p:cxnSp>
        <p:nvCxnSpPr>
          <p:cNvPr id="14" name="直线连接符 13"/>
          <p:cNvCxnSpPr/>
          <p:nvPr/>
        </p:nvCxnSpPr>
        <p:spPr>
          <a:xfrm>
            <a:off x="960595" y="2427748"/>
            <a:ext cx="73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右箭头 14"/>
          <p:cNvSpPr/>
          <p:nvPr/>
        </p:nvSpPr>
        <p:spPr>
          <a:xfrm rot="3717347">
            <a:off x="394634" y="4615880"/>
            <a:ext cx="3132000" cy="216000"/>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744698" y="3432809"/>
            <a:ext cx="5213312" cy="432048"/>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t>    </a:t>
            </a:r>
            <a:r>
              <a:rPr lang="en-US" altLang="zh-CN" sz="1600" dirty="0" smtClean="0"/>
              <a:t>It</a:t>
            </a:r>
            <a:r>
              <a:rPr lang="zh-CN" altLang="en-US" sz="1600" dirty="0" smtClean="0"/>
              <a:t> </a:t>
            </a:r>
            <a:r>
              <a:rPr lang="en-US" altLang="zh-CN" sz="1600" dirty="0" smtClean="0"/>
              <a:t>introduces </a:t>
            </a:r>
            <a:r>
              <a:rPr lang="en-US" altLang="zh-CN" sz="1600" dirty="0"/>
              <a:t>a wrapper library for these target </a:t>
            </a:r>
            <a:r>
              <a:rPr lang="en-US" altLang="zh-CN" sz="1600" dirty="0" smtClean="0"/>
              <a:t>functions.</a:t>
            </a:r>
            <a:endParaRPr lang="en-US" altLang="zh-CN" sz="1600" dirty="0"/>
          </a:p>
        </p:txBody>
      </p:sp>
      <p:sp>
        <p:nvSpPr>
          <p:cNvPr id="17" name="椭圆 16"/>
          <p:cNvSpPr/>
          <p:nvPr/>
        </p:nvSpPr>
        <p:spPr>
          <a:xfrm>
            <a:off x="1651220" y="3242156"/>
            <a:ext cx="360040" cy="36004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8" name="圆角矩形 17"/>
          <p:cNvSpPr/>
          <p:nvPr/>
        </p:nvSpPr>
        <p:spPr>
          <a:xfrm>
            <a:off x="2168565" y="4171003"/>
            <a:ext cx="5752025" cy="745272"/>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In this wrapper library, for each target function, there is a wrapper function that will eventually invoke the original target function. </a:t>
            </a:r>
          </a:p>
        </p:txBody>
      </p:sp>
      <p:sp>
        <p:nvSpPr>
          <p:cNvPr id="19" name="椭圆 18"/>
          <p:cNvSpPr/>
          <p:nvPr/>
        </p:nvSpPr>
        <p:spPr>
          <a:xfrm>
            <a:off x="2075088" y="3980350"/>
            <a:ext cx="360040" cy="36004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圆角矩形 19"/>
          <p:cNvSpPr/>
          <p:nvPr/>
        </p:nvSpPr>
        <p:spPr>
          <a:xfrm>
            <a:off x="2763883" y="5180662"/>
            <a:ext cx="5156707" cy="745272"/>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JITScope</a:t>
            </a:r>
            <a:r>
              <a:rPr lang="en-US" altLang="zh-CN" sz="1600" dirty="0"/>
              <a:t> will instrument an ID before this wrapper function based on its type information. </a:t>
            </a:r>
          </a:p>
        </p:txBody>
      </p:sp>
      <p:sp>
        <p:nvSpPr>
          <p:cNvPr id="21" name="椭圆 20"/>
          <p:cNvSpPr/>
          <p:nvPr/>
        </p:nvSpPr>
        <p:spPr>
          <a:xfrm>
            <a:off x="2670406" y="4990009"/>
            <a:ext cx="360040" cy="36004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Tree>
    <p:extLst>
      <p:ext uri="{BB962C8B-B14F-4D97-AF65-F5344CB8AC3E}">
        <p14:creationId xmlns:p14="http://schemas.microsoft.com/office/powerpoint/2010/main" val="97822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ppt_x</p:attrName>
                                        </p:attrNameLst>
                                      </p:cBhvr>
                                      <p:tavLst>
                                        <p:tav tm="0">
                                          <p:val>
                                            <p:strVal val="#ppt_x"/>
                                          </p:val>
                                        </p:tav>
                                        <p:tav tm="100000">
                                          <p:val>
                                            <p:strVal val="#ppt_x"/>
                                          </p:val>
                                        </p:tav>
                                      </p:tavLst>
                                    </p:anim>
                                    <p:anim calcmode="lin" valueType="num">
                                      <p:cBhvr>
                                        <p:cTn id="22" dur="5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anim calcmode="lin" valueType="num">
                                      <p:cBhvr>
                                        <p:cTn id="26" dur="500" fill="hold"/>
                                        <p:tgtEl>
                                          <p:spTgt spid="12"/>
                                        </p:tgtEl>
                                        <p:attrNameLst>
                                          <p:attrName>ppt_x</p:attrName>
                                        </p:attrNameLst>
                                      </p:cBhvr>
                                      <p:tavLst>
                                        <p:tav tm="0">
                                          <p:val>
                                            <p:strVal val="#ppt_x"/>
                                          </p:val>
                                        </p:tav>
                                        <p:tav tm="100000">
                                          <p:val>
                                            <p:strVal val="#ppt_x"/>
                                          </p:val>
                                        </p:tav>
                                      </p:tavLst>
                                    </p:anim>
                                    <p:anim calcmode="lin" valueType="num">
                                      <p:cBhvr>
                                        <p:cTn id="2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37"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450" decel="100000" fill="hold"/>
                                        <p:tgtEl>
                                          <p:spTgt spid="17"/>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anim calcmode="lin" valueType="num">
                                      <p:cBhvr>
                                        <p:cTn id="43" dur="500" fill="hold"/>
                                        <p:tgtEl>
                                          <p:spTgt spid="16"/>
                                        </p:tgtEl>
                                        <p:attrNameLst>
                                          <p:attrName>ppt_x</p:attrName>
                                        </p:attrNameLst>
                                      </p:cBhvr>
                                      <p:tavLst>
                                        <p:tav tm="0">
                                          <p:val>
                                            <p:strVal val="#ppt_x"/>
                                          </p:val>
                                        </p:tav>
                                        <p:tav tm="100000">
                                          <p:val>
                                            <p:strVal val="#ppt_x"/>
                                          </p:val>
                                        </p:tav>
                                      </p:tavLst>
                                    </p:anim>
                                    <p:anim calcmode="lin" valueType="num">
                                      <p:cBhvr>
                                        <p:cTn id="44" dur="450" decel="100000" fill="hold"/>
                                        <p:tgtEl>
                                          <p:spTgt spid="16"/>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par>
                          <p:cTn id="46" fill="hold">
                            <p:stCondLst>
                              <p:cond delay="1000"/>
                            </p:stCondLst>
                            <p:childTnLst>
                              <p:par>
                                <p:cTn id="47" presetID="37"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strVal val="#ppt_x"/>
                                          </p:val>
                                        </p:tav>
                                        <p:tav tm="100000">
                                          <p:val>
                                            <p:strVal val="#ppt_x"/>
                                          </p:val>
                                        </p:tav>
                                      </p:tavLst>
                                    </p:anim>
                                    <p:anim calcmode="lin" valueType="num">
                                      <p:cBhvr>
                                        <p:cTn id="51" dur="450" decel="100000" fill="hold"/>
                                        <p:tgtEl>
                                          <p:spTgt spid="19"/>
                                        </p:tgtEl>
                                        <p:attrNameLst>
                                          <p:attrName>ppt_y</p:attrName>
                                        </p:attrNameLst>
                                      </p:cBhvr>
                                      <p:tavLst>
                                        <p:tav tm="0">
                                          <p:val>
                                            <p:strVal val="#ppt_y+1"/>
                                          </p:val>
                                        </p:tav>
                                        <p:tav tm="100000">
                                          <p:val>
                                            <p:strVal val="#ppt_y-.03"/>
                                          </p:val>
                                        </p:tav>
                                      </p:tavLst>
                                    </p:anim>
                                    <p:anim calcmode="lin" valueType="num">
                                      <p:cBhvr>
                                        <p:cTn id="52"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anim calcmode="lin" valueType="num">
                                      <p:cBhvr>
                                        <p:cTn id="56" dur="500" fill="hold"/>
                                        <p:tgtEl>
                                          <p:spTgt spid="18"/>
                                        </p:tgtEl>
                                        <p:attrNameLst>
                                          <p:attrName>ppt_x</p:attrName>
                                        </p:attrNameLst>
                                      </p:cBhvr>
                                      <p:tavLst>
                                        <p:tav tm="0">
                                          <p:val>
                                            <p:strVal val="#ppt_x"/>
                                          </p:val>
                                        </p:tav>
                                        <p:tav tm="100000">
                                          <p:val>
                                            <p:strVal val="#ppt_x"/>
                                          </p:val>
                                        </p:tav>
                                      </p:tavLst>
                                    </p:anim>
                                    <p:anim calcmode="lin" valueType="num">
                                      <p:cBhvr>
                                        <p:cTn id="57" dur="450" decel="100000" fill="hold"/>
                                        <p:tgtEl>
                                          <p:spTgt spid="18"/>
                                        </p:tgtEl>
                                        <p:attrNameLst>
                                          <p:attrName>ppt_y</p:attrName>
                                        </p:attrNameLst>
                                      </p:cBhvr>
                                      <p:tavLst>
                                        <p:tav tm="0">
                                          <p:val>
                                            <p:strVal val="#ppt_y+1"/>
                                          </p:val>
                                        </p:tav>
                                        <p:tav tm="100000">
                                          <p:val>
                                            <p:strVal val="#ppt_y-.03"/>
                                          </p:val>
                                        </p:tav>
                                      </p:tavLst>
                                    </p:anim>
                                    <p:anim calcmode="lin" valueType="num">
                                      <p:cBhvr>
                                        <p:cTn id="58"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childTnLst>
                          </p:cTn>
                        </p:par>
                        <p:par>
                          <p:cTn id="59" fill="hold">
                            <p:stCondLst>
                              <p:cond delay="1500"/>
                            </p:stCondLst>
                            <p:childTnLst>
                              <p:par>
                                <p:cTn id="60" presetID="37"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anim calcmode="lin" valueType="num">
                                      <p:cBhvr>
                                        <p:cTn id="63" dur="500" fill="hold"/>
                                        <p:tgtEl>
                                          <p:spTgt spid="21"/>
                                        </p:tgtEl>
                                        <p:attrNameLst>
                                          <p:attrName>ppt_x</p:attrName>
                                        </p:attrNameLst>
                                      </p:cBhvr>
                                      <p:tavLst>
                                        <p:tav tm="0">
                                          <p:val>
                                            <p:strVal val="#ppt_x"/>
                                          </p:val>
                                        </p:tav>
                                        <p:tav tm="100000">
                                          <p:val>
                                            <p:strVal val="#ppt_x"/>
                                          </p:val>
                                        </p:tav>
                                      </p:tavLst>
                                    </p:anim>
                                    <p:anim calcmode="lin" valueType="num">
                                      <p:cBhvr>
                                        <p:cTn id="64" dur="450" decel="100000" fill="hold"/>
                                        <p:tgtEl>
                                          <p:spTgt spid="21"/>
                                        </p:tgtEl>
                                        <p:attrNameLst>
                                          <p:attrName>ppt_y</p:attrName>
                                        </p:attrNameLst>
                                      </p:cBhvr>
                                      <p:tavLst>
                                        <p:tav tm="0">
                                          <p:val>
                                            <p:strVal val="#ppt_y+1"/>
                                          </p:val>
                                        </p:tav>
                                        <p:tav tm="100000">
                                          <p:val>
                                            <p:strVal val="#ppt_y-.03"/>
                                          </p:val>
                                        </p:tav>
                                      </p:tavLst>
                                    </p:anim>
                                    <p:anim calcmode="lin" valueType="num">
                                      <p:cBhvr>
                                        <p:cTn id="65"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strVal val="#ppt_x"/>
                                          </p:val>
                                        </p:tav>
                                        <p:tav tm="100000">
                                          <p:val>
                                            <p:strVal val="#ppt_x"/>
                                          </p:val>
                                        </p:tav>
                                      </p:tavLst>
                                    </p:anim>
                                    <p:anim calcmode="lin" valueType="num">
                                      <p:cBhvr>
                                        <p:cTn id="70" dur="450" decel="100000" fill="hold"/>
                                        <p:tgtEl>
                                          <p:spTgt spid="20"/>
                                        </p:tgtEl>
                                        <p:attrNameLst>
                                          <p:attrName>ppt_y</p:attrName>
                                        </p:attrNameLst>
                                      </p:cBhvr>
                                      <p:tavLst>
                                        <p:tav tm="0">
                                          <p:val>
                                            <p:strVal val="#ppt_y+1"/>
                                          </p:val>
                                        </p:tav>
                                        <p:tav tm="100000">
                                          <p:val>
                                            <p:strVal val="#ppt_y-.03"/>
                                          </p:val>
                                        </p:tav>
                                      </p:tavLst>
                                    </p:anim>
                                    <p:anim calcmode="lin" valueType="num">
                                      <p:cBhvr>
                                        <p:cTn id="71"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2" grpId="0" animBg="1"/>
      <p:bldP spid="13" grpId="0"/>
      <p:bldP spid="15"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16</a:t>
            </a:fld>
            <a:endParaRPr kumimoji="1" lang="zh-CN" altLang="en-US"/>
          </a:p>
        </p:txBody>
      </p:sp>
      <p:sp>
        <p:nvSpPr>
          <p:cNvPr id="19" name="矩形 18"/>
          <p:cNvSpPr/>
          <p:nvPr/>
        </p:nvSpPr>
        <p:spPr>
          <a:xfrm>
            <a:off x="0" y="2670048"/>
            <a:ext cx="9144000" cy="850392"/>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0" name="矩形 19"/>
          <p:cNvSpPr/>
          <p:nvPr/>
        </p:nvSpPr>
        <p:spPr>
          <a:xfrm>
            <a:off x="0" y="3648456"/>
            <a:ext cx="9144000" cy="716648"/>
          </a:xfrm>
          <a:prstGeom prst="rect">
            <a:avLst/>
          </a:prstGeom>
          <a:solidFill>
            <a:schemeClr val="accent1"/>
          </a:solidFill>
          <a:ln w="12700" cap="flat" cmpd="sng" algn="ctr">
            <a:noFill/>
            <a:prstDash val="solid"/>
            <a:miter lim="800000"/>
          </a:ln>
          <a:effectLst/>
        </p:spPr>
        <p:txBody>
          <a:bodyPr rtlCol="0" anchor="b"/>
          <a:lstStyle/>
          <a:p>
            <a:r>
              <a:rPr kumimoji="1" lang="en-US" altLang="zh-CN" sz="4000" dirty="0" smtClean="0">
                <a:solidFill>
                  <a:schemeClr val="bg1"/>
                </a:solidFill>
              </a:rPr>
              <a:t>Implementation</a:t>
            </a:r>
            <a:endParaRPr kumimoji="1" lang="zh-CN" altLang="en-US" sz="4000" dirty="0">
              <a:solidFill>
                <a:schemeClr val="bg1"/>
              </a:solidFill>
            </a:endParaRPr>
          </a:p>
        </p:txBody>
      </p:sp>
      <p:sp>
        <p:nvSpPr>
          <p:cNvPr id="7" name="椭圆 6"/>
          <p:cNvSpPr/>
          <p:nvPr/>
        </p:nvSpPr>
        <p:spPr>
          <a:xfrm>
            <a:off x="5667984" y="2343151"/>
            <a:ext cx="1814512" cy="1807641"/>
          </a:xfrm>
          <a:prstGeom prst="ellipse">
            <a:avLst/>
          </a:prstGeom>
          <a:solidFill>
            <a:schemeClr val="bg1">
              <a:lumMod val="65000"/>
            </a:schemeClr>
          </a:solidFill>
          <a:ln w="7620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a:spLocks/>
          </p:cNvSpPr>
          <p:nvPr/>
        </p:nvSpPr>
        <p:spPr>
          <a:xfrm>
            <a:off x="257173" y="2745211"/>
            <a:ext cx="648000" cy="649188"/>
          </a:xfrm>
          <a:prstGeom prst="ellipse">
            <a:avLst/>
          </a:prstGeom>
          <a:solidFill>
            <a:schemeClr val="bg1">
              <a:lumMod val="75000"/>
            </a:schemeClr>
          </a:solidFill>
          <a:effectLst>
            <a:outerShdw blurRad="50800" dist="76200" dir="2700000" algn="tl" rotWithShape="0">
              <a:prstClr val="black">
                <a:alpha val="40000"/>
              </a:prstClr>
            </a:outerShdw>
          </a:effectLst>
        </p:spPr>
        <p:txBody>
          <a:bodyPr wrap="square" rtlCol="0">
            <a:spAutoFit/>
          </a:bodyPr>
          <a:lstStyle/>
          <a:p>
            <a:pPr algn="ctr"/>
            <a:r>
              <a:rPr kumimoji="1" lang="en-US" altLang="zh-CN" sz="2400" dirty="0">
                <a:solidFill>
                  <a:schemeClr val="bg1"/>
                </a:solidFill>
              </a:rPr>
              <a:t>3</a:t>
            </a:r>
            <a:endParaRPr kumimoji="1" lang="zh-CN" altLang="en-US" sz="2400" dirty="0">
              <a:solidFill>
                <a:schemeClr val="bg1"/>
              </a:solidFill>
            </a:endParaRPr>
          </a:p>
        </p:txBody>
      </p:sp>
      <p:grpSp>
        <p:nvGrpSpPr>
          <p:cNvPr id="9" name="组 8"/>
          <p:cNvGrpSpPr>
            <a:grpSpLocks noChangeAspect="1"/>
          </p:cNvGrpSpPr>
          <p:nvPr/>
        </p:nvGrpSpPr>
        <p:grpSpPr>
          <a:xfrm>
            <a:off x="6062212" y="2980440"/>
            <a:ext cx="1021889" cy="540000"/>
            <a:chOff x="4363576" y="3268854"/>
            <a:chExt cx="535100" cy="282765"/>
          </a:xfrm>
          <a:solidFill>
            <a:srgbClr val="FCF9EE"/>
          </a:solidFill>
        </p:grpSpPr>
        <p:sp>
          <p:nvSpPr>
            <p:cNvPr id="10" name="Freeform 20"/>
            <p:cNvSpPr>
              <a:spLocks noChangeAspect="1" noEditPoints="1"/>
            </p:cNvSpPr>
            <p:nvPr/>
          </p:nvSpPr>
          <p:spPr bwMode="auto">
            <a:xfrm>
              <a:off x="4682676" y="3347375"/>
              <a:ext cx="216000" cy="204244"/>
            </a:xfrm>
            <a:custGeom>
              <a:avLst/>
              <a:gdLst>
                <a:gd name="T0" fmla="*/ 26 w 39"/>
                <a:gd name="T1" fmla="*/ 15 h 37"/>
                <a:gd name="T2" fmla="*/ 1 w 39"/>
                <a:gd name="T3" fmla="*/ 15 h 37"/>
                <a:gd name="T4" fmla="*/ 0 w 39"/>
                <a:gd name="T5" fmla="*/ 16 h 37"/>
                <a:gd name="T6" fmla="*/ 9 w 39"/>
                <a:gd name="T7" fmla="*/ 22 h 37"/>
                <a:gd name="T8" fmla="*/ 26 w 39"/>
                <a:gd name="T9" fmla="*/ 22 h 37"/>
                <a:gd name="T10" fmla="*/ 27 w 39"/>
                <a:gd name="T11" fmla="*/ 23 h 37"/>
                <a:gd name="T12" fmla="*/ 33 w 39"/>
                <a:gd name="T13" fmla="*/ 25 h 37"/>
                <a:gd name="T14" fmla="*/ 39 w 39"/>
                <a:gd name="T15" fmla="*/ 19 h 37"/>
                <a:gd name="T16" fmla="*/ 33 w 39"/>
                <a:gd name="T17" fmla="*/ 12 h 37"/>
                <a:gd name="T18" fmla="*/ 27 w 39"/>
                <a:gd name="T19" fmla="*/ 15 h 37"/>
                <a:gd name="T20" fmla="*/ 26 w 39"/>
                <a:gd name="T21" fmla="*/ 15 h 37"/>
                <a:gd name="T22" fmla="*/ 26 w 39"/>
                <a:gd name="T23" fmla="*/ 24 h 37"/>
                <a:gd name="T24" fmla="*/ 30 w 39"/>
                <a:gd name="T25" fmla="*/ 31 h 37"/>
                <a:gd name="T26" fmla="*/ 24 w 39"/>
                <a:gd name="T27" fmla="*/ 37 h 37"/>
                <a:gd name="T28" fmla="*/ 17 w 39"/>
                <a:gd name="T29" fmla="*/ 31 h 37"/>
                <a:gd name="T30" fmla="*/ 19 w 39"/>
                <a:gd name="T31" fmla="*/ 26 h 37"/>
                <a:gd name="T32" fmla="*/ 18 w 39"/>
                <a:gd name="T33" fmla="*/ 24 h 37"/>
                <a:gd name="T34" fmla="*/ 19 w 39"/>
                <a:gd name="T35" fmla="*/ 23 h 37"/>
                <a:gd name="T36" fmla="*/ 25 w 39"/>
                <a:gd name="T37" fmla="*/ 23 h 37"/>
                <a:gd name="T38" fmla="*/ 25 w 39"/>
                <a:gd name="T39" fmla="*/ 24 h 37"/>
                <a:gd name="T40" fmla="*/ 26 w 39"/>
                <a:gd name="T41" fmla="*/ 24 h 37"/>
                <a:gd name="T42" fmla="*/ 24 w 39"/>
                <a:gd name="T43" fmla="*/ 26 h 37"/>
                <a:gd name="T44" fmla="*/ 28 w 39"/>
                <a:gd name="T45" fmla="*/ 31 h 37"/>
                <a:gd name="T46" fmla="*/ 24 w 39"/>
                <a:gd name="T47" fmla="*/ 35 h 37"/>
                <a:gd name="T48" fmla="*/ 19 w 39"/>
                <a:gd name="T49" fmla="*/ 31 h 37"/>
                <a:gd name="T50" fmla="*/ 24 w 39"/>
                <a:gd name="T51" fmla="*/ 26 h 37"/>
                <a:gd name="T52" fmla="*/ 33 w 39"/>
                <a:gd name="T53" fmla="*/ 14 h 37"/>
                <a:gd name="T54" fmla="*/ 37 w 39"/>
                <a:gd name="T55" fmla="*/ 19 h 37"/>
                <a:gd name="T56" fmla="*/ 33 w 39"/>
                <a:gd name="T57" fmla="*/ 23 h 37"/>
                <a:gd name="T58" fmla="*/ 28 w 39"/>
                <a:gd name="T59" fmla="*/ 19 h 37"/>
                <a:gd name="T60" fmla="*/ 33 w 39"/>
                <a:gd name="T61" fmla="*/ 14 h 37"/>
                <a:gd name="T62" fmla="*/ 19 w 39"/>
                <a:gd name="T63" fmla="*/ 17 h 37"/>
                <a:gd name="T64" fmla="*/ 22 w 39"/>
                <a:gd name="T65" fmla="*/ 19 h 37"/>
                <a:gd name="T66" fmla="*/ 23 w 39"/>
                <a:gd name="T67" fmla="*/ 19 h 37"/>
                <a:gd name="T68" fmla="*/ 23 w 39"/>
                <a:gd name="T69" fmla="*/ 19 h 37"/>
                <a:gd name="T70" fmla="*/ 20 w 39"/>
                <a:gd name="T71" fmla="*/ 16 h 37"/>
                <a:gd name="T72" fmla="*/ 19 w 39"/>
                <a:gd name="T73" fmla="*/ 16 h 37"/>
                <a:gd name="T74" fmla="*/ 19 w 39"/>
                <a:gd name="T75" fmla="*/ 17 h 37"/>
                <a:gd name="T76" fmla="*/ 22 w 39"/>
                <a:gd name="T77" fmla="*/ 20 h 37"/>
                <a:gd name="T78" fmla="*/ 18 w 39"/>
                <a:gd name="T79" fmla="*/ 18 h 37"/>
                <a:gd name="T80" fmla="*/ 18 w 39"/>
                <a:gd name="T81" fmla="*/ 18 h 37"/>
                <a:gd name="T82" fmla="*/ 18 w 39"/>
                <a:gd name="T83" fmla="*/ 19 h 37"/>
                <a:gd name="T84" fmla="*/ 20 w 39"/>
                <a:gd name="T85" fmla="*/ 21 h 37"/>
                <a:gd name="T86" fmla="*/ 22 w 39"/>
                <a:gd name="T87" fmla="*/ 21 h 37"/>
                <a:gd name="T88" fmla="*/ 22 w 39"/>
                <a:gd name="T89" fmla="*/ 20 h 37"/>
                <a:gd name="T90" fmla="*/ 15 w 39"/>
                <a:gd name="T91" fmla="*/ 14 h 37"/>
                <a:gd name="T92" fmla="*/ 12 w 39"/>
                <a:gd name="T93" fmla="*/ 2 h 37"/>
                <a:gd name="T94" fmla="*/ 13 w 39"/>
                <a:gd name="T95" fmla="*/ 0 h 37"/>
                <a:gd name="T96" fmla="*/ 21 w 39"/>
                <a:gd name="T97" fmla="*/ 7 h 37"/>
                <a:gd name="T98" fmla="*/ 23 w 39"/>
                <a:gd name="T99" fmla="*/ 13 h 37"/>
                <a:gd name="T100" fmla="*/ 22 w 39"/>
                <a:gd name="T101" fmla="*/ 14 h 37"/>
                <a:gd name="T102" fmla="*/ 16 w 39"/>
                <a:gd name="T103" fmla="*/ 14 h 37"/>
                <a:gd name="T104" fmla="*/ 15 w 39"/>
                <a:gd name="T10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7">
                  <a:moveTo>
                    <a:pt x="26" y="15"/>
                  </a:moveTo>
                  <a:cubicBezTo>
                    <a:pt x="1" y="15"/>
                    <a:pt x="1" y="15"/>
                    <a:pt x="1" y="15"/>
                  </a:cubicBezTo>
                  <a:cubicBezTo>
                    <a:pt x="1" y="15"/>
                    <a:pt x="0" y="16"/>
                    <a:pt x="0" y="16"/>
                  </a:cubicBezTo>
                  <a:cubicBezTo>
                    <a:pt x="1" y="20"/>
                    <a:pt x="5" y="22"/>
                    <a:pt x="9" y="22"/>
                  </a:cubicBezTo>
                  <a:cubicBezTo>
                    <a:pt x="26" y="22"/>
                    <a:pt x="26" y="22"/>
                    <a:pt x="26" y="22"/>
                  </a:cubicBezTo>
                  <a:cubicBezTo>
                    <a:pt x="26" y="22"/>
                    <a:pt x="27" y="22"/>
                    <a:pt x="27" y="23"/>
                  </a:cubicBezTo>
                  <a:cubicBezTo>
                    <a:pt x="28" y="24"/>
                    <a:pt x="30" y="25"/>
                    <a:pt x="33" y="25"/>
                  </a:cubicBezTo>
                  <a:cubicBezTo>
                    <a:pt x="36" y="25"/>
                    <a:pt x="39" y="22"/>
                    <a:pt x="39" y="19"/>
                  </a:cubicBezTo>
                  <a:cubicBezTo>
                    <a:pt x="39" y="15"/>
                    <a:pt x="36" y="12"/>
                    <a:pt x="33" y="12"/>
                  </a:cubicBezTo>
                  <a:cubicBezTo>
                    <a:pt x="30" y="12"/>
                    <a:pt x="28" y="13"/>
                    <a:pt x="27" y="15"/>
                  </a:cubicBezTo>
                  <a:cubicBezTo>
                    <a:pt x="27" y="15"/>
                    <a:pt x="27" y="15"/>
                    <a:pt x="26" y="15"/>
                  </a:cubicBezTo>
                  <a:close/>
                  <a:moveTo>
                    <a:pt x="26" y="24"/>
                  </a:moveTo>
                  <a:cubicBezTo>
                    <a:pt x="29" y="25"/>
                    <a:pt x="30" y="28"/>
                    <a:pt x="30" y="31"/>
                  </a:cubicBezTo>
                  <a:cubicBezTo>
                    <a:pt x="30" y="34"/>
                    <a:pt x="27" y="37"/>
                    <a:pt x="24" y="37"/>
                  </a:cubicBezTo>
                  <a:cubicBezTo>
                    <a:pt x="20" y="37"/>
                    <a:pt x="17" y="34"/>
                    <a:pt x="17" y="31"/>
                  </a:cubicBezTo>
                  <a:cubicBezTo>
                    <a:pt x="17" y="29"/>
                    <a:pt x="18" y="27"/>
                    <a:pt x="19" y="26"/>
                  </a:cubicBezTo>
                  <a:cubicBezTo>
                    <a:pt x="18" y="24"/>
                    <a:pt x="18" y="24"/>
                    <a:pt x="18" y="24"/>
                  </a:cubicBezTo>
                  <a:cubicBezTo>
                    <a:pt x="18" y="24"/>
                    <a:pt x="18" y="23"/>
                    <a:pt x="19" y="23"/>
                  </a:cubicBezTo>
                  <a:cubicBezTo>
                    <a:pt x="25" y="23"/>
                    <a:pt x="25" y="23"/>
                    <a:pt x="25" y="23"/>
                  </a:cubicBezTo>
                  <a:cubicBezTo>
                    <a:pt x="25" y="23"/>
                    <a:pt x="25" y="23"/>
                    <a:pt x="25" y="24"/>
                  </a:cubicBezTo>
                  <a:cubicBezTo>
                    <a:pt x="26" y="24"/>
                    <a:pt x="26" y="24"/>
                    <a:pt x="26" y="24"/>
                  </a:cubicBezTo>
                  <a:close/>
                  <a:moveTo>
                    <a:pt x="24" y="26"/>
                  </a:moveTo>
                  <a:cubicBezTo>
                    <a:pt x="26" y="26"/>
                    <a:pt x="28" y="28"/>
                    <a:pt x="28" y="31"/>
                  </a:cubicBezTo>
                  <a:cubicBezTo>
                    <a:pt x="28" y="33"/>
                    <a:pt x="26" y="35"/>
                    <a:pt x="24" y="35"/>
                  </a:cubicBezTo>
                  <a:cubicBezTo>
                    <a:pt x="21" y="35"/>
                    <a:pt x="19" y="33"/>
                    <a:pt x="19" y="31"/>
                  </a:cubicBezTo>
                  <a:cubicBezTo>
                    <a:pt x="19" y="28"/>
                    <a:pt x="21" y="26"/>
                    <a:pt x="24" y="26"/>
                  </a:cubicBezTo>
                  <a:close/>
                  <a:moveTo>
                    <a:pt x="33" y="14"/>
                  </a:moveTo>
                  <a:cubicBezTo>
                    <a:pt x="35" y="14"/>
                    <a:pt x="37" y="16"/>
                    <a:pt x="37" y="19"/>
                  </a:cubicBezTo>
                  <a:cubicBezTo>
                    <a:pt x="37" y="21"/>
                    <a:pt x="35" y="23"/>
                    <a:pt x="33" y="23"/>
                  </a:cubicBezTo>
                  <a:cubicBezTo>
                    <a:pt x="30" y="23"/>
                    <a:pt x="28" y="21"/>
                    <a:pt x="28" y="19"/>
                  </a:cubicBezTo>
                  <a:cubicBezTo>
                    <a:pt x="28" y="16"/>
                    <a:pt x="30" y="14"/>
                    <a:pt x="33" y="14"/>
                  </a:cubicBezTo>
                  <a:close/>
                  <a:moveTo>
                    <a:pt x="19" y="17"/>
                  </a:moveTo>
                  <a:cubicBezTo>
                    <a:pt x="22" y="19"/>
                    <a:pt x="22" y="19"/>
                    <a:pt x="22" y="19"/>
                  </a:cubicBezTo>
                  <a:cubicBezTo>
                    <a:pt x="22" y="20"/>
                    <a:pt x="23" y="19"/>
                    <a:pt x="23" y="19"/>
                  </a:cubicBezTo>
                  <a:cubicBezTo>
                    <a:pt x="23" y="19"/>
                    <a:pt x="23" y="19"/>
                    <a:pt x="23" y="19"/>
                  </a:cubicBezTo>
                  <a:cubicBezTo>
                    <a:pt x="23" y="17"/>
                    <a:pt x="22" y="16"/>
                    <a:pt x="20" y="16"/>
                  </a:cubicBezTo>
                  <a:cubicBezTo>
                    <a:pt x="20" y="16"/>
                    <a:pt x="19" y="16"/>
                    <a:pt x="19" y="16"/>
                  </a:cubicBezTo>
                  <a:cubicBezTo>
                    <a:pt x="19" y="16"/>
                    <a:pt x="19" y="17"/>
                    <a:pt x="19" y="17"/>
                  </a:cubicBezTo>
                  <a:close/>
                  <a:moveTo>
                    <a:pt x="22" y="20"/>
                  </a:moveTo>
                  <a:cubicBezTo>
                    <a:pt x="18" y="18"/>
                    <a:pt x="18" y="18"/>
                    <a:pt x="18" y="18"/>
                  </a:cubicBezTo>
                  <a:cubicBezTo>
                    <a:pt x="18" y="17"/>
                    <a:pt x="18" y="18"/>
                    <a:pt x="18" y="18"/>
                  </a:cubicBezTo>
                  <a:cubicBezTo>
                    <a:pt x="18" y="18"/>
                    <a:pt x="18" y="18"/>
                    <a:pt x="18" y="19"/>
                  </a:cubicBezTo>
                  <a:cubicBezTo>
                    <a:pt x="18" y="20"/>
                    <a:pt x="19" y="21"/>
                    <a:pt x="20" y="21"/>
                  </a:cubicBezTo>
                  <a:cubicBezTo>
                    <a:pt x="21" y="21"/>
                    <a:pt x="21" y="21"/>
                    <a:pt x="22" y="21"/>
                  </a:cubicBezTo>
                  <a:cubicBezTo>
                    <a:pt x="22" y="21"/>
                    <a:pt x="22" y="20"/>
                    <a:pt x="22" y="20"/>
                  </a:cubicBezTo>
                  <a:close/>
                  <a:moveTo>
                    <a:pt x="15" y="14"/>
                  </a:moveTo>
                  <a:cubicBezTo>
                    <a:pt x="12" y="2"/>
                    <a:pt x="12" y="2"/>
                    <a:pt x="12" y="2"/>
                  </a:cubicBezTo>
                  <a:cubicBezTo>
                    <a:pt x="12" y="1"/>
                    <a:pt x="12" y="0"/>
                    <a:pt x="13" y="0"/>
                  </a:cubicBezTo>
                  <a:cubicBezTo>
                    <a:pt x="17" y="0"/>
                    <a:pt x="20" y="3"/>
                    <a:pt x="21" y="7"/>
                  </a:cubicBezTo>
                  <a:cubicBezTo>
                    <a:pt x="23" y="13"/>
                    <a:pt x="23" y="13"/>
                    <a:pt x="23" y="13"/>
                  </a:cubicBezTo>
                  <a:cubicBezTo>
                    <a:pt x="23" y="14"/>
                    <a:pt x="22" y="14"/>
                    <a:pt x="22" y="14"/>
                  </a:cubicBezTo>
                  <a:cubicBezTo>
                    <a:pt x="16" y="14"/>
                    <a:pt x="16" y="14"/>
                    <a:pt x="16" y="14"/>
                  </a:cubicBezTo>
                  <a:cubicBezTo>
                    <a:pt x="16" y="14"/>
                    <a:pt x="15" y="14"/>
                    <a:pt x="15" y="1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p:cNvSpPr>
              <a:spLocks noEditPoints="1"/>
            </p:cNvSpPr>
            <p:nvPr/>
          </p:nvSpPr>
          <p:spPr bwMode="auto">
            <a:xfrm>
              <a:off x="4363576" y="3268854"/>
              <a:ext cx="328933" cy="276381"/>
            </a:xfrm>
            <a:custGeom>
              <a:avLst/>
              <a:gdLst>
                <a:gd name="T0" fmla="*/ 4 w 30"/>
                <a:gd name="T1" fmla="*/ 4 h 25"/>
                <a:gd name="T2" fmla="*/ 27 w 30"/>
                <a:gd name="T3" fmla="*/ 4 h 25"/>
                <a:gd name="T4" fmla="*/ 30 w 30"/>
                <a:gd name="T5" fmla="*/ 8 h 25"/>
                <a:gd name="T6" fmla="*/ 30 w 30"/>
                <a:gd name="T7" fmla="*/ 12 h 25"/>
                <a:gd name="T8" fmla="*/ 29 w 30"/>
                <a:gd name="T9" fmla="*/ 14 h 25"/>
                <a:gd name="T10" fmla="*/ 2 w 30"/>
                <a:gd name="T11" fmla="*/ 14 h 25"/>
                <a:gd name="T12" fmla="*/ 0 w 30"/>
                <a:gd name="T13" fmla="*/ 13 h 25"/>
                <a:gd name="T14" fmla="*/ 0 w 30"/>
                <a:gd name="T15" fmla="*/ 8 h 25"/>
                <a:gd name="T16" fmla="*/ 4 w 30"/>
                <a:gd name="T17" fmla="*/ 4 h 25"/>
                <a:gd name="T18" fmla="*/ 13 w 30"/>
                <a:gd name="T19" fmla="*/ 16 h 25"/>
                <a:gd name="T20" fmla="*/ 17 w 30"/>
                <a:gd name="T21" fmla="*/ 16 h 25"/>
                <a:gd name="T22" fmla="*/ 17 w 30"/>
                <a:gd name="T23" fmla="*/ 17 h 25"/>
                <a:gd name="T24" fmla="*/ 13 w 30"/>
                <a:gd name="T25" fmla="*/ 17 h 25"/>
                <a:gd name="T26" fmla="*/ 13 w 30"/>
                <a:gd name="T27" fmla="*/ 16 h 25"/>
                <a:gd name="T28" fmla="*/ 30 w 30"/>
                <a:gd name="T29" fmla="*/ 16 h 25"/>
                <a:gd name="T30" fmla="*/ 30 w 30"/>
                <a:gd name="T31" fmla="*/ 21 h 25"/>
                <a:gd name="T32" fmla="*/ 27 w 30"/>
                <a:gd name="T33" fmla="*/ 25 h 25"/>
                <a:gd name="T34" fmla="*/ 4 w 30"/>
                <a:gd name="T35" fmla="*/ 25 h 25"/>
                <a:gd name="T36" fmla="*/ 0 w 30"/>
                <a:gd name="T37" fmla="*/ 21 h 25"/>
                <a:gd name="T38" fmla="*/ 0 w 30"/>
                <a:gd name="T39" fmla="*/ 16 h 25"/>
                <a:gd name="T40" fmla="*/ 2 w 30"/>
                <a:gd name="T41" fmla="*/ 15 h 25"/>
                <a:gd name="T42" fmla="*/ 29 w 30"/>
                <a:gd name="T43" fmla="*/ 15 h 25"/>
                <a:gd name="T44" fmla="*/ 30 w 30"/>
                <a:gd name="T45" fmla="*/ 16 h 25"/>
                <a:gd name="T46" fmla="*/ 12 w 30"/>
                <a:gd name="T47" fmla="*/ 0 h 25"/>
                <a:gd name="T48" fmla="*/ 18 w 30"/>
                <a:gd name="T49" fmla="*/ 0 h 25"/>
                <a:gd name="T50" fmla="*/ 20 w 30"/>
                <a:gd name="T51" fmla="*/ 2 h 25"/>
                <a:gd name="T52" fmla="*/ 20 w 30"/>
                <a:gd name="T53" fmla="*/ 4 h 25"/>
                <a:gd name="T54" fmla="*/ 20 w 30"/>
                <a:gd name="T55" fmla="*/ 4 h 25"/>
                <a:gd name="T56" fmla="*/ 19 w 30"/>
                <a:gd name="T57" fmla="*/ 4 h 25"/>
                <a:gd name="T58" fmla="*/ 18 w 30"/>
                <a:gd name="T59" fmla="*/ 3 h 25"/>
                <a:gd name="T60" fmla="*/ 18 w 30"/>
                <a:gd name="T61" fmla="*/ 2 h 25"/>
                <a:gd name="T62" fmla="*/ 18 w 30"/>
                <a:gd name="T63" fmla="*/ 2 h 25"/>
                <a:gd name="T64" fmla="*/ 13 w 30"/>
                <a:gd name="T65" fmla="*/ 2 h 25"/>
                <a:gd name="T66" fmla="*/ 12 w 30"/>
                <a:gd name="T67" fmla="*/ 2 h 25"/>
                <a:gd name="T68" fmla="*/ 12 w 30"/>
                <a:gd name="T69" fmla="*/ 4 h 25"/>
                <a:gd name="T70" fmla="*/ 12 w 30"/>
                <a:gd name="T71" fmla="*/ 4 h 25"/>
                <a:gd name="T72" fmla="*/ 11 w 30"/>
                <a:gd name="T73" fmla="*/ 4 h 25"/>
                <a:gd name="T74" fmla="*/ 11 w 30"/>
                <a:gd name="T75" fmla="*/ 3 h 25"/>
                <a:gd name="T76" fmla="*/ 11 w 30"/>
                <a:gd name="T77" fmla="*/ 2 h 25"/>
                <a:gd name="T78" fmla="*/ 12 w 30"/>
                <a:gd name="T7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5">
                  <a:moveTo>
                    <a:pt x="4" y="4"/>
                  </a:moveTo>
                  <a:cubicBezTo>
                    <a:pt x="27" y="4"/>
                    <a:pt x="27" y="4"/>
                    <a:pt x="27" y="4"/>
                  </a:cubicBezTo>
                  <a:cubicBezTo>
                    <a:pt x="29" y="4"/>
                    <a:pt x="30" y="6"/>
                    <a:pt x="30" y="8"/>
                  </a:cubicBezTo>
                  <a:cubicBezTo>
                    <a:pt x="30" y="9"/>
                    <a:pt x="30" y="11"/>
                    <a:pt x="30" y="12"/>
                  </a:cubicBezTo>
                  <a:cubicBezTo>
                    <a:pt x="30" y="14"/>
                    <a:pt x="30" y="14"/>
                    <a:pt x="29" y="14"/>
                  </a:cubicBezTo>
                  <a:cubicBezTo>
                    <a:pt x="20" y="14"/>
                    <a:pt x="11" y="14"/>
                    <a:pt x="2" y="14"/>
                  </a:cubicBezTo>
                  <a:cubicBezTo>
                    <a:pt x="0" y="14"/>
                    <a:pt x="0" y="14"/>
                    <a:pt x="0" y="13"/>
                  </a:cubicBezTo>
                  <a:cubicBezTo>
                    <a:pt x="0" y="8"/>
                    <a:pt x="0" y="8"/>
                    <a:pt x="0" y="8"/>
                  </a:cubicBezTo>
                  <a:cubicBezTo>
                    <a:pt x="0" y="6"/>
                    <a:pt x="2" y="4"/>
                    <a:pt x="4" y="4"/>
                  </a:cubicBezTo>
                  <a:close/>
                  <a:moveTo>
                    <a:pt x="13" y="16"/>
                  </a:moveTo>
                  <a:cubicBezTo>
                    <a:pt x="17" y="16"/>
                    <a:pt x="17" y="16"/>
                    <a:pt x="17" y="16"/>
                  </a:cubicBezTo>
                  <a:cubicBezTo>
                    <a:pt x="18" y="16"/>
                    <a:pt x="18" y="17"/>
                    <a:pt x="17" y="17"/>
                  </a:cubicBezTo>
                  <a:cubicBezTo>
                    <a:pt x="13" y="17"/>
                    <a:pt x="13" y="17"/>
                    <a:pt x="13" y="17"/>
                  </a:cubicBezTo>
                  <a:cubicBezTo>
                    <a:pt x="12" y="17"/>
                    <a:pt x="12" y="16"/>
                    <a:pt x="13" y="16"/>
                  </a:cubicBezTo>
                  <a:close/>
                  <a:moveTo>
                    <a:pt x="30" y="16"/>
                  </a:moveTo>
                  <a:cubicBezTo>
                    <a:pt x="30" y="21"/>
                    <a:pt x="30" y="21"/>
                    <a:pt x="30" y="21"/>
                  </a:cubicBezTo>
                  <a:cubicBezTo>
                    <a:pt x="30" y="23"/>
                    <a:pt x="29" y="25"/>
                    <a:pt x="27" y="25"/>
                  </a:cubicBezTo>
                  <a:cubicBezTo>
                    <a:pt x="4" y="25"/>
                    <a:pt x="4" y="25"/>
                    <a:pt x="4" y="25"/>
                  </a:cubicBezTo>
                  <a:cubicBezTo>
                    <a:pt x="2" y="25"/>
                    <a:pt x="0" y="23"/>
                    <a:pt x="0" y="21"/>
                  </a:cubicBezTo>
                  <a:cubicBezTo>
                    <a:pt x="0" y="20"/>
                    <a:pt x="0" y="18"/>
                    <a:pt x="0" y="16"/>
                  </a:cubicBezTo>
                  <a:cubicBezTo>
                    <a:pt x="0" y="15"/>
                    <a:pt x="0" y="15"/>
                    <a:pt x="2" y="15"/>
                  </a:cubicBezTo>
                  <a:cubicBezTo>
                    <a:pt x="11" y="15"/>
                    <a:pt x="20" y="15"/>
                    <a:pt x="29" y="15"/>
                  </a:cubicBezTo>
                  <a:cubicBezTo>
                    <a:pt x="30" y="15"/>
                    <a:pt x="30" y="15"/>
                    <a:pt x="30" y="16"/>
                  </a:cubicBezTo>
                  <a:close/>
                  <a:moveTo>
                    <a:pt x="12" y="0"/>
                  </a:moveTo>
                  <a:cubicBezTo>
                    <a:pt x="14" y="0"/>
                    <a:pt x="16" y="0"/>
                    <a:pt x="18" y="0"/>
                  </a:cubicBezTo>
                  <a:cubicBezTo>
                    <a:pt x="19" y="0"/>
                    <a:pt x="20" y="1"/>
                    <a:pt x="20" y="2"/>
                  </a:cubicBezTo>
                  <a:cubicBezTo>
                    <a:pt x="20" y="2"/>
                    <a:pt x="20" y="3"/>
                    <a:pt x="20" y="4"/>
                  </a:cubicBezTo>
                  <a:cubicBezTo>
                    <a:pt x="20" y="4"/>
                    <a:pt x="20" y="4"/>
                    <a:pt x="20" y="4"/>
                  </a:cubicBezTo>
                  <a:cubicBezTo>
                    <a:pt x="19" y="4"/>
                    <a:pt x="19" y="4"/>
                    <a:pt x="19" y="4"/>
                  </a:cubicBezTo>
                  <a:cubicBezTo>
                    <a:pt x="18" y="4"/>
                    <a:pt x="18" y="4"/>
                    <a:pt x="18" y="3"/>
                  </a:cubicBezTo>
                  <a:cubicBezTo>
                    <a:pt x="18" y="3"/>
                    <a:pt x="18" y="2"/>
                    <a:pt x="18" y="2"/>
                  </a:cubicBezTo>
                  <a:cubicBezTo>
                    <a:pt x="18" y="2"/>
                    <a:pt x="18" y="2"/>
                    <a:pt x="18" y="2"/>
                  </a:cubicBezTo>
                  <a:cubicBezTo>
                    <a:pt x="16" y="2"/>
                    <a:pt x="15" y="2"/>
                    <a:pt x="13" y="2"/>
                  </a:cubicBezTo>
                  <a:cubicBezTo>
                    <a:pt x="12" y="2"/>
                    <a:pt x="12" y="2"/>
                    <a:pt x="12" y="2"/>
                  </a:cubicBezTo>
                  <a:cubicBezTo>
                    <a:pt x="12" y="2"/>
                    <a:pt x="12" y="3"/>
                    <a:pt x="12" y="4"/>
                  </a:cubicBezTo>
                  <a:cubicBezTo>
                    <a:pt x="12" y="4"/>
                    <a:pt x="12" y="4"/>
                    <a:pt x="12" y="4"/>
                  </a:cubicBezTo>
                  <a:cubicBezTo>
                    <a:pt x="12" y="4"/>
                    <a:pt x="11" y="4"/>
                    <a:pt x="11" y="4"/>
                  </a:cubicBezTo>
                  <a:cubicBezTo>
                    <a:pt x="11" y="4"/>
                    <a:pt x="11" y="4"/>
                    <a:pt x="11" y="3"/>
                  </a:cubicBezTo>
                  <a:cubicBezTo>
                    <a:pt x="11" y="3"/>
                    <a:pt x="11" y="2"/>
                    <a:pt x="11" y="2"/>
                  </a:cubicBezTo>
                  <a:cubicBezTo>
                    <a:pt x="11" y="1"/>
                    <a:pt x="11"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957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20"/>
                                        </p:tgtEl>
                                      </p:cBhvr>
                                    </p:animEffect>
                                    <p:animScale>
                                      <p:cBhvr>
                                        <p:cTn id="7"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17</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Implementation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 8"/>
          <p:cNvGrpSpPr>
            <a:grpSpLocks noChangeAspect="1"/>
          </p:cNvGrpSpPr>
          <p:nvPr/>
        </p:nvGrpSpPr>
        <p:grpSpPr>
          <a:xfrm>
            <a:off x="7727461" y="467422"/>
            <a:ext cx="817511" cy="432000"/>
            <a:chOff x="4363576" y="3268854"/>
            <a:chExt cx="535100" cy="282765"/>
          </a:xfrm>
        </p:grpSpPr>
        <p:sp>
          <p:nvSpPr>
            <p:cNvPr id="10" name="Freeform 20"/>
            <p:cNvSpPr>
              <a:spLocks noChangeAspect="1" noEditPoints="1"/>
            </p:cNvSpPr>
            <p:nvPr/>
          </p:nvSpPr>
          <p:spPr bwMode="auto">
            <a:xfrm>
              <a:off x="4682676" y="3347375"/>
              <a:ext cx="216000" cy="204244"/>
            </a:xfrm>
            <a:custGeom>
              <a:avLst/>
              <a:gdLst>
                <a:gd name="T0" fmla="*/ 26 w 39"/>
                <a:gd name="T1" fmla="*/ 15 h 37"/>
                <a:gd name="T2" fmla="*/ 1 w 39"/>
                <a:gd name="T3" fmla="*/ 15 h 37"/>
                <a:gd name="T4" fmla="*/ 0 w 39"/>
                <a:gd name="T5" fmla="*/ 16 h 37"/>
                <a:gd name="T6" fmla="*/ 9 w 39"/>
                <a:gd name="T7" fmla="*/ 22 h 37"/>
                <a:gd name="T8" fmla="*/ 26 w 39"/>
                <a:gd name="T9" fmla="*/ 22 h 37"/>
                <a:gd name="T10" fmla="*/ 27 w 39"/>
                <a:gd name="T11" fmla="*/ 23 h 37"/>
                <a:gd name="T12" fmla="*/ 33 w 39"/>
                <a:gd name="T13" fmla="*/ 25 h 37"/>
                <a:gd name="T14" fmla="*/ 39 w 39"/>
                <a:gd name="T15" fmla="*/ 19 h 37"/>
                <a:gd name="T16" fmla="*/ 33 w 39"/>
                <a:gd name="T17" fmla="*/ 12 h 37"/>
                <a:gd name="T18" fmla="*/ 27 w 39"/>
                <a:gd name="T19" fmla="*/ 15 h 37"/>
                <a:gd name="T20" fmla="*/ 26 w 39"/>
                <a:gd name="T21" fmla="*/ 15 h 37"/>
                <a:gd name="T22" fmla="*/ 26 w 39"/>
                <a:gd name="T23" fmla="*/ 24 h 37"/>
                <a:gd name="T24" fmla="*/ 30 w 39"/>
                <a:gd name="T25" fmla="*/ 31 h 37"/>
                <a:gd name="T26" fmla="*/ 24 w 39"/>
                <a:gd name="T27" fmla="*/ 37 h 37"/>
                <a:gd name="T28" fmla="*/ 17 w 39"/>
                <a:gd name="T29" fmla="*/ 31 h 37"/>
                <a:gd name="T30" fmla="*/ 19 w 39"/>
                <a:gd name="T31" fmla="*/ 26 h 37"/>
                <a:gd name="T32" fmla="*/ 18 w 39"/>
                <a:gd name="T33" fmla="*/ 24 h 37"/>
                <a:gd name="T34" fmla="*/ 19 w 39"/>
                <a:gd name="T35" fmla="*/ 23 h 37"/>
                <a:gd name="T36" fmla="*/ 25 w 39"/>
                <a:gd name="T37" fmla="*/ 23 h 37"/>
                <a:gd name="T38" fmla="*/ 25 w 39"/>
                <a:gd name="T39" fmla="*/ 24 h 37"/>
                <a:gd name="T40" fmla="*/ 26 w 39"/>
                <a:gd name="T41" fmla="*/ 24 h 37"/>
                <a:gd name="T42" fmla="*/ 24 w 39"/>
                <a:gd name="T43" fmla="*/ 26 h 37"/>
                <a:gd name="T44" fmla="*/ 28 w 39"/>
                <a:gd name="T45" fmla="*/ 31 h 37"/>
                <a:gd name="T46" fmla="*/ 24 w 39"/>
                <a:gd name="T47" fmla="*/ 35 h 37"/>
                <a:gd name="T48" fmla="*/ 19 w 39"/>
                <a:gd name="T49" fmla="*/ 31 h 37"/>
                <a:gd name="T50" fmla="*/ 24 w 39"/>
                <a:gd name="T51" fmla="*/ 26 h 37"/>
                <a:gd name="T52" fmla="*/ 33 w 39"/>
                <a:gd name="T53" fmla="*/ 14 h 37"/>
                <a:gd name="T54" fmla="*/ 37 w 39"/>
                <a:gd name="T55" fmla="*/ 19 h 37"/>
                <a:gd name="T56" fmla="*/ 33 w 39"/>
                <a:gd name="T57" fmla="*/ 23 h 37"/>
                <a:gd name="T58" fmla="*/ 28 w 39"/>
                <a:gd name="T59" fmla="*/ 19 h 37"/>
                <a:gd name="T60" fmla="*/ 33 w 39"/>
                <a:gd name="T61" fmla="*/ 14 h 37"/>
                <a:gd name="T62" fmla="*/ 19 w 39"/>
                <a:gd name="T63" fmla="*/ 17 h 37"/>
                <a:gd name="T64" fmla="*/ 22 w 39"/>
                <a:gd name="T65" fmla="*/ 19 h 37"/>
                <a:gd name="T66" fmla="*/ 23 w 39"/>
                <a:gd name="T67" fmla="*/ 19 h 37"/>
                <a:gd name="T68" fmla="*/ 23 w 39"/>
                <a:gd name="T69" fmla="*/ 19 h 37"/>
                <a:gd name="T70" fmla="*/ 20 w 39"/>
                <a:gd name="T71" fmla="*/ 16 h 37"/>
                <a:gd name="T72" fmla="*/ 19 w 39"/>
                <a:gd name="T73" fmla="*/ 16 h 37"/>
                <a:gd name="T74" fmla="*/ 19 w 39"/>
                <a:gd name="T75" fmla="*/ 17 h 37"/>
                <a:gd name="T76" fmla="*/ 22 w 39"/>
                <a:gd name="T77" fmla="*/ 20 h 37"/>
                <a:gd name="T78" fmla="*/ 18 w 39"/>
                <a:gd name="T79" fmla="*/ 18 h 37"/>
                <a:gd name="T80" fmla="*/ 18 w 39"/>
                <a:gd name="T81" fmla="*/ 18 h 37"/>
                <a:gd name="T82" fmla="*/ 18 w 39"/>
                <a:gd name="T83" fmla="*/ 19 h 37"/>
                <a:gd name="T84" fmla="*/ 20 w 39"/>
                <a:gd name="T85" fmla="*/ 21 h 37"/>
                <a:gd name="T86" fmla="*/ 22 w 39"/>
                <a:gd name="T87" fmla="*/ 21 h 37"/>
                <a:gd name="T88" fmla="*/ 22 w 39"/>
                <a:gd name="T89" fmla="*/ 20 h 37"/>
                <a:gd name="T90" fmla="*/ 15 w 39"/>
                <a:gd name="T91" fmla="*/ 14 h 37"/>
                <a:gd name="T92" fmla="*/ 12 w 39"/>
                <a:gd name="T93" fmla="*/ 2 h 37"/>
                <a:gd name="T94" fmla="*/ 13 w 39"/>
                <a:gd name="T95" fmla="*/ 0 h 37"/>
                <a:gd name="T96" fmla="*/ 21 w 39"/>
                <a:gd name="T97" fmla="*/ 7 h 37"/>
                <a:gd name="T98" fmla="*/ 23 w 39"/>
                <a:gd name="T99" fmla="*/ 13 h 37"/>
                <a:gd name="T100" fmla="*/ 22 w 39"/>
                <a:gd name="T101" fmla="*/ 14 h 37"/>
                <a:gd name="T102" fmla="*/ 16 w 39"/>
                <a:gd name="T103" fmla="*/ 14 h 37"/>
                <a:gd name="T104" fmla="*/ 15 w 39"/>
                <a:gd name="T10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7">
                  <a:moveTo>
                    <a:pt x="26" y="15"/>
                  </a:moveTo>
                  <a:cubicBezTo>
                    <a:pt x="1" y="15"/>
                    <a:pt x="1" y="15"/>
                    <a:pt x="1" y="15"/>
                  </a:cubicBezTo>
                  <a:cubicBezTo>
                    <a:pt x="1" y="15"/>
                    <a:pt x="0" y="16"/>
                    <a:pt x="0" y="16"/>
                  </a:cubicBezTo>
                  <a:cubicBezTo>
                    <a:pt x="1" y="20"/>
                    <a:pt x="5" y="22"/>
                    <a:pt x="9" y="22"/>
                  </a:cubicBezTo>
                  <a:cubicBezTo>
                    <a:pt x="26" y="22"/>
                    <a:pt x="26" y="22"/>
                    <a:pt x="26" y="22"/>
                  </a:cubicBezTo>
                  <a:cubicBezTo>
                    <a:pt x="26" y="22"/>
                    <a:pt x="27" y="22"/>
                    <a:pt x="27" y="23"/>
                  </a:cubicBezTo>
                  <a:cubicBezTo>
                    <a:pt x="28" y="24"/>
                    <a:pt x="30" y="25"/>
                    <a:pt x="33" y="25"/>
                  </a:cubicBezTo>
                  <a:cubicBezTo>
                    <a:pt x="36" y="25"/>
                    <a:pt x="39" y="22"/>
                    <a:pt x="39" y="19"/>
                  </a:cubicBezTo>
                  <a:cubicBezTo>
                    <a:pt x="39" y="15"/>
                    <a:pt x="36" y="12"/>
                    <a:pt x="33" y="12"/>
                  </a:cubicBezTo>
                  <a:cubicBezTo>
                    <a:pt x="30" y="12"/>
                    <a:pt x="28" y="13"/>
                    <a:pt x="27" y="15"/>
                  </a:cubicBezTo>
                  <a:cubicBezTo>
                    <a:pt x="27" y="15"/>
                    <a:pt x="27" y="15"/>
                    <a:pt x="26" y="15"/>
                  </a:cubicBezTo>
                  <a:close/>
                  <a:moveTo>
                    <a:pt x="26" y="24"/>
                  </a:moveTo>
                  <a:cubicBezTo>
                    <a:pt x="29" y="25"/>
                    <a:pt x="30" y="28"/>
                    <a:pt x="30" y="31"/>
                  </a:cubicBezTo>
                  <a:cubicBezTo>
                    <a:pt x="30" y="34"/>
                    <a:pt x="27" y="37"/>
                    <a:pt x="24" y="37"/>
                  </a:cubicBezTo>
                  <a:cubicBezTo>
                    <a:pt x="20" y="37"/>
                    <a:pt x="17" y="34"/>
                    <a:pt x="17" y="31"/>
                  </a:cubicBezTo>
                  <a:cubicBezTo>
                    <a:pt x="17" y="29"/>
                    <a:pt x="18" y="27"/>
                    <a:pt x="19" y="26"/>
                  </a:cubicBezTo>
                  <a:cubicBezTo>
                    <a:pt x="18" y="24"/>
                    <a:pt x="18" y="24"/>
                    <a:pt x="18" y="24"/>
                  </a:cubicBezTo>
                  <a:cubicBezTo>
                    <a:pt x="18" y="24"/>
                    <a:pt x="18" y="23"/>
                    <a:pt x="19" y="23"/>
                  </a:cubicBezTo>
                  <a:cubicBezTo>
                    <a:pt x="25" y="23"/>
                    <a:pt x="25" y="23"/>
                    <a:pt x="25" y="23"/>
                  </a:cubicBezTo>
                  <a:cubicBezTo>
                    <a:pt x="25" y="23"/>
                    <a:pt x="25" y="23"/>
                    <a:pt x="25" y="24"/>
                  </a:cubicBezTo>
                  <a:cubicBezTo>
                    <a:pt x="26" y="24"/>
                    <a:pt x="26" y="24"/>
                    <a:pt x="26" y="24"/>
                  </a:cubicBezTo>
                  <a:close/>
                  <a:moveTo>
                    <a:pt x="24" y="26"/>
                  </a:moveTo>
                  <a:cubicBezTo>
                    <a:pt x="26" y="26"/>
                    <a:pt x="28" y="28"/>
                    <a:pt x="28" y="31"/>
                  </a:cubicBezTo>
                  <a:cubicBezTo>
                    <a:pt x="28" y="33"/>
                    <a:pt x="26" y="35"/>
                    <a:pt x="24" y="35"/>
                  </a:cubicBezTo>
                  <a:cubicBezTo>
                    <a:pt x="21" y="35"/>
                    <a:pt x="19" y="33"/>
                    <a:pt x="19" y="31"/>
                  </a:cubicBezTo>
                  <a:cubicBezTo>
                    <a:pt x="19" y="28"/>
                    <a:pt x="21" y="26"/>
                    <a:pt x="24" y="26"/>
                  </a:cubicBezTo>
                  <a:close/>
                  <a:moveTo>
                    <a:pt x="33" y="14"/>
                  </a:moveTo>
                  <a:cubicBezTo>
                    <a:pt x="35" y="14"/>
                    <a:pt x="37" y="16"/>
                    <a:pt x="37" y="19"/>
                  </a:cubicBezTo>
                  <a:cubicBezTo>
                    <a:pt x="37" y="21"/>
                    <a:pt x="35" y="23"/>
                    <a:pt x="33" y="23"/>
                  </a:cubicBezTo>
                  <a:cubicBezTo>
                    <a:pt x="30" y="23"/>
                    <a:pt x="28" y="21"/>
                    <a:pt x="28" y="19"/>
                  </a:cubicBezTo>
                  <a:cubicBezTo>
                    <a:pt x="28" y="16"/>
                    <a:pt x="30" y="14"/>
                    <a:pt x="33" y="14"/>
                  </a:cubicBezTo>
                  <a:close/>
                  <a:moveTo>
                    <a:pt x="19" y="17"/>
                  </a:moveTo>
                  <a:cubicBezTo>
                    <a:pt x="22" y="19"/>
                    <a:pt x="22" y="19"/>
                    <a:pt x="22" y="19"/>
                  </a:cubicBezTo>
                  <a:cubicBezTo>
                    <a:pt x="22" y="20"/>
                    <a:pt x="23" y="19"/>
                    <a:pt x="23" y="19"/>
                  </a:cubicBezTo>
                  <a:cubicBezTo>
                    <a:pt x="23" y="19"/>
                    <a:pt x="23" y="19"/>
                    <a:pt x="23" y="19"/>
                  </a:cubicBezTo>
                  <a:cubicBezTo>
                    <a:pt x="23" y="17"/>
                    <a:pt x="22" y="16"/>
                    <a:pt x="20" y="16"/>
                  </a:cubicBezTo>
                  <a:cubicBezTo>
                    <a:pt x="20" y="16"/>
                    <a:pt x="19" y="16"/>
                    <a:pt x="19" y="16"/>
                  </a:cubicBezTo>
                  <a:cubicBezTo>
                    <a:pt x="19" y="16"/>
                    <a:pt x="19" y="17"/>
                    <a:pt x="19" y="17"/>
                  </a:cubicBezTo>
                  <a:close/>
                  <a:moveTo>
                    <a:pt x="22" y="20"/>
                  </a:moveTo>
                  <a:cubicBezTo>
                    <a:pt x="18" y="18"/>
                    <a:pt x="18" y="18"/>
                    <a:pt x="18" y="18"/>
                  </a:cubicBezTo>
                  <a:cubicBezTo>
                    <a:pt x="18" y="17"/>
                    <a:pt x="18" y="18"/>
                    <a:pt x="18" y="18"/>
                  </a:cubicBezTo>
                  <a:cubicBezTo>
                    <a:pt x="18" y="18"/>
                    <a:pt x="18" y="18"/>
                    <a:pt x="18" y="19"/>
                  </a:cubicBezTo>
                  <a:cubicBezTo>
                    <a:pt x="18" y="20"/>
                    <a:pt x="19" y="21"/>
                    <a:pt x="20" y="21"/>
                  </a:cubicBezTo>
                  <a:cubicBezTo>
                    <a:pt x="21" y="21"/>
                    <a:pt x="21" y="21"/>
                    <a:pt x="22" y="21"/>
                  </a:cubicBezTo>
                  <a:cubicBezTo>
                    <a:pt x="22" y="21"/>
                    <a:pt x="22" y="20"/>
                    <a:pt x="22" y="20"/>
                  </a:cubicBezTo>
                  <a:close/>
                  <a:moveTo>
                    <a:pt x="15" y="14"/>
                  </a:moveTo>
                  <a:cubicBezTo>
                    <a:pt x="12" y="2"/>
                    <a:pt x="12" y="2"/>
                    <a:pt x="12" y="2"/>
                  </a:cubicBezTo>
                  <a:cubicBezTo>
                    <a:pt x="12" y="1"/>
                    <a:pt x="12" y="0"/>
                    <a:pt x="13" y="0"/>
                  </a:cubicBezTo>
                  <a:cubicBezTo>
                    <a:pt x="17" y="0"/>
                    <a:pt x="20" y="3"/>
                    <a:pt x="21" y="7"/>
                  </a:cubicBezTo>
                  <a:cubicBezTo>
                    <a:pt x="23" y="13"/>
                    <a:pt x="23" y="13"/>
                    <a:pt x="23" y="13"/>
                  </a:cubicBezTo>
                  <a:cubicBezTo>
                    <a:pt x="23" y="14"/>
                    <a:pt x="22" y="14"/>
                    <a:pt x="22" y="14"/>
                  </a:cubicBezTo>
                  <a:cubicBezTo>
                    <a:pt x="16" y="14"/>
                    <a:pt x="16" y="14"/>
                    <a:pt x="16" y="14"/>
                  </a:cubicBezTo>
                  <a:cubicBezTo>
                    <a:pt x="16" y="14"/>
                    <a:pt x="15" y="14"/>
                    <a:pt x="15" y="1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6"/>
            <p:cNvSpPr>
              <a:spLocks noEditPoints="1"/>
            </p:cNvSpPr>
            <p:nvPr/>
          </p:nvSpPr>
          <p:spPr bwMode="auto">
            <a:xfrm>
              <a:off x="4363576" y="3268854"/>
              <a:ext cx="328933" cy="276381"/>
            </a:xfrm>
            <a:custGeom>
              <a:avLst/>
              <a:gdLst>
                <a:gd name="T0" fmla="*/ 4 w 30"/>
                <a:gd name="T1" fmla="*/ 4 h 25"/>
                <a:gd name="T2" fmla="*/ 27 w 30"/>
                <a:gd name="T3" fmla="*/ 4 h 25"/>
                <a:gd name="T4" fmla="*/ 30 w 30"/>
                <a:gd name="T5" fmla="*/ 8 h 25"/>
                <a:gd name="T6" fmla="*/ 30 w 30"/>
                <a:gd name="T7" fmla="*/ 12 h 25"/>
                <a:gd name="T8" fmla="*/ 29 w 30"/>
                <a:gd name="T9" fmla="*/ 14 h 25"/>
                <a:gd name="T10" fmla="*/ 2 w 30"/>
                <a:gd name="T11" fmla="*/ 14 h 25"/>
                <a:gd name="T12" fmla="*/ 0 w 30"/>
                <a:gd name="T13" fmla="*/ 13 h 25"/>
                <a:gd name="T14" fmla="*/ 0 w 30"/>
                <a:gd name="T15" fmla="*/ 8 h 25"/>
                <a:gd name="T16" fmla="*/ 4 w 30"/>
                <a:gd name="T17" fmla="*/ 4 h 25"/>
                <a:gd name="T18" fmla="*/ 13 w 30"/>
                <a:gd name="T19" fmla="*/ 16 h 25"/>
                <a:gd name="T20" fmla="*/ 17 w 30"/>
                <a:gd name="T21" fmla="*/ 16 h 25"/>
                <a:gd name="T22" fmla="*/ 17 w 30"/>
                <a:gd name="T23" fmla="*/ 17 h 25"/>
                <a:gd name="T24" fmla="*/ 13 w 30"/>
                <a:gd name="T25" fmla="*/ 17 h 25"/>
                <a:gd name="T26" fmla="*/ 13 w 30"/>
                <a:gd name="T27" fmla="*/ 16 h 25"/>
                <a:gd name="T28" fmla="*/ 30 w 30"/>
                <a:gd name="T29" fmla="*/ 16 h 25"/>
                <a:gd name="T30" fmla="*/ 30 w 30"/>
                <a:gd name="T31" fmla="*/ 21 h 25"/>
                <a:gd name="T32" fmla="*/ 27 w 30"/>
                <a:gd name="T33" fmla="*/ 25 h 25"/>
                <a:gd name="T34" fmla="*/ 4 w 30"/>
                <a:gd name="T35" fmla="*/ 25 h 25"/>
                <a:gd name="T36" fmla="*/ 0 w 30"/>
                <a:gd name="T37" fmla="*/ 21 h 25"/>
                <a:gd name="T38" fmla="*/ 0 w 30"/>
                <a:gd name="T39" fmla="*/ 16 h 25"/>
                <a:gd name="T40" fmla="*/ 2 w 30"/>
                <a:gd name="T41" fmla="*/ 15 h 25"/>
                <a:gd name="T42" fmla="*/ 29 w 30"/>
                <a:gd name="T43" fmla="*/ 15 h 25"/>
                <a:gd name="T44" fmla="*/ 30 w 30"/>
                <a:gd name="T45" fmla="*/ 16 h 25"/>
                <a:gd name="T46" fmla="*/ 12 w 30"/>
                <a:gd name="T47" fmla="*/ 0 h 25"/>
                <a:gd name="T48" fmla="*/ 18 w 30"/>
                <a:gd name="T49" fmla="*/ 0 h 25"/>
                <a:gd name="T50" fmla="*/ 20 w 30"/>
                <a:gd name="T51" fmla="*/ 2 h 25"/>
                <a:gd name="T52" fmla="*/ 20 w 30"/>
                <a:gd name="T53" fmla="*/ 4 h 25"/>
                <a:gd name="T54" fmla="*/ 20 w 30"/>
                <a:gd name="T55" fmla="*/ 4 h 25"/>
                <a:gd name="T56" fmla="*/ 19 w 30"/>
                <a:gd name="T57" fmla="*/ 4 h 25"/>
                <a:gd name="T58" fmla="*/ 18 w 30"/>
                <a:gd name="T59" fmla="*/ 3 h 25"/>
                <a:gd name="T60" fmla="*/ 18 w 30"/>
                <a:gd name="T61" fmla="*/ 2 h 25"/>
                <a:gd name="T62" fmla="*/ 18 w 30"/>
                <a:gd name="T63" fmla="*/ 2 h 25"/>
                <a:gd name="T64" fmla="*/ 13 w 30"/>
                <a:gd name="T65" fmla="*/ 2 h 25"/>
                <a:gd name="T66" fmla="*/ 12 w 30"/>
                <a:gd name="T67" fmla="*/ 2 h 25"/>
                <a:gd name="T68" fmla="*/ 12 w 30"/>
                <a:gd name="T69" fmla="*/ 4 h 25"/>
                <a:gd name="T70" fmla="*/ 12 w 30"/>
                <a:gd name="T71" fmla="*/ 4 h 25"/>
                <a:gd name="T72" fmla="*/ 11 w 30"/>
                <a:gd name="T73" fmla="*/ 4 h 25"/>
                <a:gd name="T74" fmla="*/ 11 w 30"/>
                <a:gd name="T75" fmla="*/ 3 h 25"/>
                <a:gd name="T76" fmla="*/ 11 w 30"/>
                <a:gd name="T77" fmla="*/ 2 h 25"/>
                <a:gd name="T78" fmla="*/ 12 w 30"/>
                <a:gd name="T7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5">
                  <a:moveTo>
                    <a:pt x="4" y="4"/>
                  </a:moveTo>
                  <a:cubicBezTo>
                    <a:pt x="27" y="4"/>
                    <a:pt x="27" y="4"/>
                    <a:pt x="27" y="4"/>
                  </a:cubicBezTo>
                  <a:cubicBezTo>
                    <a:pt x="29" y="4"/>
                    <a:pt x="30" y="6"/>
                    <a:pt x="30" y="8"/>
                  </a:cubicBezTo>
                  <a:cubicBezTo>
                    <a:pt x="30" y="9"/>
                    <a:pt x="30" y="11"/>
                    <a:pt x="30" y="12"/>
                  </a:cubicBezTo>
                  <a:cubicBezTo>
                    <a:pt x="30" y="14"/>
                    <a:pt x="30" y="14"/>
                    <a:pt x="29" y="14"/>
                  </a:cubicBezTo>
                  <a:cubicBezTo>
                    <a:pt x="20" y="14"/>
                    <a:pt x="11" y="14"/>
                    <a:pt x="2" y="14"/>
                  </a:cubicBezTo>
                  <a:cubicBezTo>
                    <a:pt x="0" y="14"/>
                    <a:pt x="0" y="14"/>
                    <a:pt x="0" y="13"/>
                  </a:cubicBezTo>
                  <a:cubicBezTo>
                    <a:pt x="0" y="8"/>
                    <a:pt x="0" y="8"/>
                    <a:pt x="0" y="8"/>
                  </a:cubicBezTo>
                  <a:cubicBezTo>
                    <a:pt x="0" y="6"/>
                    <a:pt x="2" y="4"/>
                    <a:pt x="4" y="4"/>
                  </a:cubicBezTo>
                  <a:close/>
                  <a:moveTo>
                    <a:pt x="13" y="16"/>
                  </a:moveTo>
                  <a:cubicBezTo>
                    <a:pt x="17" y="16"/>
                    <a:pt x="17" y="16"/>
                    <a:pt x="17" y="16"/>
                  </a:cubicBezTo>
                  <a:cubicBezTo>
                    <a:pt x="18" y="16"/>
                    <a:pt x="18" y="17"/>
                    <a:pt x="17" y="17"/>
                  </a:cubicBezTo>
                  <a:cubicBezTo>
                    <a:pt x="13" y="17"/>
                    <a:pt x="13" y="17"/>
                    <a:pt x="13" y="17"/>
                  </a:cubicBezTo>
                  <a:cubicBezTo>
                    <a:pt x="12" y="17"/>
                    <a:pt x="12" y="16"/>
                    <a:pt x="13" y="16"/>
                  </a:cubicBezTo>
                  <a:close/>
                  <a:moveTo>
                    <a:pt x="30" y="16"/>
                  </a:moveTo>
                  <a:cubicBezTo>
                    <a:pt x="30" y="21"/>
                    <a:pt x="30" y="21"/>
                    <a:pt x="30" y="21"/>
                  </a:cubicBezTo>
                  <a:cubicBezTo>
                    <a:pt x="30" y="23"/>
                    <a:pt x="29" y="25"/>
                    <a:pt x="27" y="25"/>
                  </a:cubicBezTo>
                  <a:cubicBezTo>
                    <a:pt x="4" y="25"/>
                    <a:pt x="4" y="25"/>
                    <a:pt x="4" y="25"/>
                  </a:cubicBezTo>
                  <a:cubicBezTo>
                    <a:pt x="2" y="25"/>
                    <a:pt x="0" y="23"/>
                    <a:pt x="0" y="21"/>
                  </a:cubicBezTo>
                  <a:cubicBezTo>
                    <a:pt x="0" y="20"/>
                    <a:pt x="0" y="18"/>
                    <a:pt x="0" y="16"/>
                  </a:cubicBezTo>
                  <a:cubicBezTo>
                    <a:pt x="0" y="15"/>
                    <a:pt x="0" y="15"/>
                    <a:pt x="2" y="15"/>
                  </a:cubicBezTo>
                  <a:cubicBezTo>
                    <a:pt x="11" y="15"/>
                    <a:pt x="20" y="15"/>
                    <a:pt x="29" y="15"/>
                  </a:cubicBezTo>
                  <a:cubicBezTo>
                    <a:pt x="30" y="15"/>
                    <a:pt x="30" y="15"/>
                    <a:pt x="30" y="16"/>
                  </a:cubicBezTo>
                  <a:close/>
                  <a:moveTo>
                    <a:pt x="12" y="0"/>
                  </a:moveTo>
                  <a:cubicBezTo>
                    <a:pt x="14" y="0"/>
                    <a:pt x="16" y="0"/>
                    <a:pt x="18" y="0"/>
                  </a:cubicBezTo>
                  <a:cubicBezTo>
                    <a:pt x="19" y="0"/>
                    <a:pt x="20" y="1"/>
                    <a:pt x="20" y="2"/>
                  </a:cubicBezTo>
                  <a:cubicBezTo>
                    <a:pt x="20" y="2"/>
                    <a:pt x="20" y="3"/>
                    <a:pt x="20" y="4"/>
                  </a:cubicBezTo>
                  <a:cubicBezTo>
                    <a:pt x="20" y="4"/>
                    <a:pt x="20" y="4"/>
                    <a:pt x="20" y="4"/>
                  </a:cubicBezTo>
                  <a:cubicBezTo>
                    <a:pt x="19" y="4"/>
                    <a:pt x="19" y="4"/>
                    <a:pt x="19" y="4"/>
                  </a:cubicBezTo>
                  <a:cubicBezTo>
                    <a:pt x="18" y="4"/>
                    <a:pt x="18" y="4"/>
                    <a:pt x="18" y="3"/>
                  </a:cubicBezTo>
                  <a:cubicBezTo>
                    <a:pt x="18" y="3"/>
                    <a:pt x="18" y="2"/>
                    <a:pt x="18" y="2"/>
                  </a:cubicBezTo>
                  <a:cubicBezTo>
                    <a:pt x="18" y="2"/>
                    <a:pt x="18" y="2"/>
                    <a:pt x="18" y="2"/>
                  </a:cubicBezTo>
                  <a:cubicBezTo>
                    <a:pt x="16" y="2"/>
                    <a:pt x="15" y="2"/>
                    <a:pt x="13" y="2"/>
                  </a:cubicBezTo>
                  <a:cubicBezTo>
                    <a:pt x="12" y="2"/>
                    <a:pt x="12" y="2"/>
                    <a:pt x="12" y="2"/>
                  </a:cubicBezTo>
                  <a:cubicBezTo>
                    <a:pt x="12" y="2"/>
                    <a:pt x="12" y="3"/>
                    <a:pt x="12" y="4"/>
                  </a:cubicBezTo>
                  <a:cubicBezTo>
                    <a:pt x="12" y="4"/>
                    <a:pt x="12" y="4"/>
                    <a:pt x="12" y="4"/>
                  </a:cubicBezTo>
                  <a:cubicBezTo>
                    <a:pt x="12" y="4"/>
                    <a:pt x="11" y="4"/>
                    <a:pt x="11" y="4"/>
                  </a:cubicBezTo>
                  <a:cubicBezTo>
                    <a:pt x="11" y="4"/>
                    <a:pt x="11" y="4"/>
                    <a:pt x="11" y="3"/>
                  </a:cubicBezTo>
                  <a:cubicBezTo>
                    <a:pt x="11" y="3"/>
                    <a:pt x="11" y="2"/>
                    <a:pt x="11" y="2"/>
                  </a:cubicBezTo>
                  <a:cubicBezTo>
                    <a:pt x="11" y="1"/>
                    <a:pt x="11" y="0"/>
                    <a:pt x="12" y="0"/>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文本框 11"/>
          <p:cNvSpPr txBox="1"/>
          <p:nvPr/>
        </p:nvSpPr>
        <p:spPr>
          <a:xfrm>
            <a:off x="557335" y="1168161"/>
            <a:ext cx="2928815"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Overview</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Implementation </a:t>
            </a:r>
          </a:p>
        </p:txBody>
      </p:sp>
      <p:sp>
        <p:nvSpPr>
          <p:cNvPr id="14" name="多文档 13"/>
          <p:cNvSpPr>
            <a:spLocks noChangeAspect="1"/>
          </p:cNvSpPr>
          <p:nvPr/>
        </p:nvSpPr>
        <p:spPr>
          <a:xfrm>
            <a:off x="687293" y="1792212"/>
            <a:ext cx="1188000" cy="960549"/>
          </a:xfrm>
          <a:prstGeom prst="flowChartMultidocument">
            <a:avLst/>
          </a:prstGeom>
          <a:solidFill>
            <a:schemeClr val="tx2"/>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档 16"/>
          <p:cNvSpPr/>
          <p:nvPr/>
        </p:nvSpPr>
        <p:spPr>
          <a:xfrm>
            <a:off x="3879041" y="3144768"/>
            <a:ext cx="1206172" cy="941451"/>
          </a:xfrm>
          <a:prstGeom prst="flowChartDocument">
            <a:avLst/>
          </a:prstGeom>
          <a:solidFill>
            <a:schemeClr val="tx2"/>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271707" y="1892228"/>
            <a:ext cx="1355888" cy="769551"/>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271707" y="3290041"/>
            <a:ext cx="1354998" cy="75571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多文档 20"/>
          <p:cNvSpPr>
            <a:spLocks noChangeAspect="1"/>
          </p:cNvSpPr>
          <p:nvPr/>
        </p:nvSpPr>
        <p:spPr>
          <a:xfrm>
            <a:off x="653949" y="3187624"/>
            <a:ext cx="1188000" cy="960549"/>
          </a:xfrm>
          <a:prstGeom prst="flowChartMultidocument">
            <a:avLst/>
          </a:prstGeom>
          <a:solidFill>
            <a:schemeClr val="tx2"/>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多文档 21"/>
          <p:cNvSpPr>
            <a:spLocks noChangeAspect="1"/>
          </p:cNvSpPr>
          <p:nvPr/>
        </p:nvSpPr>
        <p:spPr>
          <a:xfrm>
            <a:off x="3897212" y="1716004"/>
            <a:ext cx="1188000" cy="960549"/>
          </a:xfrm>
          <a:prstGeom prst="flowChartMultidocument">
            <a:avLst/>
          </a:prstGeom>
          <a:solidFill>
            <a:schemeClr val="tx2"/>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档 22"/>
          <p:cNvSpPr/>
          <p:nvPr/>
        </p:nvSpPr>
        <p:spPr>
          <a:xfrm>
            <a:off x="7174720" y="2411326"/>
            <a:ext cx="1206172" cy="941451"/>
          </a:xfrm>
          <a:prstGeom prst="flowChartDocument">
            <a:avLst/>
          </a:prstGeom>
          <a:solidFill>
            <a:schemeClr val="tx2"/>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584660" y="2218367"/>
            <a:ext cx="1162052" cy="1282822"/>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553933" y="1935092"/>
            <a:ext cx="1367793" cy="738664"/>
          </a:xfrm>
          <a:prstGeom prst="rect">
            <a:avLst/>
          </a:prstGeom>
          <a:noFill/>
        </p:spPr>
        <p:txBody>
          <a:bodyPr wrap="square" rtlCol="0">
            <a:spAutoFit/>
          </a:bodyPr>
          <a:lstStyle/>
          <a:p>
            <a:pPr algn="ctr"/>
            <a:r>
              <a:rPr kumimoji="1" lang="en-US" altLang="zh-CN" sz="1400" dirty="0" smtClean="0">
                <a:solidFill>
                  <a:schemeClr val="bg1"/>
                </a:solidFill>
              </a:rPr>
              <a:t>Browser’s</a:t>
            </a:r>
            <a:endParaRPr kumimoji="1" lang="zh-CN" altLang="en-US" sz="1400" dirty="0" smtClean="0">
              <a:solidFill>
                <a:schemeClr val="bg1"/>
              </a:solidFill>
            </a:endParaRPr>
          </a:p>
          <a:p>
            <a:pPr algn="ctr"/>
            <a:r>
              <a:rPr kumimoji="1" lang="en-US" altLang="zh-CN" sz="1400" dirty="0" smtClean="0">
                <a:solidFill>
                  <a:schemeClr val="bg1"/>
                </a:solidFill>
              </a:rPr>
              <a:t>Source</a:t>
            </a:r>
            <a:endParaRPr kumimoji="1" lang="zh-CN" altLang="en-US" sz="1400" dirty="0" smtClean="0">
              <a:solidFill>
                <a:schemeClr val="bg1"/>
              </a:solidFill>
            </a:endParaRPr>
          </a:p>
          <a:p>
            <a:pPr algn="ctr"/>
            <a:r>
              <a:rPr kumimoji="1" lang="en-US" altLang="zh-CN" sz="1400" dirty="0" smtClean="0">
                <a:solidFill>
                  <a:schemeClr val="bg1"/>
                </a:solidFill>
              </a:rPr>
              <a:t>Code</a:t>
            </a:r>
            <a:endParaRPr kumimoji="1" lang="zh-CN" altLang="en-US" sz="1400" dirty="0">
              <a:solidFill>
                <a:schemeClr val="bg1"/>
              </a:solidFill>
            </a:endParaRPr>
          </a:p>
        </p:txBody>
      </p:sp>
      <p:sp>
        <p:nvSpPr>
          <p:cNvPr id="26" name="文本框 25"/>
          <p:cNvSpPr txBox="1"/>
          <p:nvPr/>
        </p:nvSpPr>
        <p:spPr>
          <a:xfrm>
            <a:off x="506306" y="3401952"/>
            <a:ext cx="1367793" cy="523220"/>
          </a:xfrm>
          <a:prstGeom prst="rect">
            <a:avLst/>
          </a:prstGeom>
          <a:noFill/>
        </p:spPr>
        <p:txBody>
          <a:bodyPr wrap="square" rtlCol="0">
            <a:spAutoFit/>
          </a:bodyPr>
          <a:lstStyle/>
          <a:p>
            <a:pPr algn="ctr"/>
            <a:r>
              <a:rPr kumimoji="1" lang="en-US" altLang="zh-CN" sz="1400" dirty="0" smtClean="0">
                <a:solidFill>
                  <a:schemeClr val="bg1"/>
                </a:solidFill>
              </a:rPr>
              <a:t>System</a:t>
            </a:r>
            <a:endParaRPr kumimoji="1" lang="zh-CN" altLang="en-US" sz="1400" dirty="0" smtClean="0">
              <a:solidFill>
                <a:schemeClr val="bg1"/>
              </a:solidFill>
            </a:endParaRPr>
          </a:p>
          <a:p>
            <a:pPr algn="ctr"/>
            <a:r>
              <a:rPr kumimoji="1" lang="en-US" altLang="zh-CN" sz="1400" dirty="0" smtClean="0">
                <a:solidFill>
                  <a:schemeClr val="bg1"/>
                </a:solidFill>
              </a:rPr>
              <a:t>Libraries</a:t>
            </a:r>
            <a:endParaRPr kumimoji="1" lang="zh-CN" altLang="en-US" sz="1400" dirty="0">
              <a:solidFill>
                <a:schemeClr val="bg1"/>
              </a:solidFill>
            </a:endParaRPr>
          </a:p>
        </p:txBody>
      </p:sp>
      <p:sp>
        <p:nvSpPr>
          <p:cNvPr id="27" name="文本框 26"/>
          <p:cNvSpPr txBox="1"/>
          <p:nvPr/>
        </p:nvSpPr>
        <p:spPr>
          <a:xfrm>
            <a:off x="2258912" y="3411472"/>
            <a:ext cx="1367793" cy="523220"/>
          </a:xfrm>
          <a:prstGeom prst="rect">
            <a:avLst/>
          </a:prstGeom>
          <a:noFill/>
        </p:spPr>
        <p:txBody>
          <a:bodyPr wrap="square" rtlCol="0">
            <a:spAutoFit/>
          </a:bodyPr>
          <a:lstStyle/>
          <a:p>
            <a:pPr algn="ctr"/>
            <a:r>
              <a:rPr kumimoji="1" lang="en-US" altLang="zh-CN" sz="1400" dirty="0" smtClean="0">
                <a:solidFill>
                  <a:schemeClr val="bg1"/>
                </a:solidFill>
              </a:rPr>
              <a:t>Library</a:t>
            </a:r>
            <a:endParaRPr kumimoji="1" lang="zh-CN" altLang="en-US" sz="1400" dirty="0" smtClean="0">
              <a:solidFill>
                <a:schemeClr val="bg1"/>
              </a:solidFill>
            </a:endParaRPr>
          </a:p>
          <a:p>
            <a:pPr algn="ctr"/>
            <a:r>
              <a:rPr kumimoji="1" lang="en-US" altLang="zh-CN" sz="1400" dirty="0" smtClean="0">
                <a:solidFill>
                  <a:schemeClr val="bg1"/>
                </a:solidFill>
              </a:rPr>
              <a:t>Wrapping</a:t>
            </a:r>
            <a:endParaRPr kumimoji="1" lang="zh-CN" altLang="en-US" sz="1400" dirty="0">
              <a:solidFill>
                <a:schemeClr val="bg1"/>
              </a:solidFill>
            </a:endParaRPr>
          </a:p>
        </p:txBody>
      </p:sp>
      <p:sp>
        <p:nvSpPr>
          <p:cNvPr id="28" name="文本框 27"/>
          <p:cNvSpPr txBox="1"/>
          <p:nvPr/>
        </p:nvSpPr>
        <p:spPr>
          <a:xfrm>
            <a:off x="3797206" y="3306694"/>
            <a:ext cx="1367793" cy="523220"/>
          </a:xfrm>
          <a:prstGeom prst="rect">
            <a:avLst/>
          </a:prstGeom>
          <a:noFill/>
        </p:spPr>
        <p:txBody>
          <a:bodyPr wrap="square" rtlCol="0">
            <a:spAutoFit/>
          </a:bodyPr>
          <a:lstStyle/>
          <a:p>
            <a:pPr algn="ctr"/>
            <a:r>
              <a:rPr kumimoji="1" lang="en-US" altLang="zh-CN" sz="1400" dirty="0" smtClean="0">
                <a:solidFill>
                  <a:schemeClr val="bg1"/>
                </a:solidFill>
              </a:rPr>
              <a:t>Wrapper</a:t>
            </a:r>
            <a:endParaRPr kumimoji="1" lang="zh-CN" altLang="en-US" sz="1400" dirty="0" smtClean="0">
              <a:solidFill>
                <a:schemeClr val="bg1"/>
              </a:solidFill>
            </a:endParaRPr>
          </a:p>
          <a:p>
            <a:pPr algn="ctr"/>
            <a:r>
              <a:rPr kumimoji="1" lang="en-US" altLang="zh-CN" sz="1400" dirty="0" smtClean="0">
                <a:solidFill>
                  <a:schemeClr val="bg1"/>
                </a:solidFill>
              </a:rPr>
              <a:t>Library</a:t>
            </a:r>
            <a:endParaRPr kumimoji="1" lang="zh-CN" altLang="en-US" sz="1400" dirty="0" smtClean="0">
              <a:solidFill>
                <a:schemeClr val="bg1"/>
              </a:solidFill>
            </a:endParaRPr>
          </a:p>
        </p:txBody>
      </p:sp>
      <p:sp>
        <p:nvSpPr>
          <p:cNvPr id="30" name="文本框 29"/>
          <p:cNvSpPr txBox="1"/>
          <p:nvPr/>
        </p:nvSpPr>
        <p:spPr>
          <a:xfrm>
            <a:off x="3735294" y="1858884"/>
            <a:ext cx="1367793" cy="738664"/>
          </a:xfrm>
          <a:prstGeom prst="rect">
            <a:avLst/>
          </a:prstGeom>
          <a:noFill/>
        </p:spPr>
        <p:txBody>
          <a:bodyPr wrap="square" rtlCol="0">
            <a:spAutoFit/>
          </a:bodyPr>
          <a:lstStyle/>
          <a:p>
            <a:pPr algn="ctr"/>
            <a:r>
              <a:rPr kumimoji="1" lang="en-US" altLang="zh-CN" sz="1400" dirty="0" smtClean="0">
                <a:solidFill>
                  <a:schemeClr val="bg1"/>
                </a:solidFill>
              </a:rPr>
              <a:t>Browser’s</a:t>
            </a:r>
            <a:endParaRPr kumimoji="1" lang="zh-CN" altLang="en-US" sz="1400" dirty="0" smtClean="0">
              <a:solidFill>
                <a:schemeClr val="bg1"/>
              </a:solidFill>
            </a:endParaRPr>
          </a:p>
          <a:p>
            <a:pPr algn="ctr"/>
            <a:r>
              <a:rPr kumimoji="1" lang="en-US" altLang="zh-CN" sz="1400" dirty="0" smtClean="0">
                <a:solidFill>
                  <a:schemeClr val="bg1"/>
                </a:solidFill>
              </a:rPr>
              <a:t>Source</a:t>
            </a:r>
            <a:endParaRPr kumimoji="1" lang="zh-CN" altLang="en-US" sz="1400" dirty="0" smtClean="0">
              <a:solidFill>
                <a:schemeClr val="bg1"/>
              </a:solidFill>
            </a:endParaRPr>
          </a:p>
          <a:p>
            <a:pPr algn="ctr"/>
            <a:r>
              <a:rPr kumimoji="1" lang="en-US" altLang="zh-CN" sz="1400" dirty="0" smtClean="0">
                <a:solidFill>
                  <a:schemeClr val="bg1"/>
                </a:solidFill>
              </a:rPr>
              <a:t>Code</a:t>
            </a:r>
            <a:endParaRPr kumimoji="1" lang="zh-CN" altLang="en-US" sz="1400" dirty="0">
              <a:solidFill>
                <a:schemeClr val="bg1"/>
              </a:solidFill>
            </a:endParaRPr>
          </a:p>
        </p:txBody>
      </p:sp>
      <p:sp>
        <p:nvSpPr>
          <p:cNvPr id="31" name="文本框 30"/>
          <p:cNvSpPr txBox="1"/>
          <p:nvPr/>
        </p:nvSpPr>
        <p:spPr>
          <a:xfrm>
            <a:off x="7116678" y="2682805"/>
            <a:ext cx="1367793" cy="307777"/>
          </a:xfrm>
          <a:prstGeom prst="rect">
            <a:avLst/>
          </a:prstGeom>
          <a:noFill/>
        </p:spPr>
        <p:txBody>
          <a:bodyPr wrap="square" rtlCol="0">
            <a:spAutoFit/>
          </a:bodyPr>
          <a:lstStyle/>
          <a:p>
            <a:pPr algn="ctr"/>
            <a:r>
              <a:rPr kumimoji="1" lang="en-US" altLang="zh-CN" sz="1400" smtClean="0">
                <a:solidFill>
                  <a:schemeClr val="bg1"/>
                </a:solidFill>
              </a:rPr>
              <a:t>executable</a:t>
            </a:r>
            <a:endParaRPr kumimoji="1" lang="zh-CN" altLang="en-US" sz="1400" dirty="0">
              <a:solidFill>
                <a:schemeClr val="bg1"/>
              </a:solidFill>
            </a:endParaRPr>
          </a:p>
        </p:txBody>
      </p:sp>
      <p:sp>
        <p:nvSpPr>
          <p:cNvPr id="32" name="文本框 31"/>
          <p:cNvSpPr txBox="1"/>
          <p:nvPr/>
        </p:nvSpPr>
        <p:spPr>
          <a:xfrm>
            <a:off x="5694171" y="2602402"/>
            <a:ext cx="943029" cy="276999"/>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Static-CFI</a:t>
            </a:r>
            <a:endParaRPr kumimoji="1" lang="zh-CN" altLang="en-US" sz="1200" dirty="0">
              <a:solidFill>
                <a:schemeClr val="bg1"/>
              </a:solidFill>
            </a:endParaRPr>
          </a:p>
        </p:txBody>
      </p:sp>
      <p:sp>
        <p:nvSpPr>
          <p:cNvPr id="33" name="文本框 32"/>
          <p:cNvSpPr txBox="1"/>
          <p:nvPr/>
        </p:nvSpPr>
        <p:spPr>
          <a:xfrm>
            <a:off x="5703691" y="2883388"/>
            <a:ext cx="943029" cy="461665"/>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Shadow</a:t>
            </a:r>
            <a:endParaRPr kumimoji="1" lang="zh-CN" altLang="en-US" sz="1200" dirty="0" smtClean="0">
              <a:solidFill>
                <a:schemeClr val="bg1"/>
              </a:solidFill>
            </a:endParaRPr>
          </a:p>
          <a:p>
            <a:pPr algn="ctr"/>
            <a:r>
              <a:rPr kumimoji="1" lang="en-US" altLang="zh-CN" sz="1200" dirty="0" smtClean="0">
                <a:solidFill>
                  <a:schemeClr val="bg1"/>
                </a:solidFill>
              </a:rPr>
              <a:t>Stack</a:t>
            </a:r>
            <a:endParaRPr kumimoji="1" lang="zh-CN" altLang="en-US" sz="1200" dirty="0">
              <a:solidFill>
                <a:schemeClr val="bg1"/>
              </a:solidFill>
            </a:endParaRPr>
          </a:p>
        </p:txBody>
      </p:sp>
      <p:sp>
        <p:nvSpPr>
          <p:cNvPr id="34" name="文本框 33"/>
          <p:cNvSpPr txBox="1"/>
          <p:nvPr/>
        </p:nvSpPr>
        <p:spPr>
          <a:xfrm>
            <a:off x="5335498" y="2187498"/>
            <a:ext cx="1367793" cy="276999"/>
          </a:xfrm>
          <a:prstGeom prst="rect">
            <a:avLst/>
          </a:prstGeom>
          <a:noFill/>
        </p:spPr>
        <p:txBody>
          <a:bodyPr wrap="square" rtlCol="0">
            <a:spAutoFit/>
          </a:bodyPr>
          <a:lstStyle/>
          <a:p>
            <a:pPr algn="ctr"/>
            <a:r>
              <a:rPr kumimoji="1" lang="en-US" altLang="zh-CN" sz="1200" dirty="0" smtClean="0">
                <a:solidFill>
                  <a:schemeClr val="bg1"/>
                </a:solidFill>
              </a:rPr>
              <a:t>Clang/LLVM</a:t>
            </a:r>
            <a:endParaRPr kumimoji="1" lang="zh-CN" altLang="en-US" sz="1200" dirty="0" smtClean="0">
              <a:solidFill>
                <a:schemeClr val="bg1"/>
              </a:solidFill>
            </a:endParaRPr>
          </a:p>
        </p:txBody>
      </p:sp>
      <p:sp>
        <p:nvSpPr>
          <p:cNvPr id="35" name="文本框 34"/>
          <p:cNvSpPr txBox="1"/>
          <p:nvPr/>
        </p:nvSpPr>
        <p:spPr>
          <a:xfrm>
            <a:off x="2225573" y="1920804"/>
            <a:ext cx="1401132" cy="738664"/>
          </a:xfrm>
          <a:prstGeom prst="rect">
            <a:avLst/>
          </a:prstGeom>
          <a:noFill/>
        </p:spPr>
        <p:txBody>
          <a:bodyPr wrap="square" rtlCol="0">
            <a:spAutoFit/>
          </a:bodyPr>
          <a:lstStyle/>
          <a:p>
            <a:pPr algn="ctr"/>
            <a:r>
              <a:rPr lang="en-US" altLang="zh-CN" sz="1400" dirty="0" err="1">
                <a:solidFill>
                  <a:schemeClr val="bg1"/>
                </a:solidFill>
              </a:rPr>
              <a:t>CodeGen</a:t>
            </a:r>
            <a:r>
              <a:rPr lang="en-US" altLang="zh-CN" sz="1400" dirty="0">
                <a:solidFill>
                  <a:schemeClr val="bg1"/>
                </a:solidFill>
              </a:rPr>
              <a:t>, W^X Delegates Instrumentation </a:t>
            </a:r>
          </a:p>
        </p:txBody>
      </p:sp>
      <p:cxnSp>
        <p:nvCxnSpPr>
          <p:cNvPr id="37" name="直线箭头连接符 36"/>
          <p:cNvCxnSpPr>
            <a:stCxn id="25" idx="3"/>
            <a:endCxn id="19" idx="1"/>
          </p:cNvCxnSpPr>
          <p:nvPr/>
        </p:nvCxnSpPr>
        <p:spPr>
          <a:xfrm flipV="1">
            <a:off x="1921726" y="2277004"/>
            <a:ext cx="3499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1902670" y="3643848"/>
            <a:ext cx="3499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3631478" y="2272236"/>
            <a:ext cx="28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V="1">
            <a:off x="3612426" y="3639080"/>
            <a:ext cx="28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22" idx="3"/>
          </p:cNvCxnSpPr>
          <p:nvPr/>
        </p:nvCxnSpPr>
        <p:spPr>
          <a:xfrm>
            <a:off x="5085212" y="2196279"/>
            <a:ext cx="499448" cy="486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8" idx="3"/>
          </p:cNvCxnSpPr>
          <p:nvPr/>
        </p:nvCxnSpPr>
        <p:spPr>
          <a:xfrm flipV="1">
            <a:off x="5164999" y="2990582"/>
            <a:ext cx="419660" cy="577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V="1">
            <a:off x="6774716" y="2829460"/>
            <a:ext cx="39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525463" y="5324624"/>
            <a:ext cx="8106138" cy="340519"/>
          </a:xfrm>
          <a:prstGeom prst="roundRect">
            <a:avLst/>
          </a:prstGeom>
          <a:ln>
            <a:solidFill>
              <a:schemeClr val="accent1"/>
            </a:solidFill>
          </a:ln>
        </p:spPr>
        <p:txBody>
          <a:bodyPr wrap="square">
            <a:spAutoFit/>
          </a:bodyPr>
          <a:lstStyle/>
          <a:p>
            <a:r>
              <a:rPr lang="en-US" altLang="zh-CN" sz="1400" dirty="0" smtClean="0"/>
              <a:t>The </a:t>
            </a:r>
            <a:r>
              <a:rPr lang="en-US" altLang="zh-CN" sz="1400" dirty="0"/>
              <a:t>source code </a:t>
            </a:r>
            <a:r>
              <a:rPr lang="en-US" altLang="zh-CN" sz="1400" dirty="0" smtClean="0"/>
              <a:t>of </a:t>
            </a:r>
            <a:r>
              <a:rPr lang="en-US" altLang="zh-CN" sz="1400" dirty="0"/>
              <a:t>the browser is compiled by the Clang compiler and then linked with the wrapper library. </a:t>
            </a:r>
          </a:p>
        </p:txBody>
      </p:sp>
      <mc:AlternateContent xmlns:mc="http://schemas.openxmlformats.org/markup-compatibility/2006" xmlns:a14="http://schemas.microsoft.com/office/drawing/2010/main">
        <mc:Choice Requires="a14">
          <p:sp>
            <p:nvSpPr>
              <p:cNvPr id="47" name="圆角矩形 46"/>
              <p:cNvSpPr/>
              <p:nvPr/>
            </p:nvSpPr>
            <p:spPr>
              <a:xfrm>
                <a:off x="539750" y="4350640"/>
                <a:ext cx="8091851" cy="340519"/>
              </a:xfrm>
              <a:prstGeom prst="roundRect">
                <a:avLst/>
              </a:prstGeom>
              <a:ln>
                <a:solidFill>
                  <a:schemeClr val="accent1"/>
                </a:solidFill>
              </a:ln>
            </p:spPr>
            <p:txBody>
              <a:bodyPr wrap="square">
                <a:spAutoFit/>
              </a:bodyPr>
              <a:lstStyle/>
              <a:p>
                <a:r>
                  <a:rPr lang="en-US" altLang="zh-CN" sz="1400" dirty="0" err="1" smtClean="0"/>
                  <a:t>CodeGen</a:t>
                </a:r>
                <a:r>
                  <a:rPr lang="en-US" altLang="zh-CN" sz="1400" dirty="0" smtClean="0"/>
                  <a:t> delegate </a:t>
                </a:r>
                <a:r>
                  <a:rPr lang="en-US" altLang="zh-CN" sz="1400" dirty="0"/>
                  <a:t>is </a:t>
                </a:r>
                <a:r>
                  <a:rPr lang="en-US" altLang="zh-CN" sz="1400" dirty="0" smtClean="0"/>
                  <a:t>for CFI to </a:t>
                </a:r>
                <a:r>
                  <a:rPr lang="en-US" altLang="zh-CN" sz="1400" dirty="0"/>
                  <a:t>the JIT compiled </a:t>
                </a:r>
                <a:r>
                  <a:rPr lang="en-US" altLang="zh-CN" sz="1400" dirty="0" smtClean="0"/>
                  <a:t>code</a:t>
                </a:r>
                <a:r>
                  <a:rPr lang="zh-CN" altLang="en-US" sz="1400" dirty="0" smtClean="0"/>
                  <a:t> </a:t>
                </a:r>
                <a:r>
                  <a:rPr lang="en-US" altLang="zh-CN" sz="1400" dirty="0" smtClean="0"/>
                  <a:t>and</a:t>
                </a:r>
                <a:r>
                  <a:rPr lang="zh-CN" altLang="en-US" sz="1400" dirty="0" smtClean="0"/>
                  <a:t> </a:t>
                </a:r>
                <a:r>
                  <a:rPr lang="en-US" altLang="zh-CN" sz="1400" dirty="0" smtClean="0"/>
                  <a:t> </a:t>
                </a:r>
                <a:r>
                  <a:rPr lang="en-US" altLang="zh-CN" sz="1400" dirty="0"/>
                  <a:t>three other delegates for </a:t>
                </a:r>
                <a:r>
                  <a:rPr lang="en-US" altLang="zh-CN" sz="1400" dirty="0" smtClean="0"/>
                  <a:t>W</a:t>
                </a:r>
                <a14:m>
                  <m:oMath xmlns:m="http://schemas.openxmlformats.org/officeDocument/2006/math">
                    <m:r>
                      <a:rPr lang="en-US" altLang="zh-CN" sz="1400" i="1">
                        <a:latin typeface="Cambria Math" charset="0"/>
                        <a:ea typeface="Cambria Math" charset="0"/>
                        <a:cs typeface="Cambria Math" charset="0"/>
                      </a:rPr>
                      <m:t>⨁</m:t>
                    </m:r>
                  </m:oMath>
                </a14:m>
                <a:r>
                  <a:rPr lang="en-US" altLang="zh-CN" sz="1400" dirty="0" smtClean="0"/>
                  <a:t>X </a:t>
                </a:r>
                <a:r>
                  <a:rPr lang="en-US" altLang="zh-CN" sz="1400" dirty="0"/>
                  <a:t>to the JIT memory. </a:t>
                </a:r>
                <a:endParaRPr lang="zh-CN" altLang="en-US" sz="1400" dirty="0"/>
              </a:p>
            </p:txBody>
          </p:sp>
        </mc:Choice>
        <mc:Fallback xmlns="">
          <p:sp>
            <p:nvSpPr>
              <p:cNvPr id="47" name="圆角矩形 46"/>
              <p:cNvSpPr>
                <a:spLocks noRot="1" noChangeAspect="1" noMove="1" noResize="1" noEditPoints="1" noAdjustHandles="1" noChangeArrowheads="1" noChangeShapeType="1" noTextEdit="1"/>
              </p:cNvSpPr>
              <p:nvPr/>
            </p:nvSpPr>
            <p:spPr>
              <a:xfrm>
                <a:off x="539750" y="4350640"/>
                <a:ext cx="8091851" cy="340519"/>
              </a:xfrm>
              <a:prstGeom prst="roundRect">
                <a:avLst/>
              </a:prstGeom>
              <a:blipFill rotWithShape="0">
                <a:blip r:embed="rId3"/>
                <a:stretch>
                  <a:fillRect b="-10345"/>
                </a:stretch>
              </a:blipFill>
              <a:ln>
                <a:solidFill>
                  <a:schemeClr val="accent1"/>
                </a:solidFill>
              </a:ln>
            </p:spPr>
            <p:txBody>
              <a:bodyPr/>
              <a:lstStyle/>
              <a:p>
                <a:r>
                  <a:rPr lang="zh-CN" altLang="en-US">
                    <a:noFill/>
                  </a:rPr>
                  <a:t> </a:t>
                </a:r>
              </a:p>
            </p:txBody>
          </p:sp>
        </mc:Fallback>
      </mc:AlternateContent>
      <p:sp>
        <p:nvSpPr>
          <p:cNvPr id="48" name="圆角矩形 47"/>
          <p:cNvSpPr/>
          <p:nvPr/>
        </p:nvSpPr>
        <p:spPr>
          <a:xfrm>
            <a:off x="539750" y="4822630"/>
            <a:ext cx="8091851" cy="340519"/>
          </a:xfrm>
          <a:prstGeom prst="roundRect">
            <a:avLst/>
          </a:prstGeom>
          <a:ln>
            <a:solidFill>
              <a:schemeClr val="accent1"/>
            </a:solidFill>
          </a:ln>
        </p:spPr>
        <p:txBody>
          <a:bodyPr wrap="square">
            <a:spAutoFit/>
          </a:bodyPr>
          <a:lstStyle/>
          <a:p>
            <a:r>
              <a:rPr lang="en-US" altLang="zh-CN" sz="1400" dirty="0"/>
              <a:t>It also provides a wrapper library to wrap all external functions indirectly called by the web browser. </a:t>
            </a:r>
            <a:endParaRPr lang="zh-CN" altLang="en-US" sz="1400" dirty="0"/>
          </a:p>
        </p:txBody>
      </p:sp>
      <p:sp>
        <p:nvSpPr>
          <p:cNvPr id="41" name="椭圆形标注 40"/>
          <p:cNvSpPr/>
          <p:nvPr/>
        </p:nvSpPr>
        <p:spPr>
          <a:xfrm>
            <a:off x="6229350" y="1027648"/>
            <a:ext cx="2303464" cy="899964"/>
          </a:xfrm>
          <a:prstGeom prst="wedgeEllipseCallout">
            <a:avLst>
              <a:gd name="adj1" fmla="val -53845"/>
              <a:gd name="adj2" fmla="val 40449"/>
            </a:avLst>
          </a:prstGeom>
          <a:solidFill>
            <a:schemeClr val="accent1"/>
          </a:solidFill>
          <a:ln>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Implement</a:t>
            </a:r>
            <a:r>
              <a:rPr lang="zh-CN" altLang="en-US" sz="1200" dirty="0" smtClean="0"/>
              <a:t> </a:t>
            </a:r>
            <a:r>
              <a:rPr lang="en-US" altLang="zh-CN" sz="1200" dirty="0" err="1" smtClean="0"/>
              <a:t>JITScope</a:t>
            </a:r>
            <a:r>
              <a:rPr lang="zh-CN" altLang="en-US" sz="1200" dirty="0" smtClean="0"/>
              <a:t> </a:t>
            </a:r>
            <a:r>
              <a:rPr lang="en-US" altLang="zh-CN" sz="1200" dirty="0" smtClean="0"/>
              <a:t>on</a:t>
            </a:r>
            <a:endParaRPr lang="zh-CN" altLang="en-US" sz="1200" dirty="0" smtClean="0"/>
          </a:p>
          <a:p>
            <a:pPr algn="ctr"/>
            <a:r>
              <a:rPr lang="zh-CN" altLang="en-US" sz="1200" dirty="0" smtClean="0"/>
              <a:t> </a:t>
            </a:r>
            <a:r>
              <a:rPr lang="en-US" altLang="zh-CN" sz="1200" dirty="0" smtClean="0"/>
              <a:t>Firefox</a:t>
            </a:r>
            <a:r>
              <a:rPr lang="zh-CN" altLang="en-US" sz="1200" dirty="0" smtClean="0"/>
              <a:t> </a:t>
            </a:r>
            <a:r>
              <a:rPr lang="en-US" altLang="zh-CN" sz="1200" dirty="0" smtClean="0"/>
              <a:t>web</a:t>
            </a:r>
            <a:r>
              <a:rPr lang="zh-CN" altLang="en-US" sz="1200" dirty="0" smtClean="0"/>
              <a:t> </a:t>
            </a:r>
            <a:r>
              <a:rPr lang="en-US" altLang="zh-CN" sz="1200" dirty="0" smtClean="0"/>
              <a:t>browser</a:t>
            </a:r>
            <a:endParaRPr lang="zh-CN" altLang="en-US" sz="1200" dirty="0"/>
          </a:p>
        </p:txBody>
      </p:sp>
      <p:sp>
        <p:nvSpPr>
          <p:cNvPr id="43" name="圆角矩形 42"/>
          <p:cNvSpPr/>
          <p:nvPr/>
        </p:nvSpPr>
        <p:spPr>
          <a:xfrm>
            <a:off x="525463" y="5826619"/>
            <a:ext cx="8087084" cy="340519"/>
          </a:xfrm>
          <a:prstGeom prst="roundRect">
            <a:avLst/>
          </a:prstGeom>
          <a:ln>
            <a:solidFill>
              <a:schemeClr val="accent1"/>
            </a:solidFill>
          </a:ln>
        </p:spPr>
        <p:txBody>
          <a:bodyPr wrap="square">
            <a:spAutoFit/>
          </a:bodyPr>
          <a:lstStyle/>
          <a:p>
            <a:r>
              <a:rPr lang="en-US" altLang="zh-CN" sz="1400" dirty="0" smtClean="0"/>
              <a:t>CFI for </a:t>
            </a:r>
            <a:r>
              <a:rPr lang="en-US" altLang="zh-CN" sz="1400" dirty="0"/>
              <a:t>statically compiled </a:t>
            </a:r>
            <a:r>
              <a:rPr lang="en-US" altLang="zh-CN" sz="1400" dirty="0" smtClean="0"/>
              <a:t>code</a:t>
            </a:r>
            <a:r>
              <a:rPr lang="en-US" altLang="zh-CN" sz="1400" dirty="0"/>
              <a:t>,</a:t>
            </a:r>
            <a:r>
              <a:rPr lang="en-US" altLang="zh-CN" sz="1400" dirty="0" smtClean="0"/>
              <a:t> </a:t>
            </a:r>
            <a:r>
              <a:rPr lang="en-US" altLang="zh-CN" sz="1400" dirty="0"/>
              <a:t>the shadow stack </a:t>
            </a:r>
            <a:r>
              <a:rPr lang="en-US" altLang="zh-CN" sz="1400" dirty="0" smtClean="0"/>
              <a:t>are </a:t>
            </a:r>
            <a:r>
              <a:rPr lang="en-US" altLang="zh-CN" sz="1400" dirty="0"/>
              <a:t>implemented as analysis passes </a:t>
            </a:r>
            <a:r>
              <a:rPr lang="en-US" altLang="zh-CN" sz="1400" dirty="0" smtClean="0"/>
              <a:t>in </a:t>
            </a:r>
            <a:r>
              <a:rPr lang="en-US" altLang="zh-CN" sz="1400" dirty="0"/>
              <a:t>LLVM framework. </a:t>
            </a:r>
          </a:p>
        </p:txBody>
      </p:sp>
    </p:spTree>
    <p:extLst>
      <p:ext uri="{BB962C8B-B14F-4D97-AF65-F5344CB8AC3E}">
        <p14:creationId xmlns:p14="http://schemas.microsoft.com/office/powerpoint/2010/main" val="9434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left)">
                                      <p:cBhvr>
                                        <p:cTn id="61" dur="500"/>
                                        <p:tgtEl>
                                          <p:spTgt spid="35"/>
                                        </p:tgtEl>
                                      </p:cBhvr>
                                    </p:animEffect>
                                  </p:childTnLst>
                                </p:cTn>
                              </p:par>
                              <p:par>
                                <p:cTn id="62" presetID="22" presetClass="entr" presetSubtype="8"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left)">
                                      <p:cBhvr>
                                        <p:cTn id="64" dur="500"/>
                                        <p:tgtEl>
                                          <p:spTgt spid="37"/>
                                        </p:tgtEl>
                                      </p:cBhvr>
                                    </p:animEffect>
                                  </p:childTnLst>
                                </p:cTn>
                              </p:par>
                              <p:par>
                                <p:cTn id="65" presetID="22" presetClass="entr" presetSubtype="8"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par>
                                <p:cTn id="68" presetID="22" presetClass="entr" presetSubtype="8"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500"/>
                                        <p:tgtEl>
                                          <p:spTgt spid="39"/>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500"/>
                                        <p:tgtEl>
                                          <p:spTgt spid="42"/>
                                        </p:tgtEl>
                                      </p:cBhvr>
                                    </p:animEffect>
                                  </p:childTnLst>
                                </p:cTn>
                              </p:par>
                              <p:par>
                                <p:cTn id="77" presetID="22" presetClass="entr" presetSubtype="8"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22" presetClass="entr" presetSubtype="8"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par>
                          <p:cTn id="83" fill="hold">
                            <p:stCondLst>
                              <p:cond delay="500"/>
                            </p:stCondLst>
                            <p:childTnLst>
                              <p:par>
                                <p:cTn id="84" presetID="37" presetClass="entr" presetSubtype="0"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anim calcmode="lin" valueType="num">
                                      <p:cBhvr>
                                        <p:cTn id="87" dur="500" fill="hold"/>
                                        <p:tgtEl>
                                          <p:spTgt spid="46"/>
                                        </p:tgtEl>
                                        <p:attrNameLst>
                                          <p:attrName>ppt_x</p:attrName>
                                        </p:attrNameLst>
                                      </p:cBhvr>
                                      <p:tavLst>
                                        <p:tav tm="0">
                                          <p:val>
                                            <p:strVal val="#ppt_x"/>
                                          </p:val>
                                        </p:tav>
                                        <p:tav tm="100000">
                                          <p:val>
                                            <p:strVal val="#ppt_x"/>
                                          </p:val>
                                        </p:tav>
                                      </p:tavLst>
                                    </p:anim>
                                    <p:anim calcmode="lin" valueType="num">
                                      <p:cBhvr>
                                        <p:cTn id="88" dur="450" decel="100000" fill="hold"/>
                                        <p:tgtEl>
                                          <p:spTgt spid="46"/>
                                        </p:tgtEl>
                                        <p:attrNameLst>
                                          <p:attrName>ppt_y</p:attrName>
                                        </p:attrNameLst>
                                      </p:cBhvr>
                                      <p:tavLst>
                                        <p:tav tm="0">
                                          <p:val>
                                            <p:strVal val="#ppt_y+1"/>
                                          </p:val>
                                        </p:tav>
                                        <p:tav tm="100000">
                                          <p:val>
                                            <p:strVal val="#ppt_y-.03"/>
                                          </p:val>
                                        </p:tav>
                                      </p:tavLst>
                                    </p:anim>
                                    <p:anim calcmode="lin" valueType="num">
                                      <p:cBhvr>
                                        <p:cTn id="89" dur="1" accel="100000" fill="hold">
                                          <p:stCondLst>
                                            <p:cond delay="499"/>
                                          </p:stCondLst>
                                        </p:cTn>
                                        <p:tgtEl>
                                          <p:spTgt spid="46"/>
                                        </p:tgtEl>
                                        <p:attrNameLst>
                                          <p:attrName>ppt_y</p:attrName>
                                        </p:attrNameLst>
                                      </p:cBhvr>
                                      <p:tavLst>
                                        <p:tav tm="0">
                                          <p:val>
                                            <p:strVal val="#ppt_y-.03"/>
                                          </p:val>
                                        </p:tav>
                                        <p:tav tm="100000">
                                          <p:val>
                                            <p:strVal val="#ppt_y"/>
                                          </p:val>
                                        </p:tav>
                                      </p:tavLst>
                                    </p:anim>
                                  </p:childTnLst>
                                </p:cTn>
                              </p:par>
                              <p:par>
                                <p:cTn id="90" presetID="37"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anim calcmode="lin" valueType="num">
                                      <p:cBhvr>
                                        <p:cTn id="93" dur="500" fill="hold"/>
                                        <p:tgtEl>
                                          <p:spTgt spid="47"/>
                                        </p:tgtEl>
                                        <p:attrNameLst>
                                          <p:attrName>ppt_x</p:attrName>
                                        </p:attrNameLst>
                                      </p:cBhvr>
                                      <p:tavLst>
                                        <p:tav tm="0">
                                          <p:val>
                                            <p:strVal val="#ppt_x"/>
                                          </p:val>
                                        </p:tav>
                                        <p:tav tm="100000">
                                          <p:val>
                                            <p:strVal val="#ppt_x"/>
                                          </p:val>
                                        </p:tav>
                                      </p:tavLst>
                                    </p:anim>
                                    <p:anim calcmode="lin" valueType="num">
                                      <p:cBhvr>
                                        <p:cTn id="94" dur="450" decel="100000" fill="hold"/>
                                        <p:tgtEl>
                                          <p:spTgt spid="47"/>
                                        </p:tgtEl>
                                        <p:attrNameLst>
                                          <p:attrName>ppt_y</p:attrName>
                                        </p:attrNameLst>
                                      </p:cBhvr>
                                      <p:tavLst>
                                        <p:tav tm="0">
                                          <p:val>
                                            <p:strVal val="#ppt_y+1"/>
                                          </p:val>
                                        </p:tav>
                                        <p:tav tm="100000">
                                          <p:val>
                                            <p:strVal val="#ppt_y-.03"/>
                                          </p:val>
                                        </p:tav>
                                      </p:tavLst>
                                    </p:anim>
                                    <p:anim calcmode="lin" valueType="num">
                                      <p:cBhvr>
                                        <p:cTn id="95" dur="1" accel="100000" fill="hold">
                                          <p:stCondLst>
                                            <p:cond delay="499"/>
                                          </p:stCondLst>
                                        </p:cTn>
                                        <p:tgtEl>
                                          <p:spTgt spid="47"/>
                                        </p:tgtEl>
                                        <p:attrNameLst>
                                          <p:attrName>ppt_y</p:attrName>
                                        </p:attrNameLst>
                                      </p:cBhvr>
                                      <p:tavLst>
                                        <p:tav tm="0">
                                          <p:val>
                                            <p:strVal val="#ppt_y-.03"/>
                                          </p:val>
                                        </p:tav>
                                        <p:tav tm="100000">
                                          <p:val>
                                            <p:strVal val="#ppt_y"/>
                                          </p:val>
                                        </p:tav>
                                      </p:tavLst>
                                    </p:anim>
                                  </p:childTnLst>
                                </p:cTn>
                              </p:par>
                              <p:par>
                                <p:cTn id="96" presetID="37"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fade">
                                      <p:cBhvr>
                                        <p:cTn id="98" dur="500"/>
                                        <p:tgtEl>
                                          <p:spTgt spid="48"/>
                                        </p:tgtEl>
                                      </p:cBhvr>
                                    </p:animEffect>
                                    <p:anim calcmode="lin" valueType="num">
                                      <p:cBhvr>
                                        <p:cTn id="99" dur="500" fill="hold"/>
                                        <p:tgtEl>
                                          <p:spTgt spid="48"/>
                                        </p:tgtEl>
                                        <p:attrNameLst>
                                          <p:attrName>ppt_x</p:attrName>
                                        </p:attrNameLst>
                                      </p:cBhvr>
                                      <p:tavLst>
                                        <p:tav tm="0">
                                          <p:val>
                                            <p:strVal val="#ppt_x"/>
                                          </p:val>
                                        </p:tav>
                                        <p:tav tm="100000">
                                          <p:val>
                                            <p:strVal val="#ppt_x"/>
                                          </p:val>
                                        </p:tav>
                                      </p:tavLst>
                                    </p:anim>
                                    <p:anim calcmode="lin" valueType="num">
                                      <p:cBhvr>
                                        <p:cTn id="100" dur="450" decel="100000" fill="hold"/>
                                        <p:tgtEl>
                                          <p:spTgt spid="48"/>
                                        </p:tgtEl>
                                        <p:attrNameLst>
                                          <p:attrName>ppt_y</p:attrName>
                                        </p:attrNameLst>
                                      </p:cBhvr>
                                      <p:tavLst>
                                        <p:tav tm="0">
                                          <p:val>
                                            <p:strVal val="#ppt_y+1"/>
                                          </p:val>
                                        </p:tav>
                                        <p:tav tm="100000">
                                          <p:val>
                                            <p:strVal val="#ppt_y-.03"/>
                                          </p:val>
                                        </p:tav>
                                      </p:tavLst>
                                    </p:anim>
                                    <p:anim calcmode="lin" valueType="num">
                                      <p:cBhvr>
                                        <p:cTn id="101" dur="1" accel="100000" fill="hold">
                                          <p:stCondLst>
                                            <p:cond delay="499"/>
                                          </p:stCondLst>
                                        </p:cTn>
                                        <p:tgtEl>
                                          <p:spTgt spid="48"/>
                                        </p:tgtEl>
                                        <p:attrNameLst>
                                          <p:attrName>ppt_y</p:attrName>
                                        </p:attrNameLst>
                                      </p:cBhvr>
                                      <p:tavLst>
                                        <p:tav tm="0">
                                          <p:val>
                                            <p:strVal val="#ppt_y-.03"/>
                                          </p:val>
                                        </p:tav>
                                        <p:tav tm="100000">
                                          <p:val>
                                            <p:strVal val="#ppt_y"/>
                                          </p:val>
                                        </p:tav>
                                      </p:tavLst>
                                    </p:anim>
                                  </p:childTnLst>
                                </p:cTn>
                              </p:par>
                              <p:par>
                                <p:cTn id="102" presetID="37"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anim calcmode="lin" valueType="num">
                                      <p:cBhvr>
                                        <p:cTn id="105" dur="500" fill="hold"/>
                                        <p:tgtEl>
                                          <p:spTgt spid="43"/>
                                        </p:tgtEl>
                                        <p:attrNameLst>
                                          <p:attrName>ppt_x</p:attrName>
                                        </p:attrNameLst>
                                      </p:cBhvr>
                                      <p:tavLst>
                                        <p:tav tm="0">
                                          <p:val>
                                            <p:strVal val="#ppt_x"/>
                                          </p:val>
                                        </p:tav>
                                        <p:tav tm="100000">
                                          <p:val>
                                            <p:strVal val="#ppt_x"/>
                                          </p:val>
                                        </p:tav>
                                      </p:tavLst>
                                    </p:anim>
                                    <p:anim calcmode="lin" valueType="num">
                                      <p:cBhvr>
                                        <p:cTn id="106" dur="450" decel="100000" fill="hold"/>
                                        <p:tgtEl>
                                          <p:spTgt spid="43"/>
                                        </p:tgtEl>
                                        <p:attrNameLst>
                                          <p:attrName>ppt_y</p:attrName>
                                        </p:attrNameLst>
                                      </p:cBhvr>
                                      <p:tavLst>
                                        <p:tav tm="0">
                                          <p:val>
                                            <p:strVal val="#ppt_y+1"/>
                                          </p:val>
                                        </p:tav>
                                        <p:tav tm="100000">
                                          <p:val>
                                            <p:strVal val="#ppt_y-.03"/>
                                          </p:val>
                                        </p:tav>
                                      </p:tavLst>
                                    </p:anim>
                                    <p:anim calcmode="lin" valueType="num">
                                      <p:cBhvr>
                                        <p:cTn id="107" dur="1" accel="100000" fill="hold">
                                          <p:stCondLst>
                                            <p:cond delay="499"/>
                                          </p:stCondLst>
                                        </p:cTn>
                                        <p:tgtEl>
                                          <p:spTgt spid="43"/>
                                        </p:tgtEl>
                                        <p:attrNameLst>
                                          <p:attrName>ppt_y</p:attrName>
                                        </p:attrNameLst>
                                      </p:cBhvr>
                                      <p:tavLst>
                                        <p:tav tm="0">
                                          <p:val>
                                            <p:strVal val="#ppt_y-.03"/>
                                          </p:val>
                                        </p:tav>
                                        <p:tav tm="100000">
                                          <p:val>
                                            <p:strVal val="#ppt_y"/>
                                          </p:val>
                                        </p:tav>
                                      </p:tavLst>
                                    </p:anim>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animBg="1"/>
      <p:bldP spid="19" grpId="0" animBg="1"/>
      <p:bldP spid="20" grpId="0" animBg="1"/>
      <p:bldP spid="21" grpId="0" animBg="1"/>
      <p:bldP spid="22" grpId="0" animBg="1"/>
      <p:bldP spid="23" grpId="0" animBg="1"/>
      <p:bldP spid="24" grpId="0" animBg="1"/>
      <p:bldP spid="25" grpId="0"/>
      <p:bldP spid="26" grpId="0"/>
      <p:bldP spid="27" grpId="0"/>
      <p:bldP spid="28" grpId="0"/>
      <p:bldP spid="30" grpId="0"/>
      <p:bldP spid="31" grpId="0"/>
      <p:bldP spid="32" grpId="0" animBg="1"/>
      <p:bldP spid="33" grpId="0" animBg="1"/>
      <p:bldP spid="34" grpId="0"/>
      <p:bldP spid="35" grpId="0"/>
      <p:bldP spid="46" grpId="0" animBg="1"/>
      <p:bldP spid="47" grpId="0" animBg="1"/>
      <p:bldP spid="48" grpId="0" animBg="1"/>
      <p:bldP spid="41"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18</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Implementation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 9"/>
          <p:cNvGrpSpPr>
            <a:grpSpLocks noChangeAspect="1"/>
          </p:cNvGrpSpPr>
          <p:nvPr/>
        </p:nvGrpSpPr>
        <p:grpSpPr>
          <a:xfrm>
            <a:off x="7727461" y="467422"/>
            <a:ext cx="817511" cy="432000"/>
            <a:chOff x="4363576" y="3268854"/>
            <a:chExt cx="535100" cy="282765"/>
          </a:xfrm>
        </p:grpSpPr>
        <p:sp>
          <p:nvSpPr>
            <p:cNvPr id="11" name="Freeform 20"/>
            <p:cNvSpPr>
              <a:spLocks noChangeAspect="1" noEditPoints="1"/>
            </p:cNvSpPr>
            <p:nvPr/>
          </p:nvSpPr>
          <p:spPr bwMode="auto">
            <a:xfrm>
              <a:off x="4682676" y="3347375"/>
              <a:ext cx="216000" cy="204244"/>
            </a:xfrm>
            <a:custGeom>
              <a:avLst/>
              <a:gdLst>
                <a:gd name="T0" fmla="*/ 26 w 39"/>
                <a:gd name="T1" fmla="*/ 15 h 37"/>
                <a:gd name="T2" fmla="*/ 1 w 39"/>
                <a:gd name="T3" fmla="*/ 15 h 37"/>
                <a:gd name="T4" fmla="*/ 0 w 39"/>
                <a:gd name="T5" fmla="*/ 16 h 37"/>
                <a:gd name="T6" fmla="*/ 9 w 39"/>
                <a:gd name="T7" fmla="*/ 22 h 37"/>
                <a:gd name="T8" fmla="*/ 26 w 39"/>
                <a:gd name="T9" fmla="*/ 22 h 37"/>
                <a:gd name="T10" fmla="*/ 27 w 39"/>
                <a:gd name="T11" fmla="*/ 23 h 37"/>
                <a:gd name="T12" fmla="*/ 33 w 39"/>
                <a:gd name="T13" fmla="*/ 25 h 37"/>
                <a:gd name="T14" fmla="*/ 39 w 39"/>
                <a:gd name="T15" fmla="*/ 19 h 37"/>
                <a:gd name="T16" fmla="*/ 33 w 39"/>
                <a:gd name="T17" fmla="*/ 12 h 37"/>
                <a:gd name="T18" fmla="*/ 27 w 39"/>
                <a:gd name="T19" fmla="*/ 15 h 37"/>
                <a:gd name="T20" fmla="*/ 26 w 39"/>
                <a:gd name="T21" fmla="*/ 15 h 37"/>
                <a:gd name="T22" fmla="*/ 26 w 39"/>
                <a:gd name="T23" fmla="*/ 24 h 37"/>
                <a:gd name="T24" fmla="*/ 30 w 39"/>
                <a:gd name="T25" fmla="*/ 31 h 37"/>
                <a:gd name="T26" fmla="*/ 24 w 39"/>
                <a:gd name="T27" fmla="*/ 37 h 37"/>
                <a:gd name="T28" fmla="*/ 17 w 39"/>
                <a:gd name="T29" fmla="*/ 31 h 37"/>
                <a:gd name="T30" fmla="*/ 19 w 39"/>
                <a:gd name="T31" fmla="*/ 26 h 37"/>
                <a:gd name="T32" fmla="*/ 18 w 39"/>
                <a:gd name="T33" fmla="*/ 24 h 37"/>
                <a:gd name="T34" fmla="*/ 19 w 39"/>
                <a:gd name="T35" fmla="*/ 23 h 37"/>
                <a:gd name="T36" fmla="*/ 25 w 39"/>
                <a:gd name="T37" fmla="*/ 23 h 37"/>
                <a:gd name="T38" fmla="*/ 25 w 39"/>
                <a:gd name="T39" fmla="*/ 24 h 37"/>
                <a:gd name="T40" fmla="*/ 26 w 39"/>
                <a:gd name="T41" fmla="*/ 24 h 37"/>
                <a:gd name="T42" fmla="*/ 24 w 39"/>
                <a:gd name="T43" fmla="*/ 26 h 37"/>
                <a:gd name="T44" fmla="*/ 28 w 39"/>
                <a:gd name="T45" fmla="*/ 31 h 37"/>
                <a:gd name="T46" fmla="*/ 24 w 39"/>
                <a:gd name="T47" fmla="*/ 35 h 37"/>
                <a:gd name="T48" fmla="*/ 19 w 39"/>
                <a:gd name="T49" fmla="*/ 31 h 37"/>
                <a:gd name="T50" fmla="*/ 24 w 39"/>
                <a:gd name="T51" fmla="*/ 26 h 37"/>
                <a:gd name="T52" fmla="*/ 33 w 39"/>
                <a:gd name="T53" fmla="*/ 14 h 37"/>
                <a:gd name="T54" fmla="*/ 37 w 39"/>
                <a:gd name="T55" fmla="*/ 19 h 37"/>
                <a:gd name="T56" fmla="*/ 33 w 39"/>
                <a:gd name="T57" fmla="*/ 23 h 37"/>
                <a:gd name="T58" fmla="*/ 28 w 39"/>
                <a:gd name="T59" fmla="*/ 19 h 37"/>
                <a:gd name="T60" fmla="*/ 33 w 39"/>
                <a:gd name="T61" fmla="*/ 14 h 37"/>
                <a:gd name="T62" fmla="*/ 19 w 39"/>
                <a:gd name="T63" fmla="*/ 17 h 37"/>
                <a:gd name="T64" fmla="*/ 22 w 39"/>
                <a:gd name="T65" fmla="*/ 19 h 37"/>
                <a:gd name="T66" fmla="*/ 23 w 39"/>
                <a:gd name="T67" fmla="*/ 19 h 37"/>
                <a:gd name="T68" fmla="*/ 23 w 39"/>
                <a:gd name="T69" fmla="*/ 19 h 37"/>
                <a:gd name="T70" fmla="*/ 20 w 39"/>
                <a:gd name="T71" fmla="*/ 16 h 37"/>
                <a:gd name="T72" fmla="*/ 19 w 39"/>
                <a:gd name="T73" fmla="*/ 16 h 37"/>
                <a:gd name="T74" fmla="*/ 19 w 39"/>
                <a:gd name="T75" fmla="*/ 17 h 37"/>
                <a:gd name="T76" fmla="*/ 22 w 39"/>
                <a:gd name="T77" fmla="*/ 20 h 37"/>
                <a:gd name="T78" fmla="*/ 18 w 39"/>
                <a:gd name="T79" fmla="*/ 18 h 37"/>
                <a:gd name="T80" fmla="*/ 18 w 39"/>
                <a:gd name="T81" fmla="*/ 18 h 37"/>
                <a:gd name="T82" fmla="*/ 18 w 39"/>
                <a:gd name="T83" fmla="*/ 19 h 37"/>
                <a:gd name="T84" fmla="*/ 20 w 39"/>
                <a:gd name="T85" fmla="*/ 21 h 37"/>
                <a:gd name="T86" fmla="*/ 22 w 39"/>
                <a:gd name="T87" fmla="*/ 21 h 37"/>
                <a:gd name="T88" fmla="*/ 22 w 39"/>
                <a:gd name="T89" fmla="*/ 20 h 37"/>
                <a:gd name="T90" fmla="*/ 15 w 39"/>
                <a:gd name="T91" fmla="*/ 14 h 37"/>
                <a:gd name="T92" fmla="*/ 12 w 39"/>
                <a:gd name="T93" fmla="*/ 2 h 37"/>
                <a:gd name="T94" fmla="*/ 13 w 39"/>
                <a:gd name="T95" fmla="*/ 0 h 37"/>
                <a:gd name="T96" fmla="*/ 21 w 39"/>
                <a:gd name="T97" fmla="*/ 7 h 37"/>
                <a:gd name="T98" fmla="*/ 23 w 39"/>
                <a:gd name="T99" fmla="*/ 13 h 37"/>
                <a:gd name="T100" fmla="*/ 22 w 39"/>
                <a:gd name="T101" fmla="*/ 14 h 37"/>
                <a:gd name="T102" fmla="*/ 16 w 39"/>
                <a:gd name="T103" fmla="*/ 14 h 37"/>
                <a:gd name="T104" fmla="*/ 15 w 39"/>
                <a:gd name="T10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7">
                  <a:moveTo>
                    <a:pt x="26" y="15"/>
                  </a:moveTo>
                  <a:cubicBezTo>
                    <a:pt x="1" y="15"/>
                    <a:pt x="1" y="15"/>
                    <a:pt x="1" y="15"/>
                  </a:cubicBezTo>
                  <a:cubicBezTo>
                    <a:pt x="1" y="15"/>
                    <a:pt x="0" y="16"/>
                    <a:pt x="0" y="16"/>
                  </a:cubicBezTo>
                  <a:cubicBezTo>
                    <a:pt x="1" y="20"/>
                    <a:pt x="5" y="22"/>
                    <a:pt x="9" y="22"/>
                  </a:cubicBezTo>
                  <a:cubicBezTo>
                    <a:pt x="26" y="22"/>
                    <a:pt x="26" y="22"/>
                    <a:pt x="26" y="22"/>
                  </a:cubicBezTo>
                  <a:cubicBezTo>
                    <a:pt x="26" y="22"/>
                    <a:pt x="27" y="22"/>
                    <a:pt x="27" y="23"/>
                  </a:cubicBezTo>
                  <a:cubicBezTo>
                    <a:pt x="28" y="24"/>
                    <a:pt x="30" y="25"/>
                    <a:pt x="33" y="25"/>
                  </a:cubicBezTo>
                  <a:cubicBezTo>
                    <a:pt x="36" y="25"/>
                    <a:pt x="39" y="22"/>
                    <a:pt x="39" y="19"/>
                  </a:cubicBezTo>
                  <a:cubicBezTo>
                    <a:pt x="39" y="15"/>
                    <a:pt x="36" y="12"/>
                    <a:pt x="33" y="12"/>
                  </a:cubicBezTo>
                  <a:cubicBezTo>
                    <a:pt x="30" y="12"/>
                    <a:pt x="28" y="13"/>
                    <a:pt x="27" y="15"/>
                  </a:cubicBezTo>
                  <a:cubicBezTo>
                    <a:pt x="27" y="15"/>
                    <a:pt x="27" y="15"/>
                    <a:pt x="26" y="15"/>
                  </a:cubicBezTo>
                  <a:close/>
                  <a:moveTo>
                    <a:pt x="26" y="24"/>
                  </a:moveTo>
                  <a:cubicBezTo>
                    <a:pt x="29" y="25"/>
                    <a:pt x="30" y="28"/>
                    <a:pt x="30" y="31"/>
                  </a:cubicBezTo>
                  <a:cubicBezTo>
                    <a:pt x="30" y="34"/>
                    <a:pt x="27" y="37"/>
                    <a:pt x="24" y="37"/>
                  </a:cubicBezTo>
                  <a:cubicBezTo>
                    <a:pt x="20" y="37"/>
                    <a:pt x="17" y="34"/>
                    <a:pt x="17" y="31"/>
                  </a:cubicBezTo>
                  <a:cubicBezTo>
                    <a:pt x="17" y="29"/>
                    <a:pt x="18" y="27"/>
                    <a:pt x="19" y="26"/>
                  </a:cubicBezTo>
                  <a:cubicBezTo>
                    <a:pt x="18" y="24"/>
                    <a:pt x="18" y="24"/>
                    <a:pt x="18" y="24"/>
                  </a:cubicBezTo>
                  <a:cubicBezTo>
                    <a:pt x="18" y="24"/>
                    <a:pt x="18" y="23"/>
                    <a:pt x="19" y="23"/>
                  </a:cubicBezTo>
                  <a:cubicBezTo>
                    <a:pt x="25" y="23"/>
                    <a:pt x="25" y="23"/>
                    <a:pt x="25" y="23"/>
                  </a:cubicBezTo>
                  <a:cubicBezTo>
                    <a:pt x="25" y="23"/>
                    <a:pt x="25" y="23"/>
                    <a:pt x="25" y="24"/>
                  </a:cubicBezTo>
                  <a:cubicBezTo>
                    <a:pt x="26" y="24"/>
                    <a:pt x="26" y="24"/>
                    <a:pt x="26" y="24"/>
                  </a:cubicBezTo>
                  <a:close/>
                  <a:moveTo>
                    <a:pt x="24" y="26"/>
                  </a:moveTo>
                  <a:cubicBezTo>
                    <a:pt x="26" y="26"/>
                    <a:pt x="28" y="28"/>
                    <a:pt x="28" y="31"/>
                  </a:cubicBezTo>
                  <a:cubicBezTo>
                    <a:pt x="28" y="33"/>
                    <a:pt x="26" y="35"/>
                    <a:pt x="24" y="35"/>
                  </a:cubicBezTo>
                  <a:cubicBezTo>
                    <a:pt x="21" y="35"/>
                    <a:pt x="19" y="33"/>
                    <a:pt x="19" y="31"/>
                  </a:cubicBezTo>
                  <a:cubicBezTo>
                    <a:pt x="19" y="28"/>
                    <a:pt x="21" y="26"/>
                    <a:pt x="24" y="26"/>
                  </a:cubicBezTo>
                  <a:close/>
                  <a:moveTo>
                    <a:pt x="33" y="14"/>
                  </a:moveTo>
                  <a:cubicBezTo>
                    <a:pt x="35" y="14"/>
                    <a:pt x="37" y="16"/>
                    <a:pt x="37" y="19"/>
                  </a:cubicBezTo>
                  <a:cubicBezTo>
                    <a:pt x="37" y="21"/>
                    <a:pt x="35" y="23"/>
                    <a:pt x="33" y="23"/>
                  </a:cubicBezTo>
                  <a:cubicBezTo>
                    <a:pt x="30" y="23"/>
                    <a:pt x="28" y="21"/>
                    <a:pt x="28" y="19"/>
                  </a:cubicBezTo>
                  <a:cubicBezTo>
                    <a:pt x="28" y="16"/>
                    <a:pt x="30" y="14"/>
                    <a:pt x="33" y="14"/>
                  </a:cubicBezTo>
                  <a:close/>
                  <a:moveTo>
                    <a:pt x="19" y="17"/>
                  </a:moveTo>
                  <a:cubicBezTo>
                    <a:pt x="22" y="19"/>
                    <a:pt x="22" y="19"/>
                    <a:pt x="22" y="19"/>
                  </a:cubicBezTo>
                  <a:cubicBezTo>
                    <a:pt x="22" y="20"/>
                    <a:pt x="23" y="19"/>
                    <a:pt x="23" y="19"/>
                  </a:cubicBezTo>
                  <a:cubicBezTo>
                    <a:pt x="23" y="19"/>
                    <a:pt x="23" y="19"/>
                    <a:pt x="23" y="19"/>
                  </a:cubicBezTo>
                  <a:cubicBezTo>
                    <a:pt x="23" y="17"/>
                    <a:pt x="22" y="16"/>
                    <a:pt x="20" y="16"/>
                  </a:cubicBezTo>
                  <a:cubicBezTo>
                    <a:pt x="20" y="16"/>
                    <a:pt x="19" y="16"/>
                    <a:pt x="19" y="16"/>
                  </a:cubicBezTo>
                  <a:cubicBezTo>
                    <a:pt x="19" y="16"/>
                    <a:pt x="19" y="17"/>
                    <a:pt x="19" y="17"/>
                  </a:cubicBezTo>
                  <a:close/>
                  <a:moveTo>
                    <a:pt x="22" y="20"/>
                  </a:moveTo>
                  <a:cubicBezTo>
                    <a:pt x="18" y="18"/>
                    <a:pt x="18" y="18"/>
                    <a:pt x="18" y="18"/>
                  </a:cubicBezTo>
                  <a:cubicBezTo>
                    <a:pt x="18" y="17"/>
                    <a:pt x="18" y="18"/>
                    <a:pt x="18" y="18"/>
                  </a:cubicBezTo>
                  <a:cubicBezTo>
                    <a:pt x="18" y="18"/>
                    <a:pt x="18" y="18"/>
                    <a:pt x="18" y="19"/>
                  </a:cubicBezTo>
                  <a:cubicBezTo>
                    <a:pt x="18" y="20"/>
                    <a:pt x="19" y="21"/>
                    <a:pt x="20" y="21"/>
                  </a:cubicBezTo>
                  <a:cubicBezTo>
                    <a:pt x="21" y="21"/>
                    <a:pt x="21" y="21"/>
                    <a:pt x="22" y="21"/>
                  </a:cubicBezTo>
                  <a:cubicBezTo>
                    <a:pt x="22" y="21"/>
                    <a:pt x="22" y="20"/>
                    <a:pt x="22" y="20"/>
                  </a:cubicBezTo>
                  <a:close/>
                  <a:moveTo>
                    <a:pt x="15" y="14"/>
                  </a:moveTo>
                  <a:cubicBezTo>
                    <a:pt x="12" y="2"/>
                    <a:pt x="12" y="2"/>
                    <a:pt x="12" y="2"/>
                  </a:cubicBezTo>
                  <a:cubicBezTo>
                    <a:pt x="12" y="1"/>
                    <a:pt x="12" y="0"/>
                    <a:pt x="13" y="0"/>
                  </a:cubicBezTo>
                  <a:cubicBezTo>
                    <a:pt x="17" y="0"/>
                    <a:pt x="20" y="3"/>
                    <a:pt x="21" y="7"/>
                  </a:cubicBezTo>
                  <a:cubicBezTo>
                    <a:pt x="23" y="13"/>
                    <a:pt x="23" y="13"/>
                    <a:pt x="23" y="13"/>
                  </a:cubicBezTo>
                  <a:cubicBezTo>
                    <a:pt x="23" y="14"/>
                    <a:pt x="22" y="14"/>
                    <a:pt x="22" y="14"/>
                  </a:cubicBezTo>
                  <a:cubicBezTo>
                    <a:pt x="16" y="14"/>
                    <a:pt x="16" y="14"/>
                    <a:pt x="16" y="14"/>
                  </a:cubicBezTo>
                  <a:cubicBezTo>
                    <a:pt x="16" y="14"/>
                    <a:pt x="15" y="14"/>
                    <a:pt x="15" y="1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p:cNvSpPr>
              <a:spLocks noEditPoints="1"/>
            </p:cNvSpPr>
            <p:nvPr/>
          </p:nvSpPr>
          <p:spPr bwMode="auto">
            <a:xfrm>
              <a:off x="4363576" y="3268854"/>
              <a:ext cx="328933" cy="276381"/>
            </a:xfrm>
            <a:custGeom>
              <a:avLst/>
              <a:gdLst>
                <a:gd name="T0" fmla="*/ 4 w 30"/>
                <a:gd name="T1" fmla="*/ 4 h 25"/>
                <a:gd name="T2" fmla="*/ 27 w 30"/>
                <a:gd name="T3" fmla="*/ 4 h 25"/>
                <a:gd name="T4" fmla="*/ 30 w 30"/>
                <a:gd name="T5" fmla="*/ 8 h 25"/>
                <a:gd name="T6" fmla="*/ 30 w 30"/>
                <a:gd name="T7" fmla="*/ 12 h 25"/>
                <a:gd name="T8" fmla="*/ 29 w 30"/>
                <a:gd name="T9" fmla="*/ 14 h 25"/>
                <a:gd name="T10" fmla="*/ 2 w 30"/>
                <a:gd name="T11" fmla="*/ 14 h 25"/>
                <a:gd name="T12" fmla="*/ 0 w 30"/>
                <a:gd name="T13" fmla="*/ 13 h 25"/>
                <a:gd name="T14" fmla="*/ 0 w 30"/>
                <a:gd name="T15" fmla="*/ 8 h 25"/>
                <a:gd name="T16" fmla="*/ 4 w 30"/>
                <a:gd name="T17" fmla="*/ 4 h 25"/>
                <a:gd name="T18" fmla="*/ 13 w 30"/>
                <a:gd name="T19" fmla="*/ 16 h 25"/>
                <a:gd name="T20" fmla="*/ 17 w 30"/>
                <a:gd name="T21" fmla="*/ 16 h 25"/>
                <a:gd name="T22" fmla="*/ 17 w 30"/>
                <a:gd name="T23" fmla="*/ 17 h 25"/>
                <a:gd name="T24" fmla="*/ 13 w 30"/>
                <a:gd name="T25" fmla="*/ 17 h 25"/>
                <a:gd name="T26" fmla="*/ 13 w 30"/>
                <a:gd name="T27" fmla="*/ 16 h 25"/>
                <a:gd name="T28" fmla="*/ 30 w 30"/>
                <a:gd name="T29" fmla="*/ 16 h 25"/>
                <a:gd name="T30" fmla="*/ 30 w 30"/>
                <a:gd name="T31" fmla="*/ 21 h 25"/>
                <a:gd name="T32" fmla="*/ 27 w 30"/>
                <a:gd name="T33" fmla="*/ 25 h 25"/>
                <a:gd name="T34" fmla="*/ 4 w 30"/>
                <a:gd name="T35" fmla="*/ 25 h 25"/>
                <a:gd name="T36" fmla="*/ 0 w 30"/>
                <a:gd name="T37" fmla="*/ 21 h 25"/>
                <a:gd name="T38" fmla="*/ 0 w 30"/>
                <a:gd name="T39" fmla="*/ 16 h 25"/>
                <a:gd name="T40" fmla="*/ 2 w 30"/>
                <a:gd name="T41" fmla="*/ 15 h 25"/>
                <a:gd name="T42" fmla="*/ 29 w 30"/>
                <a:gd name="T43" fmla="*/ 15 h 25"/>
                <a:gd name="T44" fmla="*/ 30 w 30"/>
                <a:gd name="T45" fmla="*/ 16 h 25"/>
                <a:gd name="T46" fmla="*/ 12 w 30"/>
                <a:gd name="T47" fmla="*/ 0 h 25"/>
                <a:gd name="T48" fmla="*/ 18 w 30"/>
                <a:gd name="T49" fmla="*/ 0 h 25"/>
                <a:gd name="T50" fmla="*/ 20 w 30"/>
                <a:gd name="T51" fmla="*/ 2 h 25"/>
                <a:gd name="T52" fmla="*/ 20 w 30"/>
                <a:gd name="T53" fmla="*/ 4 h 25"/>
                <a:gd name="T54" fmla="*/ 20 w 30"/>
                <a:gd name="T55" fmla="*/ 4 h 25"/>
                <a:gd name="T56" fmla="*/ 19 w 30"/>
                <a:gd name="T57" fmla="*/ 4 h 25"/>
                <a:gd name="T58" fmla="*/ 18 w 30"/>
                <a:gd name="T59" fmla="*/ 3 h 25"/>
                <a:gd name="T60" fmla="*/ 18 w 30"/>
                <a:gd name="T61" fmla="*/ 2 h 25"/>
                <a:gd name="T62" fmla="*/ 18 w 30"/>
                <a:gd name="T63" fmla="*/ 2 h 25"/>
                <a:gd name="T64" fmla="*/ 13 w 30"/>
                <a:gd name="T65" fmla="*/ 2 h 25"/>
                <a:gd name="T66" fmla="*/ 12 w 30"/>
                <a:gd name="T67" fmla="*/ 2 h 25"/>
                <a:gd name="T68" fmla="*/ 12 w 30"/>
                <a:gd name="T69" fmla="*/ 4 h 25"/>
                <a:gd name="T70" fmla="*/ 12 w 30"/>
                <a:gd name="T71" fmla="*/ 4 h 25"/>
                <a:gd name="T72" fmla="*/ 11 w 30"/>
                <a:gd name="T73" fmla="*/ 4 h 25"/>
                <a:gd name="T74" fmla="*/ 11 w 30"/>
                <a:gd name="T75" fmla="*/ 3 h 25"/>
                <a:gd name="T76" fmla="*/ 11 w 30"/>
                <a:gd name="T77" fmla="*/ 2 h 25"/>
                <a:gd name="T78" fmla="*/ 12 w 30"/>
                <a:gd name="T7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5">
                  <a:moveTo>
                    <a:pt x="4" y="4"/>
                  </a:moveTo>
                  <a:cubicBezTo>
                    <a:pt x="27" y="4"/>
                    <a:pt x="27" y="4"/>
                    <a:pt x="27" y="4"/>
                  </a:cubicBezTo>
                  <a:cubicBezTo>
                    <a:pt x="29" y="4"/>
                    <a:pt x="30" y="6"/>
                    <a:pt x="30" y="8"/>
                  </a:cubicBezTo>
                  <a:cubicBezTo>
                    <a:pt x="30" y="9"/>
                    <a:pt x="30" y="11"/>
                    <a:pt x="30" y="12"/>
                  </a:cubicBezTo>
                  <a:cubicBezTo>
                    <a:pt x="30" y="14"/>
                    <a:pt x="30" y="14"/>
                    <a:pt x="29" y="14"/>
                  </a:cubicBezTo>
                  <a:cubicBezTo>
                    <a:pt x="20" y="14"/>
                    <a:pt x="11" y="14"/>
                    <a:pt x="2" y="14"/>
                  </a:cubicBezTo>
                  <a:cubicBezTo>
                    <a:pt x="0" y="14"/>
                    <a:pt x="0" y="14"/>
                    <a:pt x="0" y="13"/>
                  </a:cubicBezTo>
                  <a:cubicBezTo>
                    <a:pt x="0" y="8"/>
                    <a:pt x="0" y="8"/>
                    <a:pt x="0" y="8"/>
                  </a:cubicBezTo>
                  <a:cubicBezTo>
                    <a:pt x="0" y="6"/>
                    <a:pt x="2" y="4"/>
                    <a:pt x="4" y="4"/>
                  </a:cubicBezTo>
                  <a:close/>
                  <a:moveTo>
                    <a:pt x="13" y="16"/>
                  </a:moveTo>
                  <a:cubicBezTo>
                    <a:pt x="17" y="16"/>
                    <a:pt x="17" y="16"/>
                    <a:pt x="17" y="16"/>
                  </a:cubicBezTo>
                  <a:cubicBezTo>
                    <a:pt x="18" y="16"/>
                    <a:pt x="18" y="17"/>
                    <a:pt x="17" y="17"/>
                  </a:cubicBezTo>
                  <a:cubicBezTo>
                    <a:pt x="13" y="17"/>
                    <a:pt x="13" y="17"/>
                    <a:pt x="13" y="17"/>
                  </a:cubicBezTo>
                  <a:cubicBezTo>
                    <a:pt x="12" y="17"/>
                    <a:pt x="12" y="16"/>
                    <a:pt x="13" y="16"/>
                  </a:cubicBezTo>
                  <a:close/>
                  <a:moveTo>
                    <a:pt x="30" y="16"/>
                  </a:moveTo>
                  <a:cubicBezTo>
                    <a:pt x="30" y="21"/>
                    <a:pt x="30" y="21"/>
                    <a:pt x="30" y="21"/>
                  </a:cubicBezTo>
                  <a:cubicBezTo>
                    <a:pt x="30" y="23"/>
                    <a:pt x="29" y="25"/>
                    <a:pt x="27" y="25"/>
                  </a:cubicBezTo>
                  <a:cubicBezTo>
                    <a:pt x="4" y="25"/>
                    <a:pt x="4" y="25"/>
                    <a:pt x="4" y="25"/>
                  </a:cubicBezTo>
                  <a:cubicBezTo>
                    <a:pt x="2" y="25"/>
                    <a:pt x="0" y="23"/>
                    <a:pt x="0" y="21"/>
                  </a:cubicBezTo>
                  <a:cubicBezTo>
                    <a:pt x="0" y="20"/>
                    <a:pt x="0" y="18"/>
                    <a:pt x="0" y="16"/>
                  </a:cubicBezTo>
                  <a:cubicBezTo>
                    <a:pt x="0" y="15"/>
                    <a:pt x="0" y="15"/>
                    <a:pt x="2" y="15"/>
                  </a:cubicBezTo>
                  <a:cubicBezTo>
                    <a:pt x="11" y="15"/>
                    <a:pt x="20" y="15"/>
                    <a:pt x="29" y="15"/>
                  </a:cubicBezTo>
                  <a:cubicBezTo>
                    <a:pt x="30" y="15"/>
                    <a:pt x="30" y="15"/>
                    <a:pt x="30" y="16"/>
                  </a:cubicBezTo>
                  <a:close/>
                  <a:moveTo>
                    <a:pt x="12" y="0"/>
                  </a:moveTo>
                  <a:cubicBezTo>
                    <a:pt x="14" y="0"/>
                    <a:pt x="16" y="0"/>
                    <a:pt x="18" y="0"/>
                  </a:cubicBezTo>
                  <a:cubicBezTo>
                    <a:pt x="19" y="0"/>
                    <a:pt x="20" y="1"/>
                    <a:pt x="20" y="2"/>
                  </a:cubicBezTo>
                  <a:cubicBezTo>
                    <a:pt x="20" y="2"/>
                    <a:pt x="20" y="3"/>
                    <a:pt x="20" y="4"/>
                  </a:cubicBezTo>
                  <a:cubicBezTo>
                    <a:pt x="20" y="4"/>
                    <a:pt x="20" y="4"/>
                    <a:pt x="20" y="4"/>
                  </a:cubicBezTo>
                  <a:cubicBezTo>
                    <a:pt x="19" y="4"/>
                    <a:pt x="19" y="4"/>
                    <a:pt x="19" y="4"/>
                  </a:cubicBezTo>
                  <a:cubicBezTo>
                    <a:pt x="18" y="4"/>
                    <a:pt x="18" y="4"/>
                    <a:pt x="18" y="3"/>
                  </a:cubicBezTo>
                  <a:cubicBezTo>
                    <a:pt x="18" y="3"/>
                    <a:pt x="18" y="2"/>
                    <a:pt x="18" y="2"/>
                  </a:cubicBezTo>
                  <a:cubicBezTo>
                    <a:pt x="18" y="2"/>
                    <a:pt x="18" y="2"/>
                    <a:pt x="18" y="2"/>
                  </a:cubicBezTo>
                  <a:cubicBezTo>
                    <a:pt x="16" y="2"/>
                    <a:pt x="15" y="2"/>
                    <a:pt x="13" y="2"/>
                  </a:cubicBezTo>
                  <a:cubicBezTo>
                    <a:pt x="12" y="2"/>
                    <a:pt x="12" y="2"/>
                    <a:pt x="12" y="2"/>
                  </a:cubicBezTo>
                  <a:cubicBezTo>
                    <a:pt x="12" y="2"/>
                    <a:pt x="12" y="3"/>
                    <a:pt x="12" y="4"/>
                  </a:cubicBezTo>
                  <a:cubicBezTo>
                    <a:pt x="12" y="4"/>
                    <a:pt x="12" y="4"/>
                    <a:pt x="12" y="4"/>
                  </a:cubicBezTo>
                  <a:cubicBezTo>
                    <a:pt x="12" y="4"/>
                    <a:pt x="11" y="4"/>
                    <a:pt x="11" y="4"/>
                  </a:cubicBezTo>
                  <a:cubicBezTo>
                    <a:pt x="11" y="4"/>
                    <a:pt x="11" y="4"/>
                    <a:pt x="11" y="3"/>
                  </a:cubicBezTo>
                  <a:cubicBezTo>
                    <a:pt x="11" y="3"/>
                    <a:pt x="11" y="2"/>
                    <a:pt x="11" y="2"/>
                  </a:cubicBezTo>
                  <a:cubicBezTo>
                    <a:pt x="11" y="1"/>
                    <a:pt x="11" y="0"/>
                    <a:pt x="12" y="0"/>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3" name="文本框 12"/>
          <p:cNvSpPr txBox="1"/>
          <p:nvPr/>
        </p:nvSpPr>
        <p:spPr>
          <a:xfrm>
            <a:off x="557335" y="1168161"/>
            <a:ext cx="3757490"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Modification to the JavaScript Engine </a:t>
            </a:r>
          </a:p>
        </p:txBody>
      </p:sp>
      <mc:AlternateContent xmlns:mc="http://schemas.openxmlformats.org/markup-compatibility/2006" xmlns:a14="http://schemas.microsoft.com/office/drawing/2010/main">
        <mc:Choice Requires="a14">
          <p:sp>
            <p:nvSpPr>
              <p:cNvPr id="4" name="圆角矩形 3"/>
              <p:cNvSpPr/>
              <p:nvPr/>
            </p:nvSpPr>
            <p:spPr>
              <a:xfrm>
                <a:off x="557335" y="1694014"/>
                <a:ext cx="7975477" cy="715089"/>
              </a:xfrm>
              <a:prstGeom prst="roundRect">
                <a:avLst/>
              </a:prstGeom>
              <a:ln>
                <a:solidFill>
                  <a:schemeClr val="accent1"/>
                </a:solidFill>
              </a:ln>
            </p:spPr>
            <p:txBody>
              <a:bodyPr wrap="square">
                <a:spAutoFit/>
              </a:bodyPr>
              <a:lstStyle/>
              <a:p>
                <a:r>
                  <a:rPr lang="en-US" altLang="zh-CN" dirty="0" err="1"/>
                  <a:t>JITScope</a:t>
                </a:r>
                <a:r>
                  <a:rPr lang="en-US" altLang="zh-CN" dirty="0"/>
                  <a:t> modifies the source code of the </a:t>
                </a:r>
                <a:r>
                  <a:rPr lang="en-US" altLang="zh-CN" dirty="0" err="1"/>
                  <a:t>SpiderMonkey</a:t>
                </a:r>
                <a:r>
                  <a:rPr lang="en-US" altLang="zh-CN" dirty="0"/>
                  <a:t> JavaScript engine to enforce the </a:t>
                </a:r>
                <a:r>
                  <a:rPr lang="en-US" altLang="zh-CN" dirty="0" smtClean="0"/>
                  <a:t>W</a:t>
                </a:r>
                <a14:m>
                  <m:oMath xmlns:m="http://schemas.openxmlformats.org/officeDocument/2006/math">
                    <m:r>
                      <a:rPr lang="en-US" altLang="zh-CN" i="1" smtClean="0">
                        <a:latin typeface="Cambria Math" charset="0"/>
                        <a:ea typeface="Cambria Math" charset="0"/>
                        <a:cs typeface="Cambria Math" charset="0"/>
                      </a:rPr>
                      <m:t>⨁</m:t>
                    </m:r>
                  </m:oMath>
                </a14:m>
                <a:r>
                  <a:rPr lang="en-US" altLang="zh-CN" dirty="0" smtClean="0"/>
                  <a:t>X </a:t>
                </a:r>
                <a:r>
                  <a:rPr lang="en-US" altLang="zh-CN" dirty="0"/>
                  <a:t>policy, CFI policy, and shadow stack policy on JIT compiled code. </a:t>
                </a:r>
              </a:p>
            </p:txBody>
          </p:sp>
        </mc:Choice>
        <mc:Fallback xmlns="">
          <p:sp>
            <p:nvSpPr>
              <p:cNvPr id="4" name="圆角矩形 3"/>
              <p:cNvSpPr>
                <a:spLocks noRot="1" noChangeAspect="1" noMove="1" noResize="1" noEditPoints="1" noAdjustHandles="1" noChangeArrowheads="1" noChangeShapeType="1" noTextEdit="1"/>
              </p:cNvSpPr>
              <p:nvPr/>
            </p:nvSpPr>
            <p:spPr>
              <a:xfrm>
                <a:off x="557335" y="1694014"/>
                <a:ext cx="7975477" cy="715089"/>
              </a:xfrm>
              <a:prstGeom prst="roundRect">
                <a:avLst/>
              </a:prstGeom>
              <a:blipFill rotWithShape="0">
                <a:blip r:embed="rId3"/>
                <a:stretch>
                  <a:fillRect l="-76" b="-8403"/>
                </a:stretch>
              </a:blipFill>
              <a:ln>
                <a:solidFill>
                  <a:schemeClr val="accent1"/>
                </a:solidFill>
              </a:ln>
            </p:spPr>
            <p:txBody>
              <a:bodyPr/>
              <a:lstStyle/>
              <a:p>
                <a:r>
                  <a:rPr lang="zh-CN" altLang="en-US">
                    <a:noFill/>
                  </a:rPr>
                  <a:t> </a:t>
                </a:r>
              </a:p>
            </p:txBody>
          </p:sp>
        </mc:Fallback>
      </mc:AlternateContent>
      <p:sp>
        <p:nvSpPr>
          <p:cNvPr id="14" name="文本框 13"/>
          <p:cNvSpPr txBox="1"/>
          <p:nvPr/>
        </p:nvSpPr>
        <p:spPr>
          <a:xfrm>
            <a:off x="566858" y="2692160"/>
            <a:ext cx="3019305"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 Analysis Pass based on </a:t>
            </a:r>
            <a:r>
              <a:rPr lang="en-US" altLang="zh-CN" dirty="0" smtClean="0">
                <a:solidFill>
                  <a:schemeClr val="bg1"/>
                </a:solidFill>
              </a:rPr>
              <a:t>LLVM</a:t>
            </a:r>
            <a:endParaRPr lang="en-US" altLang="zh-CN" dirty="0">
              <a:solidFill>
                <a:schemeClr val="bg1"/>
              </a:solidFill>
            </a:endParaRPr>
          </a:p>
        </p:txBody>
      </p:sp>
      <p:sp>
        <p:nvSpPr>
          <p:cNvPr id="15" name="圆角矩形 14"/>
          <p:cNvSpPr/>
          <p:nvPr/>
        </p:nvSpPr>
        <p:spPr>
          <a:xfrm>
            <a:off x="566858" y="3246589"/>
            <a:ext cx="7978113" cy="1021556"/>
          </a:xfrm>
          <a:prstGeom prst="roundRect">
            <a:avLst/>
          </a:prstGeom>
          <a:ln>
            <a:solidFill>
              <a:schemeClr val="accent1"/>
            </a:solidFill>
          </a:ln>
        </p:spPr>
        <p:txBody>
          <a:bodyPr wrap="square">
            <a:spAutoFit/>
          </a:bodyPr>
          <a:lstStyle/>
          <a:p>
            <a:r>
              <a:rPr lang="en-US" altLang="zh-CN" dirty="0" smtClean="0"/>
              <a:t>It</a:t>
            </a:r>
            <a:r>
              <a:rPr lang="zh-CN" altLang="en-US" dirty="0" smtClean="0"/>
              <a:t> </a:t>
            </a:r>
            <a:r>
              <a:rPr lang="en-US" altLang="zh-CN" dirty="0" smtClean="0"/>
              <a:t>uses </a:t>
            </a:r>
            <a:r>
              <a:rPr lang="en-US" altLang="zh-CN" dirty="0"/>
              <a:t>an analysis pass to enforce a fine-grained CFI on statically compiled </a:t>
            </a:r>
            <a:r>
              <a:rPr lang="en-US" altLang="zh-CN" dirty="0" smtClean="0"/>
              <a:t>code</a:t>
            </a:r>
            <a:r>
              <a:rPr lang="zh-CN" altLang="en-US" dirty="0"/>
              <a:t> </a:t>
            </a:r>
            <a:r>
              <a:rPr lang="en-US" altLang="zh-CN" dirty="0" smtClean="0"/>
              <a:t>and</a:t>
            </a:r>
            <a:r>
              <a:rPr lang="zh-CN" altLang="en-US" dirty="0" smtClean="0"/>
              <a:t> </a:t>
            </a:r>
            <a:r>
              <a:rPr lang="en-US" altLang="zh-CN" dirty="0"/>
              <a:t>the shadow stack </a:t>
            </a:r>
            <a:r>
              <a:rPr lang="en-US" altLang="zh-CN" dirty="0" smtClean="0"/>
              <a:t>solution </a:t>
            </a:r>
            <a:r>
              <a:rPr lang="en-US" altLang="zh-CN" dirty="0"/>
              <a:t>to </a:t>
            </a:r>
            <a:r>
              <a:rPr lang="en-US" altLang="zh-CN" dirty="0" smtClean="0"/>
              <a:t>protect </a:t>
            </a:r>
            <a:r>
              <a:rPr lang="en-US" altLang="zh-CN" dirty="0"/>
              <a:t>the return instructions in statically compiled code. </a:t>
            </a:r>
          </a:p>
        </p:txBody>
      </p:sp>
      <p:sp>
        <p:nvSpPr>
          <p:cNvPr id="16" name="文本框 15"/>
          <p:cNvSpPr txBox="1"/>
          <p:nvPr/>
        </p:nvSpPr>
        <p:spPr>
          <a:xfrm>
            <a:off x="576381" y="4587203"/>
            <a:ext cx="1852492"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Library </a:t>
            </a:r>
            <a:r>
              <a:rPr lang="en-US" altLang="zh-CN" dirty="0" smtClean="0">
                <a:solidFill>
                  <a:schemeClr val="bg1"/>
                </a:solidFill>
              </a:rPr>
              <a:t>Wrapping</a:t>
            </a:r>
            <a:endParaRPr lang="en-US" altLang="zh-CN" dirty="0">
              <a:solidFill>
                <a:schemeClr val="bg1"/>
              </a:solidFill>
            </a:endParaRPr>
          </a:p>
        </p:txBody>
      </p:sp>
      <p:sp>
        <p:nvSpPr>
          <p:cNvPr id="17" name="圆角矩形 16"/>
          <p:cNvSpPr/>
          <p:nvPr/>
        </p:nvSpPr>
        <p:spPr>
          <a:xfrm>
            <a:off x="576381" y="5141632"/>
            <a:ext cx="7968590" cy="715089"/>
          </a:xfrm>
          <a:prstGeom prst="roundRect">
            <a:avLst/>
          </a:prstGeom>
          <a:ln>
            <a:solidFill>
              <a:schemeClr val="accent1"/>
            </a:solidFill>
          </a:ln>
        </p:spPr>
        <p:txBody>
          <a:bodyPr wrap="square">
            <a:spAutoFit/>
          </a:bodyPr>
          <a:lstStyle/>
          <a:p>
            <a:r>
              <a:rPr lang="en-US" altLang="zh-CN" dirty="0"/>
              <a:t>For external functions indirectly called in browsers, wrapper functions are introduced to eliminate compatibility issues</a:t>
            </a:r>
            <a:r>
              <a:rPr lang="en-US" altLang="zh-CN" dirty="0" smtClean="0"/>
              <a:t>.</a:t>
            </a:r>
            <a:endParaRPr lang="en-US" altLang="zh-CN" dirty="0"/>
          </a:p>
        </p:txBody>
      </p:sp>
    </p:spTree>
    <p:extLst>
      <p:ext uri="{BB962C8B-B14F-4D97-AF65-F5344CB8AC3E}">
        <p14:creationId xmlns:p14="http://schemas.microsoft.com/office/powerpoint/2010/main" val="5889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19</a:t>
            </a:fld>
            <a:endParaRPr kumimoji="1" lang="zh-CN" altLang="en-US"/>
          </a:p>
        </p:txBody>
      </p:sp>
      <p:sp>
        <p:nvSpPr>
          <p:cNvPr id="19" name="矩形 18"/>
          <p:cNvSpPr/>
          <p:nvPr/>
        </p:nvSpPr>
        <p:spPr>
          <a:xfrm>
            <a:off x="0" y="2670048"/>
            <a:ext cx="9144000" cy="850392"/>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0" name="矩形 19"/>
          <p:cNvSpPr/>
          <p:nvPr/>
        </p:nvSpPr>
        <p:spPr>
          <a:xfrm>
            <a:off x="0" y="3648456"/>
            <a:ext cx="9144000" cy="716648"/>
          </a:xfrm>
          <a:prstGeom prst="rect">
            <a:avLst/>
          </a:prstGeom>
          <a:solidFill>
            <a:schemeClr val="accent1"/>
          </a:solidFill>
          <a:ln w="12700" cap="flat" cmpd="sng" algn="ctr">
            <a:noFill/>
            <a:prstDash val="solid"/>
            <a:miter lim="800000"/>
          </a:ln>
          <a:effectLst/>
        </p:spPr>
        <p:txBody>
          <a:bodyPr rtlCol="0" anchor="b"/>
          <a:lstStyle/>
          <a:p>
            <a:r>
              <a:rPr kumimoji="1" lang="en-US" altLang="zh-CN" sz="4000" dirty="0">
                <a:solidFill>
                  <a:schemeClr val="bg1"/>
                </a:solidFill>
              </a:rPr>
              <a:t>Evaluation</a:t>
            </a:r>
            <a:endParaRPr kumimoji="1" lang="zh-CN" altLang="en-US" sz="4000" dirty="0">
              <a:solidFill>
                <a:schemeClr val="bg1"/>
              </a:solidFill>
            </a:endParaRPr>
          </a:p>
        </p:txBody>
      </p:sp>
      <p:sp>
        <p:nvSpPr>
          <p:cNvPr id="7" name="椭圆 6"/>
          <p:cNvSpPr/>
          <p:nvPr/>
        </p:nvSpPr>
        <p:spPr>
          <a:xfrm>
            <a:off x="5667984" y="2343151"/>
            <a:ext cx="1814512" cy="1807641"/>
          </a:xfrm>
          <a:prstGeom prst="ellipse">
            <a:avLst/>
          </a:prstGeom>
          <a:solidFill>
            <a:schemeClr val="bg1">
              <a:lumMod val="65000"/>
            </a:schemeClr>
          </a:solidFill>
          <a:ln w="7620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a:spLocks/>
          </p:cNvSpPr>
          <p:nvPr/>
        </p:nvSpPr>
        <p:spPr>
          <a:xfrm>
            <a:off x="257173" y="2745211"/>
            <a:ext cx="648000" cy="649188"/>
          </a:xfrm>
          <a:prstGeom prst="ellipse">
            <a:avLst/>
          </a:prstGeom>
          <a:solidFill>
            <a:schemeClr val="bg1">
              <a:lumMod val="75000"/>
            </a:schemeClr>
          </a:solidFill>
          <a:effectLst>
            <a:outerShdw blurRad="50800" dist="76200" dir="2700000" algn="tl" rotWithShape="0">
              <a:prstClr val="black">
                <a:alpha val="40000"/>
              </a:prstClr>
            </a:outerShdw>
          </a:effectLst>
        </p:spPr>
        <p:txBody>
          <a:bodyPr wrap="square" rtlCol="0">
            <a:spAutoFit/>
          </a:bodyPr>
          <a:lstStyle/>
          <a:p>
            <a:pPr algn="ctr"/>
            <a:r>
              <a:rPr kumimoji="1" lang="en-US" altLang="zh-CN" sz="2400" dirty="0" smtClean="0">
                <a:solidFill>
                  <a:schemeClr val="bg1"/>
                </a:solidFill>
              </a:rPr>
              <a:t>4</a:t>
            </a:r>
            <a:endParaRPr kumimoji="1" lang="zh-CN" altLang="en-US" sz="2400" dirty="0">
              <a:solidFill>
                <a:schemeClr val="bg1"/>
              </a:solidFill>
            </a:endParaRPr>
          </a:p>
        </p:txBody>
      </p:sp>
      <p:sp>
        <p:nvSpPr>
          <p:cNvPr id="11" name="Freeform 190"/>
          <p:cNvSpPr>
            <a:spLocks noChangeAspect="1" noEditPoints="1"/>
          </p:cNvSpPr>
          <p:nvPr/>
        </p:nvSpPr>
        <p:spPr bwMode="auto">
          <a:xfrm>
            <a:off x="6150158" y="2900448"/>
            <a:ext cx="845997" cy="684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FCF9EE"/>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295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20"/>
                                        </p:tgtEl>
                                      </p:cBhvr>
                                    </p:animEffect>
                                    <p:animScale>
                                      <p:cBhvr>
                                        <p:cTn id="7"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a:t>
            </a:fld>
            <a:endParaRPr kumimoji="1" lang="zh-CN" altLang="en-US"/>
          </a:p>
        </p:txBody>
      </p:sp>
      <p:sp>
        <p:nvSpPr>
          <p:cNvPr id="4" name="泪珠形 3"/>
          <p:cNvSpPr>
            <a:spLocks noChangeAspect="1"/>
          </p:cNvSpPr>
          <p:nvPr/>
        </p:nvSpPr>
        <p:spPr>
          <a:xfrm rot="2821370">
            <a:off x="751723" y="1434413"/>
            <a:ext cx="396000" cy="396000"/>
          </a:xfrm>
          <a:prstGeom prst="teardrop">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Outline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96935" y="1452586"/>
            <a:ext cx="317496" cy="369332"/>
          </a:xfrm>
          <a:prstGeom prst="rect">
            <a:avLst/>
          </a:prstGeom>
          <a:noFill/>
        </p:spPr>
        <p:txBody>
          <a:bodyPr wrap="square" rtlCol="0">
            <a:spAutoFit/>
          </a:bodyPr>
          <a:lstStyle/>
          <a:p>
            <a:r>
              <a:rPr kumimoji="1" lang="en-US" altLang="zh-CN" dirty="0" smtClean="0">
                <a:solidFill>
                  <a:schemeClr val="bg1"/>
                </a:solidFill>
              </a:rPr>
              <a:t>1</a:t>
            </a:r>
            <a:endParaRPr kumimoji="1" lang="zh-CN" altLang="en-US" dirty="0">
              <a:solidFill>
                <a:schemeClr val="bg1"/>
              </a:solidFill>
            </a:endParaRPr>
          </a:p>
        </p:txBody>
      </p:sp>
      <p:sp>
        <p:nvSpPr>
          <p:cNvPr id="9" name="文本框 8"/>
          <p:cNvSpPr txBox="1"/>
          <p:nvPr/>
        </p:nvSpPr>
        <p:spPr>
          <a:xfrm>
            <a:off x="1510330" y="1285245"/>
            <a:ext cx="2661822" cy="461665"/>
          </a:xfrm>
          <a:prstGeom prst="rect">
            <a:avLst/>
          </a:prstGeom>
          <a:noFill/>
          <a:ln>
            <a:noFill/>
          </a:ln>
          <a:effectLst/>
        </p:spPr>
        <p:txBody>
          <a:bodyPr wrap="square" rtlCol="0">
            <a:spAutoFit/>
          </a:bodyPr>
          <a:lstStyle/>
          <a:p>
            <a:r>
              <a:rPr kumimoji="1" lang="en-US" altLang="zh-CN" sz="2400" dirty="0" smtClean="0"/>
              <a:t>Motivation</a:t>
            </a:r>
            <a:endParaRPr kumimoji="1" lang="zh-CN" altLang="en-US" sz="2400" dirty="0"/>
          </a:p>
        </p:txBody>
      </p:sp>
      <p:sp>
        <p:nvSpPr>
          <p:cNvPr id="12" name="文本框 11"/>
          <p:cNvSpPr txBox="1"/>
          <p:nvPr/>
        </p:nvSpPr>
        <p:spPr>
          <a:xfrm>
            <a:off x="1511967" y="2132386"/>
            <a:ext cx="2790119" cy="461665"/>
          </a:xfrm>
          <a:prstGeom prst="rect">
            <a:avLst/>
          </a:prstGeom>
          <a:noFill/>
          <a:ln>
            <a:noFill/>
          </a:ln>
          <a:effectLst/>
        </p:spPr>
        <p:txBody>
          <a:bodyPr wrap="square" rtlCol="0">
            <a:spAutoFit/>
          </a:bodyPr>
          <a:lstStyle/>
          <a:p>
            <a:r>
              <a:rPr kumimoji="1" lang="en-US" altLang="zh-CN" sz="2400" dirty="0" smtClean="0"/>
              <a:t>Design</a:t>
            </a:r>
            <a:r>
              <a:rPr kumimoji="1" lang="zh-CN" altLang="en-US" sz="2400" dirty="0" smtClean="0"/>
              <a:t> </a:t>
            </a:r>
            <a:r>
              <a:rPr kumimoji="1" lang="en-US" altLang="zh-CN" sz="2400" dirty="0" smtClean="0"/>
              <a:t>of</a:t>
            </a:r>
            <a:r>
              <a:rPr kumimoji="1" lang="zh-CN" altLang="en-US" sz="2400" dirty="0" smtClean="0"/>
              <a:t> </a:t>
            </a:r>
            <a:r>
              <a:rPr kumimoji="1" lang="en-US" altLang="zh-CN" sz="2400" dirty="0" err="1" smtClean="0"/>
              <a:t>JITScope</a:t>
            </a:r>
            <a:endParaRPr kumimoji="1" lang="zh-CN" altLang="en-US" sz="2400" dirty="0"/>
          </a:p>
        </p:txBody>
      </p:sp>
      <p:sp>
        <p:nvSpPr>
          <p:cNvPr id="15" name="文本框 14"/>
          <p:cNvSpPr txBox="1"/>
          <p:nvPr/>
        </p:nvSpPr>
        <p:spPr>
          <a:xfrm>
            <a:off x="1513513" y="3024292"/>
            <a:ext cx="2574062" cy="461665"/>
          </a:xfrm>
          <a:prstGeom prst="rect">
            <a:avLst/>
          </a:prstGeom>
          <a:noFill/>
          <a:ln>
            <a:noFill/>
          </a:ln>
          <a:effectLst/>
        </p:spPr>
        <p:txBody>
          <a:bodyPr wrap="square" rtlCol="0">
            <a:spAutoFit/>
          </a:bodyPr>
          <a:lstStyle/>
          <a:p>
            <a:r>
              <a:rPr kumimoji="1" lang="en-US" altLang="zh-CN" sz="2400" dirty="0" smtClean="0"/>
              <a:t>Implementation</a:t>
            </a:r>
            <a:endParaRPr kumimoji="1" lang="zh-CN" altLang="en-US" sz="2400" dirty="0"/>
          </a:p>
        </p:txBody>
      </p:sp>
      <p:sp>
        <p:nvSpPr>
          <p:cNvPr id="18" name="文本框 17"/>
          <p:cNvSpPr txBox="1"/>
          <p:nvPr/>
        </p:nvSpPr>
        <p:spPr>
          <a:xfrm>
            <a:off x="1508622" y="3947517"/>
            <a:ext cx="2090740" cy="461665"/>
          </a:xfrm>
          <a:prstGeom prst="rect">
            <a:avLst/>
          </a:prstGeom>
          <a:noFill/>
          <a:ln>
            <a:noFill/>
          </a:ln>
          <a:effectLst/>
        </p:spPr>
        <p:txBody>
          <a:bodyPr wrap="square" rtlCol="0">
            <a:spAutoFit/>
          </a:bodyPr>
          <a:lstStyle/>
          <a:p>
            <a:r>
              <a:rPr kumimoji="1" lang="en-US" altLang="zh-CN" sz="2400" dirty="0"/>
              <a:t>Evaluation</a:t>
            </a:r>
            <a:endParaRPr kumimoji="1" lang="zh-CN" altLang="en-US" sz="2400" dirty="0"/>
          </a:p>
        </p:txBody>
      </p:sp>
      <p:cxnSp>
        <p:nvCxnSpPr>
          <p:cNvPr id="20" name="直线箭头连接符 19"/>
          <p:cNvCxnSpPr/>
          <p:nvPr/>
        </p:nvCxnSpPr>
        <p:spPr>
          <a:xfrm>
            <a:off x="1385868" y="1538315"/>
            <a:ext cx="0" cy="45481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271570" y="1538315"/>
            <a:ext cx="234000" cy="234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1266803" y="2405093"/>
            <a:ext cx="234000" cy="234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1276323" y="3300441"/>
            <a:ext cx="234000" cy="234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1271555" y="4195806"/>
            <a:ext cx="234000" cy="234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a:stCxn id="21" idx="6"/>
          </p:cNvCxnSpPr>
          <p:nvPr/>
        </p:nvCxnSpPr>
        <p:spPr>
          <a:xfrm>
            <a:off x="1505570" y="1655315"/>
            <a:ext cx="39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1515105" y="2507799"/>
            <a:ext cx="39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1529378" y="3407915"/>
            <a:ext cx="39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1510332" y="4317561"/>
            <a:ext cx="3960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组 35"/>
          <p:cNvGrpSpPr>
            <a:grpSpLocks noChangeAspect="1"/>
          </p:cNvGrpSpPr>
          <p:nvPr/>
        </p:nvGrpSpPr>
        <p:grpSpPr>
          <a:xfrm>
            <a:off x="5516530" y="1444622"/>
            <a:ext cx="437055" cy="432000"/>
            <a:chOff x="5859437" y="1130289"/>
            <a:chExt cx="549276" cy="542925"/>
          </a:xfrm>
        </p:grpSpPr>
        <p:sp>
          <p:nvSpPr>
            <p:cNvPr id="34"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泪珠形 36"/>
          <p:cNvSpPr>
            <a:spLocks noChangeAspect="1"/>
          </p:cNvSpPr>
          <p:nvPr/>
        </p:nvSpPr>
        <p:spPr>
          <a:xfrm rot="2821370">
            <a:off x="761245" y="2315477"/>
            <a:ext cx="396000" cy="396000"/>
          </a:xfrm>
          <a:prstGeom prst="teardrop">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806457" y="2333650"/>
            <a:ext cx="317496" cy="369332"/>
          </a:xfrm>
          <a:prstGeom prst="rect">
            <a:avLst/>
          </a:prstGeom>
          <a:noFill/>
        </p:spPr>
        <p:txBody>
          <a:bodyPr wrap="square" rtlCol="0">
            <a:spAutoFit/>
          </a:bodyPr>
          <a:lstStyle/>
          <a:p>
            <a:r>
              <a:rPr kumimoji="1" lang="en-US" altLang="zh-CN" dirty="0">
                <a:solidFill>
                  <a:schemeClr val="bg1"/>
                </a:solidFill>
              </a:rPr>
              <a:t>2</a:t>
            </a:r>
            <a:endParaRPr kumimoji="1" lang="zh-CN" altLang="en-US" dirty="0">
              <a:solidFill>
                <a:schemeClr val="bg1"/>
              </a:solidFill>
            </a:endParaRPr>
          </a:p>
        </p:txBody>
      </p:sp>
      <p:sp>
        <p:nvSpPr>
          <p:cNvPr id="39" name="泪珠形 38"/>
          <p:cNvSpPr>
            <a:spLocks noChangeAspect="1"/>
          </p:cNvSpPr>
          <p:nvPr/>
        </p:nvSpPr>
        <p:spPr>
          <a:xfrm rot="2821370">
            <a:off x="756481" y="3210830"/>
            <a:ext cx="396000" cy="396000"/>
          </a:xfrm>
          <a:prstGeom prst="teardrop">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801693" y="3229003"/>
            <a:ext cx="317496" cy="369332"/>
          </a:xfrm>
          <a:prstGeom prst="rect">
            <a:avLst/>
          </a:prstGeom>
          <a:noFill/>
        </p:spPr>
        <p:txBody>
          <a:bodyPr wrap="square" rtlCol="0">
            <a:spAutoFit/>
          </a:bodyPr>
          <a:lstStyle/>
          <a:p>
            <a:r>
              <a:rPr kumimoji="1" lang="en-US" altLang="zh-CN" dirty="0" smtClean="0">
                <a:solidFill>
                  <a:schemeClr val="bg1"/>
                </a:solidFill>
              </a:rPr>
              <a:t>3</a:t>
            </a:r>
            <a:endParaRPr kumimoji="1" lang="zh-CN" altLang="en-US" dirty="0">
              <a:solidFill>
                <a:schemeClr val="bg1"/>
              </a:solidFill>
            </a:endParaRPr>
          </a:p>
        </p:txBody>
      </p:sp>
      <p:sp>
        <p:nvSpPr>
          <p:cNvPr id="41" name="泪珠形 40"/>
          <p:cNvSpPr>
            <a:spLocks noChangeAspect="1"/>
          </p:cNvSpPr>
          <p:nvPr/>
        </p:nvSpPr>
        <p:spPr>
          <a:xfrm rot="2821370">
            <a:off x="780289" y="4120480"/>
            <a:ext cx="396000" cy="396000"/>
          </a:xfrm>
          <a:prstGeom prst="teardrop">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825501" y="4138653"/>
            <a:ext cx="317496" cy="369332"/>
          </a:xfrm>
          <a:prstGeom prst="rect">
            <a:avLst/>
          </a:prstGeom>
          <a:noFill/>
        </p:spPr>
        <p:txBody>
          <a:bodyPr wrap="square" rtlCol="0">
            <a:spAutoFit/>
          </a:bodyPr>
          <a:lstStyle/>
          <a:p>
            <a:r>
              <a:rPr kumimoji="1" lang="en-US" altLang="zh-CN" dirty="0">
                <a:solidFill>
                  <a:schemeClr val="bg1"/>
                </a:solidFill>
              </a:rPr>
              <a:t>4</a:t>
            </a:r>
            <a:endParaRPr kumimoji="1" lang="zh-CN" altLang="en-US" dirty="0">
              <a:solidFill>
                <a:schemeClr val="bg1"/>
              </a:solidFill>
            </a:endParaRPr>
          </a:p>
        </p:txBody>
      </p:sp>
      <p:sp>
        <p:nvSpPr>
          <p:cNvPr id="46" name="Freeform 72"/>
          <p:cNvSpPr>
            <a:spLocks noChangeAspect="1" noEditPoints="1"/>
          </p:cNvSpPr>
          <p:nvPr/>
        </p:nvSpPr>
        <p:spPr bwMode="auto">
          <a:xfrm>
            <a:off x="7235803" y="5214939"/>
            <a:ext cx="1103148" cy="756000"/>
          </a:xfrm>
          <a:custGeom>
            <a:avLst/>
            <a:gdLst>
              <a:gd name="T0" fmla="*/ 38 w 38"/>
              <a:gd name="T1" fmla="*/ 24 h 26"/>
              <a:gd name="T2" fmla="*/ 38 w 38"/>
              <a:gd name="T3" fmla="*/ 5 h 26"/>
              <a:gd name="T4" fmla="*/ 37 w 38"/>
              <a:gd name="T5" fmla="*/ 5 h 26"/>
              <a:gd name="T6" fmla="*/ 37 w 38"/>
              <a:gd name="T7" fmla="*/ 5 h 26"/>
              <a:gd name="T8" fmla="*/ 36 w 38"/>
              <a:gd name="T9" fmla="*/ 4 h 26"/>
              <a:gd name="T10" fmla="*/ 36 w 38"/>
              <a:gd name="T11" fmla="*/ 2 h 26"/>
              <a:gd name="T12" fmla="*/ 35 w 38"/>
              <a:gd name="T13" fmla="*/ 1 h 26"/>
              <a:gd name="T14" fmla="*/ 20 w 38"/>
              <a:gd name="T15" fmla="*/ 3 h 26"/>
              <a:gd name="T16" fmla="*/ 18 w 38"/>
              <a:gd name="T17" fmla="*/ 3 h 26"/>
              <a:gd name="T18" fmla="*/ 3 w 38"/>
              <a:gd name="T19" fmla="*/ 1 h 26"/>
              <a:gd name="T20" fmla="*/ 2 w 38"/>
              <a:gd name="T21" fmla="*/ 2 h 26"/>
              <a:gd name="T22" fmla="*/ 2 w 38"/>
              <a:gd name="T23" fmla="*/ 4 h 26"/>
              <a:gd name="T24" fmla="*/ 1 w 38"/>
              <a:gd name="T25" fmla="*/ 5 h 26"/>
              <a:gd name="T26" fmla="*/ 1 w 38"/>
              <a:gd name="T27" fmla="*/ 5 h 26"/>
              <a:gd name="T28" fmla="*/ 0 w 38"/>
              <a:gd name="T29" fmla="*/ 5 h 26"/>
              <a:gd name="T30" fmla="*/ 0 w 38"/>
              <a:gd name="T31" fmla="*/ 24 h 26"/>
              <a:gd name="T32" fmla="*/ 1 w 38"/>
              <a:gd name="T33" fmla="*/ 25 h 26"/>
              <a:gd name="T34" fmla="*/ 16 w 38"/>
              <a:gd name="T35" fmla="*/ 25 h 26"/>
              <a:gd name="T36" fmla="*/ 17 w 38"/>
              <a:gd name="T37" fmla="*/ 25 h 26"/>
              <a:gd name="T38" fmla="*/ 17 w 38"/>
              <a:gd name="T39" fmla="*/ 26 h 26"/>
              <a:gd name="T40" fmla="*/ 21 w 38"/>
              <a:gd name="T41" fmla="*/ 26 h 26"/>
              <a:gd name="T42" fmla="*/ 21 w 38"/>
              <a:gd name="T43" fmla="*/ 25 h 26"/>
              <a:gd name="T44" fmla="*/ 22 w 38"/>
              <a:gd name="T45" fmla="*/ 25 h 26"/>
              <a:gd name="T46" fmla="*/ 37 w 38"/>
              <a:gd name="T47" fmla="*/ 25 h 26"/>
              <a:gd name="T48" fmla="*/ 38 w 38"/>
              <a:gd name="T49" fmla="*/ 24 h 26"/>
              <a:gd name="T50" fmla="*/ 18 w 38"/>
              <a:gd name="T51" fmla="*/ 23 h 26"/>
              <a:gd name="T52" fmla="*/ 4 w 38"/>
              <a:gd name="T53" fmla="*/ 21 h 26"/>
              <a:gd name="T54" fmla="*/ 3 w 38"/>
              <a:gd name="T55" fmla="*/ 20 h 26"/>
              <a:gd name="T56" fmla="*/ 3 w 38"/>
              <a:gd name="T57" fmla="*/ 3 h 26"/>
              <a:gd name="T58" fmla="*/ 4 w 38"/>
              <a:gd name="T59" fmla="*/ 2 h 26"/>
              <a:gd name="T60" fmla="*/ 18 w 38"/>
              <a:gd name="T61" fmla="*/ 4 h 26"/>
              <a:gd name="T62" fmla="*/ 18 w 38"/>
              <a:gd name="T63" fmla="*/ 6 h 26"/>
              <a:gd name="T64" fmla="*/ 18 w 38"/>
              <a:gd name="T65" fmla="*/ 23 h 26"/>
              <a:gd name="T66" fmla="*/ 18 w 38"/>
              <a:gd name="T67" fmla="*/ 23 h 26"/>
              <a:gd name="T68" fmla="*/ 20 w 38"/>
              <a:gd name="T69" fmla="*/ 23 h 26"/>
              <a:gd name="T70" fmla="*/ 34 w 38"/>
              <a:gd name="T71" fmla="*/ 21 h 26"/>
              <a:gd name="T72" fmla="*/ 35 w 38"/>
              <a:gd name="T73" fmla="*/ 20 h 26"/>
              <a:gd name="T74" fmla="*/ 35 w 38"/>
              <a:gd name="T75" fmla="*/ 3 h 26"/>
              <a:gd name="T76" fmla="*/ 34 w 38"/>
              <a:gd name="T77" fmla="*/ 2 h 26"/>
              <a:gd name="T78" fmla="*/ 20 w 38"/>
              <a:gd name="T79" fmla="*/ 4 h 26"/>
              <a:gd name="T80" fmla="*/ 20 w 38"/>
              <a:gd name="T81" fmla="*/ 6 h 26"/>
              <a:gd name="T82" fmla="*/ 20 w 38"/>
              <a:gd name="T83" fmla="*/ 23 h 26"/>
              <a:gd name="T84" fmla="*/ 20 w 38"/>
              <a:gd name="T85"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 h="26">
                <a:moveTo>
                  <a:pt x="38" y="24"/>
                </a:moveTo>
                <a:cubicBezTo>
                  <a:pt x="38" y="5"/>
                  <a:pt x="38" y="5"/>
                  <a:pt x="38" y="5"/>
                </a:cubicBezTo>
                <a:cubicBezTo>
                  <a:pt x="38" y="5"/>
                  <a:pt x="38" y="5"/>
                  <a:pt x="37" y="5"/>
                </a:cubicBezTo>
                <a:cubicBezTo>
                  <a:pt x="37" y="5"/>
                  <a:pt x="37" y="5"/>
                  <a:pt x="37" y="5"/>
                </a:cubicBezTo>
                <a:cubicBezTo>
                  <a:pt x="36" y="5"/>
                  <a:pt x="36" y="4"/>
                  <a:pt x="36" y="4"/>
                </a:cubicBezTo>
                <a:cubicBezTo>
                  <a:pt x="36" y="2"/>
                  <a:pt x="36" y="2"/>
                  <a:pt x="36" y="2"/>
                </a:cubicBezTo>
                <a:cubicBezTo>
                  <a:pt x="36" y="2"/>
                  <a:pt x="36" y="1"/>
                  <a:pt x="35" y="1"/>
                </a:cubicBezTo>
                <a:cubicBezTo>
                  <a:pt x="29" y="0"/>
                  <a:pt x="24" y="0"/>
                  <a:pt x="20" y="3"/>
                </a:cubicBezTo>
                <a:cubicBezTo>
                  <a:pt x="19" y="4"/>
                  <a:pt x="19" y="4"/>
                  <a:pt x="18" y="3"/>
                </a:cubicBezTo>
                <a:cubicBezTo>
                  <a:pt x="14" y="0"/>
                  <a:pt x="9" y="0"/>
                  <a:pt x="3" y="1"/>
                </a:cubicBezTo>
                <a:cubicBezTo>
                  <a:pt x="2" y="1"/>
                  <a:pt x="2" y="2"/>
                  <a:pt x="2" y="2"/>
                </a:cubicBezTo>
                <a:cubicBezTo>
                  <a:pt x="2" y="4"/>
                  <a:pt x="2" y="4"/>
                  <a:pt x="2" y="4"/>
                </a:cubicBezTo>
                <a:cubicBezTo>
                  <a:pt x="2" y="4"/>
                  <a:pt x="2" y="5"/>
                  <a:pt x="1" y="5"/>
                </a:cubicBezTo>
                <a:cubicBezTo>
                  <a:pt x="1" y="5"/>
                  <a:pt x="1" y="5"/>
                  <a:pt x="1" y="5"/>
                </a:cubicBezTo>
                <a:cubicBezTo>
                  <a:pt x="0" y="5"/>
                  <a:pt x="0" y="5"/>
                  <a:pt x="0" y="5"/>
                </a:cubicBezTo>
                <a:cubicBezTo>
                  <a:pt x="0" y="24"/>
                  <a:pt x="0" y="24"/>
                  <a:pt x="0" y="24"/>
                </a:cubicBezTo>
                <a:cubicBezTo>
                  <a:pt x="0" y="24"/>
                  <a:pt x="0" y="25"/>
                  <a:pt x="1" y="25"/>
                </a:cubicBezTo>
                <a:cubicBezTo>
                  <a:pt x="16" y="25"/>
                  <a:pt x="16" y="25"/>
                  <a:pt x="16" y="25"/>
                </a:cubicBezTo>
                <a:cubicBezTo>
                  <a:pt x="17" y="25"/>
                  <a:pt x="17" y="25"/>
                  <a:pt x="17" y="25"/>
                </a:cubicBezTo>
                <a:cubicBezTo>
                  <a:pt x="17" y="26"/>
                  <a:pt x="17" y="26"/>
                  <a:pt x="17" y="26"/>
                </a:cubicBezTo>
                <a:cubicBezTo>
                  <a:pt x="21" y="26"/>
                  <a:pt x="21" y="26"/>
                  <a:pt x="21" y="26"/>
                </a:cubicBezTo>
                <a:cubicBezTo>
                  <a:pt x="21" y="26"/>
                  <a:pt x="21" y="26"/>
                  <a:pt x="21" y="25"/>
                </a:cubicBezTo>
                <a:cubicBezTo>
                  <a:pt x="21" y="25"/>
                  <a:pt x="22" y="25"/>
                  <a:pt x="22" y="25"/>
                </a:cubicBezTo>
                <a:cubicBezTo>
                  <a:pt x="37" y="25"/>
                  <a:pt x="37" y="25"/>
                  <a:pt x="37" y="25"/>
                </a:cubicBezTo>
                <a:cubicBezTo>
                  <a:pt x="38" y="25"/>
                  <a:pt x="38" y="24"/>
                  <a:pt x="38" y="24"/>
                </a:cubicBezTo>
                <a:close/>
                <a:moveTo>
                  <a:pt x="18" y="23"/>
                </a:moveTo>
                <a:cubicBezTo>
                  <a:pt x="14" y="21"/>
                  <a:pt x="9" y="20"/>
                  <a:pt x="4" y="21"/>
                </a:cubicBezTo>
                <a:cubicBezTo>
                  <a:pt x="4" y="21"/>
                  <a:pt x="3" y="21"/>
                  <a:pt x="3" y="20"/>
                </a:cubicBezTo>
                <a:cubicBezTo>
                  <a:pt x="3" y="3"/>
                  <a:pt x="3" y="3"/>
                  <a:pt x="3" y="3"/>
                </a:cubicBezTo>
                <a:cubicBezTo>
                  <a:pt x="3" y="3"/>
                  <a:pt x="4" y="2"/>
                  <a:pt x="4" y="2"/>
                </a:cubicBezTo>
                <a:cubicBezTo>
                  <a:pt x="9" y="1"/>
                  <a:pt x="14" y="2"/>
                  <a:pt x="18" y="4"/>
                </a:cubicBezTo>
                <a:cubicBezTo>
                  <a:pt x="18" y="5"/>
                  <a:pt x="18" y="5"/>
                  <a:pt x="18" y="6"/>
                </a:cubicBezTo>
                <a:cubicBezTo>
                  <a:pt x="18" y="23"/>
                  <a:pt x="18" y="23"/>
                  <a:pt x="18" y="23"/>
                </a:cubicBezTo>
                <a:cubicBezTo>
                  <a:pt x="18" y="23"/>
                  <a:pt x="18" y="23"/>
                  <a:pt x="18" y="23"/>
                </a:cubicBezTo>
                <a:close/>
                <a:moveTo>
                  <a:pt x="20" y="23"/>
                </a:moveTo>
                <a:cubicBezTo>
                  <a:pt x="24" y="21"/>
                  <a:pt x="29" y="20"/>
                  <a:pt x="34" y="21"/>
                </a:cubicBezTo>
                <a:cubicBezTo>
                  <a:pt x="34" y="21"/>
                  <a:pt x="35" y="21"/>
                  <a:pt x="35" y="20"/>
                </a:cubicBezTo>
                <a:cubicBezTo>
                  <a:pt x="35" y="3"/>
                  <a:pt x="35" y="3"/>
                  <a:pt x="35" y="3"/>
                </a:cubicBezTo>
                <a:cubicBezTo>
                  <a:pt x="35" y="3"/>
                  <a:pt x="35" y="2"/>
                  <a:pt x="34" y="2"/>
                </a:cubicBezTo>
                <a:cubicBezTo>
                  <a:pt x="29" y="1"/>
                  <a:pt x="24" y="2"/>
                  <a:pt x="20" y="4"/>
                </a:cubicBezTo>
                <a:cubicBezTo>
                  <a:pt x="20" y="5"/>
                  <a:pt x="20" y="5"/>
                  <a:pt x="20" y="6"/>
                </a:cubicBezTo>
                <a:cubicBezTo>
                  <a:pt x="20" y="23"/>
                  <a:pt x="20" y="23"/>
                  <a:pt x="20" y="23"/>
                </a:cubicBezTo>
                <a:cubicBezTo>
                  <a:pt x="20" y="23"/>
                  <a:pt x="20" y="23"/>
                  <a:pt x="20" y="23"/>
                </a:cubicBezTo>
                <a:close/>
              </a:path>
            </a:pathLst>
          </a:custGeom>
          <a:solidFill>
            <a:srgbClr val="EE6829"/>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文本框 46"/>
          <p:cNvSpPr txBox="1"/>
          <p:nvPr/>
        </p:nvSpPr>
        <p:spPr>
          <a:xfrm>
            <a:off x="1489566" y="4757149"/>
            <a:ext cx="2090740" cy="461665"/>
          </a:xfrm>
          <a:prstGeom prst="rect">
            <a:avLst/>
          </a:prstGeom>
          <a:noFill/>
          <a:ln>
            <a:noFill/>
          </a:ln>
          <a:effectLst/>
        </p:spPr>
        <p:txBody>
          <a:bodyPr wrap="square" rtlCol="0">
            <a:spAutoFit/>
          </a:bodyPr>
          <a:lstStyle/>
          <a:p>
            <a:r>
              <a:rPr kumimoji="1" lang="en-US" altLang="zh-CN" sz="2400" dirty="0" smtClean="0"/>
              <a:t>Conclusion</a:t>
            </a:r>
            <a:endParaRPr kumimoji="1" lang="zh-CN" altLang="en-US" sz="2400" dirty="0"/>
          </a:p>
        </p:txBody>
      </p:sp>
      <p:sp>
        <p:nvSpPr>
          <p:cNvPr id="48" name="椭圆 47"/>
          <p:cNvSpPr/>
          <p:nvPr/>
        </p:nvSpPr>
        <p:spPr>
          <a:xfrm>
            <a:off x="1266787" y="5005438"/>
            <a:ext cx="234000" cy="234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a:off x="1505564" y="5127193"/>
            <a:ext cx="39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泪珠形 49"/>
          <p:cNvSpPr>
            <a:spLocks noChangeAspect="1"/>
          </p:cNvSpPr>
          <p:nvPr/>
        </p:nvSpPr>
        <p:spPr>
          <a:xfrm rot="2821370">
            <a:off x="775521" y="4930112"/>
            <a:ext cx="396000" cy="396000"/>
          </a:xfrm>
          <a:prstGeom prst="teardrop">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20733" y="4948285"/>
            <a:ext cx="317496" cy="369332"/>
          </a:xfrm>
          <a:prstGeom prst="rect">
            <a:avLst/>
          </a:prstGeom>
          <a:noFill/>
        </p:spPr>
        <p:txBody>
          <a:bodyPr wrap="square" rtlCol="0">
            <a:spAutoFit/>
          </a:bodyPr>
          <a:lstStyle/>
          <a:p>
            <a:r>
              <a:rPr kumimoji="1" lang="en-US" altLang="zh-CN" dirty="0" smtClean="0">
                <a:solidFill>
                  <a:schemeClr val="bg1"/>
                </a:solidFill>
              </a:rPr>
              <a:t>5</a:t>
            </a:r>
            <a:endParaRPr kumimoji="1" lang="zh-CN" altLang="en-US" dirty="0">
              <a:solidFill>
                <a:schemeClr val="bg1"/>
              </a:solidFill>
            </a:endParaRPr>
          </a:p>
        </p:txBody>
      </p:sp>
      <p:sp>
        <p:nvSpPr>
          <p:cNvPr id="53" name="Freeform 190"/>
          <p:cNvSpPr>
            <a:spLocks noChangeAspect="1" noEditPoints="1"/>
          </p:cNvSpPr>
          <p:nvPr/>
        </p:nvSpPr>
        <p:spPr bwMode="auto">
          <a:xfrm>
            <a:off x="5562937" y="4093279"/>
            <a:ext cx="448449" cy="36257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33"/>
          <p:cNvSpPr>
            <a:spLocks noEditPoints="1"/>
          </p:cNvSpPr>
          <p:nvPr/>
        </p:nvSpPr>
        <p:spPr bwMode="auto">
          <a:xfrm>
            <a:off x="5568492" y="2266399"/>
            <a:ext cx="412192" cy="452267"/>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97" name="组 96"/>
          <p:cNvGrpSpPr>
            <a:grpSpLocks noChangeAspect="1"/>
          </p:cNvGrpSpPr>
          <p:nvPr/>
        </p:nvGrpSpPr>
        <p:grpSpPr>
          <a:xfrm>
            <a:off x="5575295" y="4830779"/>
            <a:ext cx="396000" cy="554153"/>
            <a:chOff x="4475155" y="4659319"/>
            <a:chExt cx="520700" cy="728662"/>
          </a:xfrm>
        </p:grpSpPr>
        <p:sp>
          <p:nvSpPr>
            <p:cNvPr id="85" name="Freeform 190"/>
            <p:cNvSpPr>
              <a:spLocks/>
            </p:cNvSpPr>
            <p:nvPr/>
          </p:nvSpPr>
          <p:spPr bwMode="auto">
            <a:xfrm>
              <a:off x="4475155" y="4743456"/>
              <a:ext cx="520700" cy="644525"/>
            </a:xfrm>
            <a:custGeom>
              <a:avLst/>
              <a:gdLst>
                <a:gd name="T0" fmla="*/ 292 w 292"/>
                <a:gd name="T1" fmla="*/ 335 h 362"/>
                <a:gd name="T2" fmla="*/ 265 w 292"/>
                <a:gd name="T3" fmla="*/ 362 h 362"/>
                <a:gd name="T4" fmla="*/ 28 w 292"/>
                <a:gd name="T5" fmla="*/ 362 h 362"/>
                <a:gd name="T6" fmla="*/ 0 w 292"/>
                <a:gd name="T7" fmla="*/ 335 h 362"/>
                <a:gd name="T8" fmla="*/ 0 w 292"/>
                <a:gd name="T9" fmla="*/ 27 h 362"/>
                <a:gd name="T10" fmla="*/ 28 w 292"/>
                <a:gd name="T11" fmla="*/ 0 h 362"/>
                <a:gd name="T12" fmla="*/ 265 w 292"/>
                <a:gd name="T13" fmla="*/ 0 h 362"/>
                <a:gd name="T14" fmla="*/ 292 w 292"/>
                <a:gd name="T15" fmla="*/ 27 h 362"/>
                <a:gd name="T16" fmla="*/ 292 w 292"/>
                <a:gd name="T17" fmla="*/ 33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362">
                  <a:moveTo>
                    <a:pt x="292" y="335"/>
                  </a:moveTo>
                  <a:cubicBezTo>
                    <a:pt x="292" y="350"/>
                    <a:pt x="280" y="362"/>
                    <a:pt x="265" y="362"/>
                  </a:cubicBezTo>
                  <a:cubicBezTo>
                    <a:pt x="28" y="362"/>
                    <a:pt x="28" y="362"/>
                    <a:pt x="28" y="362"/>
                  </a:cubicBezTo>
                  <a:cubicBezTo>
                    <a:pt x="12" y="362"/>
                    <a:pt x="0" y="350"/>
                    <a:pt x="0" y="335"/>
                  </a:cubicBezTo>
                  <a:cubicBezTo>
                    <a:pt x="0" y="27"/>
                    <a:pt x="0" y="27"/>
                    <a:pt x="0" y="27"/>
                  </a:cubicBezTo>
                  <a:cubicBezTo>
                    <a:pt x="0" y="12"/>
                    <a:pt x="12" y="0"/>
                    <a:pt x="28" y="0"/>
                  </a:cubicBezTo>
                  <a:cubicBezTo>
                    <a:pt x="265" y="0"/>
                    <a:pt x="265" y="0"/>
                    <a:pt x="265" y="0"/>
                  </a:cubicBezTo>
                  <a:cubicBezTo>
                    <a:pt x="280" y="0"/>
                    <a:pt x="292" y="12"/>
                    <a:pt x="292" y="27"/>
                  </a:cubicBezTo>
                  <a:lnTo>
                    <a:pt x="292" y="335"/>
                  </a:ln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91"/>
            <p:cNvSpPr>
              <a:spLocks/>
            </p:cNvSpPr>
            <p:nvPr/>
          </p:nvSpPr>
          <p:spPr bwMode="auto">
            <a:xfrm>
              <a:off x="4503730" y="4770444"/>
              <a:ext cx="465138" cy="590550"/>
            </a:xfrm>
            <a:custGeom>
              <a:avLst/>
              <a:gdLst>
                <a:gd name="T0" fmla="*/ 233 w 261"/>
                <a:gd name="T1" fmla="*/ 296 h 332"/>
                <a:gd name="T2" fmla="*/ 261 w 261"/>
                <a:gd name="T3" fmla="*/ 296 h 332"/>
                <a:gd name="T4" fmla="*/ 261 w 261"/>
                <a:gd name="T5" fmla="*/ 12 h 332"/>
                <a:gd name="T6" fmla="*/ 249 w 261"/>
                <a:gd name="T7" fmla="*/ 0 h 332"/>
                <a:gd name="T8" fmla="*/ 12 w 261"/>
                <a:gd name="T9" fmla="*/ 0 h 332"/>
                <a:gd name="T10" fmla="*/ 0 w 261"/>
                <a:gd name="T11" fmla="*/ 12 h 332"/>
                <a:gd name="T12" fmla="*/ 0 w 261"/>
                <a:gd name="T13" fmla="*/ 320 h 332"/>
                <a:gd name="T14" fmla="*/ 12 w 261"/>
                <a:gd name="T15" fmla="*/ 332 h 332"/>
                <a:gd name="T16" fmla="*/ 221 w 261"/>
                <a:gd name="T17" fmla="*/ 332 h 332"/>
                <a:gd name="T18" fmla="*/ 221 w 261"/>
                <a:gd name="T19" fmla="*/ 308 h 332"/>
                <a:gd name="T20" fmla="*/ 233 w 261"/>
                <a:gd name="T21" fmla="*/ 29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2">
                  <a:moveTo>
                    <a:pt x="233" y="296"/>
                  </a:moveTo>
                  <a:cubicBezTo>
                    <a:pt x="261" y="296"/>
                    <a:pt x="261" y="296"/>
                    <a:pt x="261" y="296"/>
                  </a:cubicBezTo>
                  <a:cubicBezTo>
                    <a:pt x="261" y="12"/>
                    <a:pt x="261" y="12"/>
                    <a:pt x="261" y="12"/>
                  </a:cubicBezTo>
                  <a:cubicBezTo>
                    <a:pt x="261" y="6"/>
                    <a:pt x="255" y="0"/>
                    <a:pt x="249" y="0"/>
                  </a:cubicBezTo>
                  <a:cubicBezTo>
                    <a:pt x="12" y="0"/>
                    <a:pt x="12" y="0"/>
                    <a:pt x="12" y="0"/>
                  </a:cubicBezTo>
                  <a:cubicBezTo>
                    <a:pt x="5" y="0"/>
                    <a:pt x="0" y="6"/>
                    <a:pt x="0" y="12"/>
                  </a:cubicBezTo>
                  <a:cubicBezTo>
                    <a:pt x="0" y="320"/>
                    <a:pt x="0" y="320"/>
                    <a:pt x="0" y="320"/>
                  </a:cubicBezTo>
                  <a:cubicBezTo>
                    <a:pt x="0" y="326"/>
                    <a:pt x="5" y="332"/>
                    <a:pt x="12" y="332"/>
                  </a:cubicBezTo>
                  <a:cubicBezTo>
                    <a:pt x="221" y="332"/>
                    <a:pt x="221" y="332"/>
                    <a:pt x="221" y="332"/>
                  </a:cubicBezTo>
                  <a:cubicBezTo>
                    <a:pt x="221" y="308"/>
                    <a:pt x="221" y="308"/>
                    <a:pt x="221" y="308"/>
                  </a:cubicBezTo>
                  <a:cubicBezTo>
                    <a:pt x="221" y="302"/>
                    <a:pt x="226" y="296"/>
                    <a:pt x="233" y="296"/>
                  </a:cubicBezTo>
                  <a:close/>
                </a:path>
              </a:pathLst>
            </a:cu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92"/>
            <p:cNvSpPr>
              <a:spLocks/>
            </p:cNvSpPr>
            <p:nvPr/>
          </p:nvSpPr>
          <p:spPr bwMode="auto">
            <a:xfrm>
              <a:off x="4735505" y="4770444"/>
              <a:ext cx="233363" cy="590550"/>
            </a:xfrm>
            <a:custGeom>
              <a:avLst/>
              <a:gdLst>
                <a:gd name="T0" fmla="*/ 119 w 131"/>
                <a:gd name="T1" fmla="*/ 0 h 332"/>
                <a:gd name="T2" fmla="*/ 0 w 131"/>
                <a:gd name="T3" fmla="*/ 0 h 332"/>
                <a:gd name="T4" fmla="*/ 0 w 131"/>
                <a:gd name="T5" fmla="*/ 332 h 332"/>
                <a:gd name="T6" fmla="*/ 90 w 131"/>
                <a:gd name="T7" fmla="*/ 332 h 332"/>
                <a:gd name="T8" fmla="*/ 90 w 131"/>
                <a:gd name="T9" fmla="*/ 308 h 332"/>
                <a:gd name="T10" fmla="*/ 102 w 131"/>
                <a:gd name="T11" fmla="*/ 296 h 332"/>
                <a:gd name="T12" fmla="*/ 131 w 131"/>
                <a:gd name="T13" fmla="*/ 296 h 332"/>
                <a:gd name="T14" fmla="*/ 131 w 131"/>
                <a:gd name="T15" fmla="*/ 12 h 332"/>
                <a:gd name="T16" fmla="*/ 119 w 131"/>
                <a:gd name="T17"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32">
                  <a:moveTo>
                    <a:pt x="119" y="0"/>
                  </a:moveTo>
                  <a:cubicBezTo>
                    <a:pt x="0" y="0"/>
                    <a:pt x="0" y="0"/>
                    <a:pt x="0" y="0"/>
                  </a:cubicBezTo>
                  <a:cubicBezTo>
                    <a:pt x="0" y="332"/>
                    <a:pt x="0" y="332"/>
                    <a:pt x="0" y="332"/>
                  </a:cubicBezTo>
                  <a:cubicBezTo>
                    <a:pt x="90" y="332"/>
                    <a:pt x="90" y="332"/>
                    <a:pt x="90" y="332"/>
                  </a:cubicBezTo>
                  <a:cubicBezTo>
                    <a:pt x="90" y="308"/>
                    <a:pt x="90" y="308"/>
                    <a:pt x="90" y="308"/>
                  </a:cubicBezTo>
                  <a:cubicBezTo>
                    <a:pt x="90" y="302"/>
                    <a:pt x="96" y="296"/>
                    <a:pt x="102" y="296"/>
                  </a:cubicBezTo>
                  <a:cubicBezTo>
                    <a:pt x="131" y="296"/>
                    <a:pt x="131" y="296"/>
                    <a:pt x="131" y="296"/>
                  </a:cubicBezTo>
                  <a:cubicBezTo>
                    <a:pt x="131" y="12"/>
                    <a:pt x="131" y="12"/>
                    <a:pt x="131" y="12"/>
                  </a:cubicBezTo>
                  <a:cubicBezTo>
                    <a:pt x="131" y="6"/>
                    <a:pt x="125" y="0"/>
                    <a:pt x="119" y="0"/>
                  </a:cubicBezTo>
                  <a:close/>
                </a:path>
              </a:pathLst>
            </a:custGeom>
            <a:solidFill>
              <a:srgbClr val="F3F0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93"/>
            <p:cNvSpPr>
              <a:spLocks/>
            </p:cNvSpPr>
            <p:nvPr/>
          </p:nvSpPr>
          <p:spPr bwMode="auto">
            <a:xfrm>
              <a:off x="4897430" y="5297494"/>
              <a:ext cx="71438" cy="63500"/>
            </a:xfrm>
            <a:custGeom>
              <a:avLst/>
              <a:gdLst>
                <a:gd name="T0" fmla="*/ 40 w 40"/>
                <a:gd name="T1" fmla="*/ 0 h 36"/>
                <a:gd name="T2" fmla="*/ 12 w 40"/>
                <a:gd name="T3" fmla="*/ 0 h 36"/>
                <a:gd name="T4" fmla="*/ 0 w 40"/>
                <a:gd name="T5" fmla="*/ 12 h 36"/>
                <a:gd name="T6" fmla="*/ 0 w 40"/>
                <a:gd name="T7" fmla="*/ 36 h 36"/>
                <a:gd name="T8" fmla="*/ 40 w 40"/>
                <a:gd name="T9" fmla="*/ 0 h 36"/>
              </a:gdLst>
              <a:ahLst/>
              <a:cxnLst>
                <a:cxn ang="0">
                  <a:pos x="T0" y="T1"/>
                </a:cxn>
                <a:cxn ang="0">
                  <a:pos x="T2" y="T3"/>
                </a:cxn>
                <a:cxn ang="0">
                  <a:pos x="T4" y="T5"/>
                </a:cxn>
                <a:cxn ang="0">
                  <a:pos x="T6" y="T7"/>
                </a:cxn>
                <a:cxn ang="0">
                  <a:pos x="T8" y="T9"/>
                </a:cxn>
              </a:cxnLst>
              <a:rect l="0" t="0" r="r" b="b"/>
              <a:pathLst>
                <a:path w="40" h="36">
                  <a:moveTo>
                    <a:pt x="40" y="0"/>
                  </a:moveTo>
                  <a:cubicBezTo>
                    <a:pt x="12" y="0"/>
                    <a:pt x="12" y="0"/>
                    <a:pt x="12" y="0"/>
                  </a:cubicBezTo>
                  <a:cubicBezTo>
                    <a:pt x="5" y="0"/>
                    <a:pt x="0" y="6"/>
                    <a:pt x="0" y="12"/>
                  </a:cubicBezTo>
                  <a:cubicBezTo>
                    <a:pt x="0" y="36"/>
                    <a:pt x="0" y="36"/>
                    <a:pt x="0" y="36"/>
                  </a:cubicBezTo>
                  <a:lnTo>
                    <a:pt x="40" y="0"/>
                  </a:lnTo>
                  <a:close/>
                </a:path>
              </a:pathLst>
            </a:custGeom>
            <a:solidFill>
              <a:srgbClr val="D0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4"/>
            <p:cNvSpPr>
              <a:spLocks noEditPoints="1"/>
            </p:cNvSpPr>
            <p:nvPr/>
          </p:nvSpPr>
          <p:spPr bwMode="auto">
            <a:xfrm>
              <a:off x="4648192" y="4659319"/>
              <a:ext cx="176213" cy="131763"/>
            </a:xfrm>
            <a:custGeom>
              <a:avLst/>
              <a:gdLst>
                <a:gd name="T0" fmla="*/ 82 w 99"/>
                <a:gd name="T1" fmla="*/ 39 h 74"/>
                <a:gd name="T2" fmla="*/ 76 w 99"/>
                <a:gd name="T3" fmla="*/ 39 h 74"/>
                <a:gd name="T4" fmla="*/ 78 w 99"/>
                <a:gd name="T5" fmla="*/ 29 h 74"/>
                <a:gd name="T6" fmla="*/ 49 w 99"/>
                <a:gd name="T7" fmla="*/ 0 h 74"/>
                <a:gd name="T8" fmla="*/ 21 w 99"/>
                <a:gd name="T9" fmla="*/ 29 h 74"/>
                <a:gd name="T10" fmla="*/ 23 w 99"/>
                <a:gd name="T11" fmla="*/ 39 h 74"/>
                <a:gd name="T12" fmla="*/ 17 w 99"/>
                <a:gd name="T13" fmla="*/ 39 h 74"/>
                <a:gd name="T14" fmla="*/ 0 w 99"/>
                <a:gd name="T15" fmla="*/ 57 h 74"/>
                <a:gd name="T16" fmla="*/ 17 w 99"/>
                <a:gd name="T17" fmla="*/ 74 h 74"/>
                <a:gd name="T18" fmla="*/ 49 w 99"/>
                <a:gd name="T19" fmla="*/ 74 h 74"/>
                <a:gd name="T20" fmla="*/ 82 w 99"/>
                <a:gd name="T21" fmla="*/ 74 h 74"/>
                <a:gd name="T22" fmla="*/ 99 w 99"/>
                <a:gd name="T23" fmla="*/ 57 h 74"/>
                <a:gd name="T24" fmla="*/ 82 w 99"/>
                <a:gd name="T25" fmla="*/ 39 h 74"/>
                <a:gd name="T26" fmla="*/ 49 w 99"/>
                <a:gd name="T27" fmla="*/ 40 h 74"/>
                <a:gd name="T28" fmla="*/ 40 w 99"/>
                <a:gd name="T29" fmla="*/ 29 h 74"/>
                <a:gd name="T30" fmla="*/ 49 w 99"/>
                <a:gd name="T31" fmla="*/ 18 h 74"/>
                <a:gd name="T32" fmla="*/ 59 w 99"/>
                <a:gd name="T33" fmla="*/ 29 h 74"/>
                <a:gd name="T34" fmla="*/ 49 w 99"/>
                <a:gd name="T35"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4">
                  <a:moveTo>
                    <a:pt x="82" y="39"/>
                  </a:moveTo>
                  <a:cubicBezTo>
                    <a:pt x="76" y="39"/>
                    <a:pt x="76" y="39"/>
                    <a:pt x="76" y="39"/>
                  </a:cubicBezTo>
                  <a:cubicBezTo>
                    <a:pt x="77" y="36"/>
                    <a:pt x="78" y="33"/>
                    <a:pt x="78" y="29"/>
                  </a:cubicBezTo>
                  <a:cubicBezTo>
                    <a:pt x="78" y="13"/>
                    <a:pt x="65" y="0"/>
                    <a:pt x="49" y="0"/>
                  </a:cubicBezTo>
                  <a:cubicBezTo>
                    <a:pt x="34" y="0"/>
                    <a:pt x="21" y="13"/>
                    <a:pt x="21" y="29"/>
                  </a:cubicBezTo>
                  <a:cubicBezTo>
                    <a:pt x="21" y="33"/>
                    <a:pt x="22" y="36"/>
                    <a:pt x="23" y="39"/>
                  </a:cubicBezTo>
                  <a:cubicBezTo>
                    <a:pt x="17" y="39"/>
                    <a:pt x="17" y="39"/>
                    <a:pt x="17" y="39"/>
                  </a:cubicBezTo>
                  <a:cubicBezTo>
                    <a:pt x="8" y="39"/>
                    <a:pt x="0" y="47"/>
                    <a:pt x="0" y="57"/>
                  </a:cubicBezTo>
                  <a:cubicBezTo>
                    <a:pt x="0" y="66"/>
                    <a:pt x="8" y="74"/>
                    <a:pt x="17" y="74"/>
                  </a:cubicBezTo>
                  <a:cubicBezTo>
                    <a:pt x="49" y="74"/>
                    <a:pt x="49" y="74"/>
                    <a:pt x="49" y="74"/>
                  </a:cubicBezTo>
                  <a:cubicBezTo>
                    <a:pt x="82" y="74"/>
                    <a:pt x="82" y="74"/>
                    <a:pt x="82" y="74"/>
                  </a:cubicBezTo>
                  <a:cubicBezTo>
                    <a:pt x="91" y="74"/>
                    <a:pt x="99" y="66"/>
                    <a:pt x="99" y="57"/>
                  </a:cubicBezTo>
                  <a:cubicBezTo>
                    <a:pt x="99" y="47"/>
                    <a:pt x="91" y="39"/>
                    <a:pt x="82" y="39"/>
                  </a:cubicBezTo>
                  <a:close/>
                  <a:moveTo>
                    <a:pt x="49" y="40"/>
                  </a:moveTo>
                  <a:cubicBezTo>
                    <a:pt x="44" y="39"/>
                    <a:pt x="40" y="35"/>
                    <a:pt x="40" y="29"/>
                  </a:cubicBezTo>
                  <a:cubicBezTo>
                    <a:pt x="40" y="23"/>
                    <a:pt x="44" y="19"/>
                    <a:pt x="49" y="18"/>
                  </a:cubicBezTo>
                  <a:cubicBezTo>
                    <a:pt x="55" y="19"/>
                    <a:pt x="59" y="23"/>
                    <a:pt x="59" y="29"/>
                  </a:cubicBezTo>
                  <a:cubicBezTo>
                    <a:pt x="59" y="35"/>
                    <a:pt x="55" y="39"/>
                    <a:pt x="49" y="4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5"/>
            <p:cNvSpPr>
              <a:spLocks/>
            </p:cNvSpPr>
            <p:nvPr/>
          </p:nvSpPr>
          <p:spPr bwMode="auto">
            <a:xfrm>
              <a:off x="4735505" y="4659319"/>
              <a:ext cx="88900" cy="131763"/>
            </a:xfrm>
            <a:custGeom>
              <a:avLst/>
              <a:gdLst>
                <a:gd name="T0" fmla="*/ 33 w 50"/>
                <a:gd name="T1" fmla="*/ 39 h 74"/>
                <a:gd name="T2" fmla="*/ 27 w 50"/>
                <a:gd name="T3" fmla="*/ 39 h 74"/>
                <a:gd name="T4" fmla="*/ 29 w 50"/>
                <a:gd name="T5" fmla="*/ 29 h 74"/>
                <a:gd name="T6" fmla="*/ 0 w 50"/>
                <a:gd name="T7" fmla="*/ 0 h 74"/>
                <a:gd name="T8" fmla="*/ 0 w 50"/>
                <a:gd name="T9" fmla="*/ 18 h 74"/>
                <a:gd name="T10" fmla="*/ 10 w 50"/>
                <a:gd name="T11" fmla="*/ 29 h 74"/>
                <a:gd name="T12" fmla="*/ 0 w 50"/>
                <a:gd name="T13" fmla="*/ 40 h 74"/>
                <a:gd name="T14" fmla="*/ 0 w 50"/>
                <a:gd name="T15" fmla="*/ 74 h 74"/>
                <a:gd name="T16" fmla="*/ 33 w 50"/>
                <a:gd name="T17" fmla="*/ 74 h 74"/>
                <a:gd name="T18" fmla="*/ 50 w 50"/>
                <a:gd name="T19" fmla="*/ 57 h 74"/>
                <a:gd name="T20" fmla="*/ 33 w 50"/>
                <a:gd name="T2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4">
                  <a:moveTo>
                    <a:pt x="33" y="39"/>
                  </a:moveTo>
                  <a:cubicBezTo>
                    <a:pt x="27" y="39"/>
                    <a:pt x="27" y="39"/>
                    <a:pt x="27" y="39"/>
                  </a:cubicBezTo>
                  <a:cubicBezTo>
                    <a:pt x="28" y="36"/>
                    <a:pt x="29" y="33"/>
                    <a:pt x="29" y="29"/>
                  </a:cubicBezTo>
                  <a:cubicBezTo>
                    <a:pt x="29" y="13"/>
                    <a:pt x="16" y="0"/>
                    <a:pt x="0" y="0"/>
                  </a:cubicBezTo>
                  <a:cubicBezTo>
                    <a:pt x="0" y="18"/>
                    <a:pt x="0" y="18"/>
                    <a:pt x="0" y="18"/>
                  </a:cubicBezTo>
                  <a:cubicBezTo>
                    <a:pt x="6" y="19"/>
                    <a:pt x="10" y="23"/>
                    <a:pt x="10" y="29"/>
                  </a:cubicBezTo>
                  <a:cubicBezTo>
                    <a:pt x="10" y="35"/>
                    <a:pt x="6" y="39"/>
                    <a:pt x="0" y="40"/>
                  </a:cubicBezTo>
                  <a:cubicBezTo>
                    <a:pt x="0" y="74"/>
                    <a:pt x="0" y="74"/>
                    <a:pt x="0" y="74"/>
                  </a:cubicBezTo>
                  <a:cubicBezTo>
                    <a:pt x="33" y="74"/>
                    <a:pt x="33" y="74"/>
                    <a:pt x="33" y="74"/>
                  </a:cubicBezTo>
                  <a:cubicBezTo>
                    <a:pt x="42" y="74"/>
                    <a:pt x="50" y="66"/>
                    <a:pt x="50" y="57"/>
                  </a:cubicBezTo>
                  <a:cubicBezTo>
                    <a:pt x="50" y="47"/>
                    <a:pt x="42" y="39"/>
                    <a:pt x="33" y="39"/>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196"/>
            <p:cNvSpPr>
              <a:spLocks noChangeArrowheads="1"/>
            </p:cNvSpPr>
            <p:nvPr/>
          </p:nvSpPr>
          <p:spPr bwMode="auto">
            <a:xfrm>
              <a:off x="4716455" y="4691069"/>
              <a:ext cx="38100" cy="39688"/>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7"/>
            <p:cNvSpPr>
              <a:spLocks/>
            </p:cNvSpPr>
            <p:nvPr/>
          </p:nvSpPr>
          <p:spPr bwMode="auto">
            <a:xfrm>
              <a:off x="4521192" y="4821244"/>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8"/>
            <p:cNvSpPr>
              <a:spLocks/>
            </p:cNvSpPr>
            <p:nvPr/>
          </p:nvSpPr>
          <p:spPr bwMode="auto">
            <a:xfrm>
              <a:off x="4521192" y="4908556"/>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9"/>
            <p:cNvSpPr>
              <a:spLocks/>
            </p:cNvSpPr>
            <p:nvPr/>
          </p:nvSpPr>
          <p:spPr bwMode="auto">
            <a:xfrm>
              <a:off x="4521192" y="499904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0"/>
            <p:cNvSpPr>
              <a:spLocks/>
            </p:cNvSpPr>
            <p:nvPr/>
          </p:nvSpPr>
          <p:spPr bwMode="auto">
            <a:xfrm>
              <a:off x="4521192" y="5083181"/>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1"/>
            <p:cNvSpPr>
              <a:spLocks/>
            </p:cNvSpPr>
            <p:nvPr/>
          </p:nvSpPr>
          <p:spPr bwMode="auto">
            <a:xfrm>
              <a:off x="4521192" y="517049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2" name="组 121"/>
          <p:cNvGrpSpPr/>
          <p:nvPr/>
        </p:nvGrpSpPr>
        <p:grpSpPr>
          <a:xfrm>
            <a:off x="5578020" y="3254566"/>
            <a:ext cx="535100" cy="282765"/>
            <a:chOff x="4363576" y="3268854"/>
            <a:chExt cx="535100" cy="282765"/>
          </a:xfrm>
        </p:grpSpPr>
        <p:sp>
          <p:nvSpPr>
            <p:cNvPr id="120" name="Freeform 20"/>
            <p:cNvSpPr>
              <a:spLocks noChangeAspect="1" noEditPoints="1"/>
            </p:cNvSpPr>
            <p:nvPr/>
          </p:nvSpPr>
          <p:spPr bwMode="auto">
            <a:xfrm>
              <a:off x="4682676" y="3347375"/>
              <a:ext cx="216000" cy="204244"/>
            </a:xfrm>
            <a:custGeom>
              <a:avLst/>
              <a:gdLst>
                <a:gd name="T0" fmla="*/ 26 w 39"/>
                <a:gd name="T1" fmla="*/ 15 h 37"/>
                <a:gd name="T2" fmla="*/ 1 w 39"/>
                <a:gd name="T3" fmla="*/ 15 h 37"/>
                <a:gd name="T4" fmla="*/ 0 w 39"/>
                <a:gd name="T5" fmla="*/ 16 h 37"/>
                <a:gd name="T6" fmla="*/ 9 w 39"/>
                <a:gd name="T7" fmla="*/ 22 h 37"/>
                <a:gd name="T8" fmla="*/ 26 w 39"/>
                <a:gd name="T9" fmla="*/ 22 h 37"/>
                <a:gd name="T10" fmla="*/ 27 w 39"/>
                <a:gd name="T11" fmla="*/ 23 h 37"/>
                <a:gd name="T12" fmla="*/ 33 w 39"/>
                <a:gd name="T13" fmla="*/ 25 h 37"/>
                <a:gd name="T14" fmla="*/ 39 w 39"/>
                <a:gd name="T15" fmla="*/ 19 h 37"/>
                <a:gd name="T16" fmla="*/ 33 w 39"/>
                <a:gd name="T17" fmla="*/ 12 h 37"/>
                <a:gd name="T18" fmla="*/ 27 w 39"/>
                <a:gd name="T19" fmla="*/ 15 h 37"/>
                <a:gd name="T20" fmla="*/ 26 w 39"/>
                <a:gd name="T21" fmla="*/ 15 h 37"/>
                <a:gd name="T22" fmla="*/ 26 w 39"/>
                <a:gd name="T23" fmla="*/ 24 h 37"/>
                <a:gd name="T24" fmla="*/ 30 w 39"/>
                <a:gd name="T25" fmla="*/ 31 h 37"/>
                <a:gd name="T26" fmla="*/ 24 w 39"/>
                <a:gd name="T27" fmla="*/ 37 h 37"/>
                <a:gd name="T28" fmla="*/ 17 w 39"/>
                <a:gd name="T29" fmla="*/ 31 h 37"/>
                <a:gd name="T30" fmla="*/ 19 w 39"/>
                <a:gd name="T31" fmla="*/ 26 h 37"/>
                <a:gd name="T32" fmla="*/ 18 w 39"/>
                <a:gd name="T33" fmla="*/ 24 h 37"/>
                <a:gd name="T34" fmla="*/ 19 w 39"/>
                <a:gd name="T35" fmla="*/ 23 h 37"/>
                <a:gd name="T36" fmla="*/ 25 w 39"/>
                <a:gd name="T37" fmla="*/ 23 h 37"/>
                <a:gd name="T38" fmla="*/ 25 w 39"/>
                <a:gd name="T39" fmla="*/ 24 h 37"/>
                <a:gd name="T40" fmla="*/ 26 w 39"/>
                <a:gd name="T41" fmla="*/ 24 h 37"/>
                <a:gd name="T42" fmla="*/ 24 w 39"/>
                <a:gd name="T43" fmla="*/ 26 h 37"/>
                <a:gd name="T44" fmla="*/ 28 w 39"/>
                <a:gd name="T45" fmla="*/ 31 h 37"/>
                <a:gd name="T46" fmla="*/ 24 w 39"/>
                <a:gd name="T47" fmla="*/ 35 h 37"/>
                <a:gd name="T48" fmla="*/ 19 w 39"/>
                <a:gd name="T49" fmla="*/ 31 h 37"/>
                <a:gd name="T50" fmla="*/ 24 w 39"/>
                <a:gd name="T51" fmla="*/ 26 h 37"/>
                <a:gd name="T52" fmla="*/ 33 w 39"/>
                <a:gd name="T53" fmla="*/ 14 h 37"/>
                <a:gd name="T54" fmla="*/ 37 w 39"/>
                <a:gd name="T55" fmla="*/ 19 h 37"/>
                <a:gd name="T56" fmla="*/ 33 w 39"/>
                <a:gd name="T57" fmla="*/ 23 h 37"/>
                <a:gd name="T58" fmla="*/ 28 w 39"/>
                <a:gd name="T59" fmla="*/ 19 h 37"/>
                <a:gd name="T60" fmla="*/ 33 w 39"/>
                <a:gd name="T61" fmla="*/ 14 h 37"/>
                <a:gd name="T62" fmla="*/ 19 w 39"/>
                <a:gd name="T63" fmla="*/ 17 h 37"/>
                <a:gd name="T64" fmla="*/ 22 w 39"/>
                <a:gd name="T65" fmla="*/ 19 h 37"/>
                <a:gd name="T66" fmla="*/ 23 w 39"/>
                <a:gd name="T67" fmla="*/ 19 h 37"/>
                <a:gd name="T68" fmla="*/ 23 w 39"/>
                <a:gd name="T69" fmla="*/ 19 h 37"/>
                <a:gd name="T70" fmla="*/ 20 w 39"/>
                <a:gd name="T71" fmla="*/ 16 h 37"/>
                <a:gd name="T72" fmla="*/ 19 w 39"/>
                <a:gd name="T73" fmla="*/ 16 h 37"/>
                <a:gd name="T74" fmla="*/ 19 w 39"/>
                <a:gd name="T75" fmla="*/ 17 h 37"/>
                <a:gd name="T76" fmla="*/ 22 w 39"/>
                <a:gd name="T77" fmla="*/ 20 h 37"/>
                <a:gd name="T78" fmla="*/ 18 w 39"/>
                <a:gd name="T79" fmla="*/ 18 h 37"/>
                <a:gd name="T80" fmla="*/ 18 w 39"/>
                <a:gd name="T81" fmla="*/ 18 h 37"/>
                <a:gd name="T82" fmla="*/ 18 w 39"/>
                <a:gd name="T83" fmla="*/ 19 h 37"/>
                <a:gd name="T84" fmla="*/ 20 w 39"/>
                <a:gd name="T85" fmla="*/ 21 h 37"/>
                <a:gd name="T86" fmla="*/ 22 w 39"/>
                <a:gd name="T87" fmla="*/ 21 h 37"/>
                <a:gd name="T88" fmla="*/ 22 w 39"/>
                <a:gd name="T89" fmla="*/ 20 h 37"/>
                <a:gd name="T90" fmla="*/ 15 w 39"/>
                <a:gd name="T91" fmla="*/ 14 h 37"/>
                <a:gd name="T92" fmla="*/ 12 w 39"/>
                <a:gd name="T93" fmla="*/ 2 h 37"/>
                <a:gd name="T94" fmla="*/ 13 w 39"/>
                <a:gd name="T95" fmla="*/ 0 h 37"/>
                <a:gd name="T96" fmla="*/ 21 w 39"/>
                <a:gd name="T97" fmla="*/ 7 h 37"/>
                <a:gd name="T98" fmla="*/ 23 w 39"/>
                <a:gd name="T99" fmla="*/ 13 h 37"/>
                <a:gd name="T100" fmla="*/ 22 w 39"/>
                <a:gd name="T101" fmla="*/ 14 h 37"/>
                <a:gd name="T102" fmla="*/ 16 w 39"/>
                <a:gd name="T103" fmla="*/ 14 h 37"/>
                <a:gd name="T104" fmla="*/ 15 w 39"/>
                <a:gd name="T105"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7">
                  <a:moveTo>
                    <a:pt x="26" y="15"/>
                  </a:moveTo>
                  <a:cubicBezTo>
                    <a:pt x="1" y="15"/>
                    <a:pt x="1" y="15"/>
                    <a:pt x="1" y="15"/>
                  </a:cubicBezTo>
                  <a:cubicBezTo>
                    <a:pt x="1" y="15"/>
                    <a:pt x="0" y="16"/>
                    <a:pt x="0" y="16"/>
                  </a:cubicBezTo>
                  <a:cubicBezTo>
                    <a:pt x="1" y="20"/>
                    <a:pt x="5" y="22"/>
                    <a:pt x="9" y="22"/>
                  </a:cubicBezTo>
                  <a:cubicBezTo>
                    <a:pt x="26" y="22"/>
                    <a:pt x="26" y="22"/>
                    <a:pt x="26" y="22"/>
                  </a:cubicBezTo>
                  <a:cubicBezTo>
                    <a:pt x="26" y="22"/>
                    <a:pt x="27" y="22"/>
                    <a:pt x="27" y="23"/>
                  </a:cubicBezTo>
                  <a:cubicBezTo>
                    <a:pt x="28" y="24"/>
                    <a:pt x="30" y="25"/>
                    <a:pt x="33" y="25"/>
                  </a:cubicBezTo>
                  <a:cubicBezTo>
                    <a:pt x="36" y="25"/>
                    <a:pt x="39" y="22"/>
                    <a:pt x="39" y="19"/>
                  </a:cubicBezTo>
                  <a:cubicBezTo>
                    <a:pt x="39" y="15"/>
                    <a:pt x="36" y="12"/>
                    <a:pt x="33" y="12"/>
                  </a:cubicBezTo>
                  <a:cubicBezTo>
                    <a:pt x="30" y="12"/>
                    <a:pt x="28" y="13"/>
                    <a:pt x="27" y="15"/>
                  </a:cubicBezTo>
                  <a:cubicBezTo>
                    <a:pt x="27" y="15"/>
                    <a:pt x="27" y="15"/>
                    <a:pt x="26" y="15"/>
                  </a:cubicBezTo>
                  <a:close/>
                  <a:moveTo>
                    <a:pt x="26" y="24"/>
                  </a:moveTo>
                  <a:cubicBezTo>
                    <a:pt x="29" y="25"/>
                    <a:pt x="30" y="28"/>
                    <a:pt x="30" y="31"/>
                  </a:cubicBezTo>
                  <a:cubicBezTo>
                    <a:pt x="30" y="34"/>
                    <a:pt x="27" y="37"/>
                    <a:pt x="24" y="37"/>
                  </a:cubicBezTo>
                  <a:cubicBezTo>
                    <a:pt x="20" y="37"/>
                    <a:pt x="17" y="34"/>
                    <a:pt x="17" y="31"/>
                  </a:cubicBezTo>
                  <a:cubicBezTo>
                    <a:pt x="17" y="29"/>
                    <a:pt x="18" y="27"/>
                    <a:pt x="19" y="26"/>
                  </a:cubicBezTo>
                  <a:cubicBezTo>
                    <a:pt x="18" y="24"/>
                    <a:pt x="18" y="24"/>
                    <a:pt x="18" y="24"/>
                  </a:cubicBezTo>
                  <a:cubicBezTo>
                    <a:pt x="18" y="24"/>
                    <a:pt x="18" y="23"/>
                    <a:pt x="19" y="23"/>
                  </a:cubicBezTo>
                  <a:cubicBezTo>
                    <a:pt x="25" y="23"/>
                    <a:pt x="25" y="23"/>
                    <a:pt x="25" y="23"/>
                  </a:cubicBezTo>
                  <a:cubicBezTo>
                    <a:pt x="25" y="23"/>
                    <a:pt x="25" y="23"/>
                    <a:pt x="25" y="24"/>
                  </a:cubicBezTo>
                  <a:cubicBezTo>
                    <a:pt x="26" y="24"/>
                    <a:pt x="26" y="24"/>
                    <a:pt x="26" y="24"/>
                  </a:cubicBezTo>
                  <a:close/>
                  <a:moveTo>
                    <a:pt x="24" y="26"/>
                  </a:moveTo>
                  <a:cubicBezTo>
                    <a:pt x="26" y="26"/>
                    <a:pt x="28" y="28"/>
                    <a:pt x="28" y="31"/>
                  </a:cubicBezTo>
                  <a:cubicBezTo>
                    <a:pt x="28" y="33"/>
                    <a:pt x="26" y="35"/>
                    <a:pt x="24" y="35"/>
                  </a:cubicBezTo>
                  <a:cubicBezTo>
                    <a:pt x="21" y="35"/>
                    <a:pt x="19" y="33"/>
                    <a:pt x="19" y="31"/>
                  </a:cubicBezTo>
                  <a:cubicBezTo>
                    <a:pt x="19" y="28"/>
                    <a:pt x="21" y="26"/>
                    <a:pt x="24" y="26"/>
                  </a:cubicBezTo>
                  <a:close/>
                  <a:moveTo>
                    <a:pt x="33" y="14"/>
                  </a:moveTo>
                  <a:cubicBezTo>
                    <a:pt x="35" y="14"/>
                    <a:pt x="37" y="16"/>
                    <a:pt x="37" y="19"/>
                  </a:cubicBezTo>
                  <a:cubicBezTo>
                    <a:pt x="37" y="21"/>
                    <a:pt x="35" y="23"/>
                    <a:pt x="33" y="23"/>
                  </a:cubicBezTo>
                  <a:cubicBezTo>
                    <a:pt x="30" y="23"/>
                    <a:pt x="28" y="21"/>
                    <a:pt x="28" y="19"/>
                  </a:cubicBezTo>
                  <a:cubicBezTo>
                    <a:pt x="28" y="16"/>
                    <a:pt x="30" y="14"/>
                    <a:pt x="33" y="14"/>
                  </a:cubicBezTo>
                  <a:close/>
                  <a:moveTo>
                    <a:pt x="19" y="17"/>
                  </a:moveTo>
                  <a:cubicBezTo>
                    <a:pt x="22" y="19"/>
                    <a:pt x="22" y="19"/>
                    <a:pt x="22" y="19"/>
                  </a:cubicBezTo>
                  <a:cubicBezTo>
                    <a:pt x="22" y="20"/>
                    <a:pt x="23" y="19"/>
                    <a:pt x="23" y="19"/>
                  </a:cubicBezTo>
                  <a:cubicBezTo>
                    <a:pt x="23" y="19"/>
                    <a:pt x="23" y="19"/>
                    <a:pt x="23" y="19"/>
                  </a:cubicBezTo>
                  <a:cubicBezTo>
                    <a:pt x="23" y="17"/>
                    <a:pt x="22" y="16"/>
                    <a:pt x="20" y="16"/>
                  </a:cubicBezTo>
                  <a:cubicBezTo>
                    <a:pt x="20" y="16"/>
                    <a:pt x="19" y="16"/>
                    <a:pt x="19" y="16"/>
                  </a:cubicBezTo>
                  <a:cubicBezTo>
                    <a:pt x="19" y="16"/>
                    <a:pt x="19" y="17"/>
                    <a:pt x="19" y="17"/>
                  </a:cubicBezTo>
                  <a:close/>
                  <a:moveTo>
                    <a:pt x="22" y="20"/>
                  </a:moveTo>
                  <a:cubicBezTo>
                    <a:pt x="18" y="18"/>
                    <a:pt x="18" y="18"/>
                    <a:pt x="18" y="18"/>
                  </a:cubicBezTo>
                  <a:cubicBezTo>
                    <a:pt x="18" y="17"/>
                    <a:pt x="18" y="18"/>
                    <a:pt x="18" y="18"/>
                  </a:cubicBezTo>
                  <a:cubicBezTo>
                    <a:pt x="18" y="18"/>
                    <a:pt x="18" y="18"/>
                    <a:pt x="18" y="19"/>
                  </a:cubicBezTo>
                  <a:cubicBezTo>
                    <a:pt x="18" y="20"/>
                    <a:pt x="19" y="21"/>
                    <a:pt x="20" y="21"/>
                  </a:cubicBezTo>
                  <a:cubicBezTo>
                    <a:pt x="21" y="21"/>
                    <a:pt x="21" y="21"/>
                    <a:pt x="22" y="21"/>
                  </a:cubicBezTo>
                  <a:cubicBezTo>
                    <a:pt x="22" y="21"/>
                    <a:pt x="22" y="20"/>
                    <a:pt x="22" y="20"/>
                  </a:cubicBezTo>
                  <a:close/>
                  <a:moveTo>
                    <a:pt x="15" y="14"/>
                  </a:moveTo>
                  <a:cubicBezTo>
                    <a:pt x="12" y="2"/>
                    <a:pt x="12" y="2"/>
                    <a:pt x="12" y="2"/>
                  </a:cubicBezTo>
                  <a:cubicBezTo>
                    <a:pt x="12" y="1"/>
                    <a:pt x="12" y="0"/>
                    <a:pt x="13" y="0"/>
                  </a:cubicBezTo>
                  <a:cubicBezTo>
                    <a:pt x="17" y="0"/>
                    <a:pt x="20" y="3"/>
                    <a:pt x="21" y="7"/>
                  </a:cubicBezTo>
                  <a:cubicBezTo>
                    <a:pt x="23" y="13"/>
                    <a:pt x="23" y="13"/>
                    <a:pt x="23" y="13"/>
                  </a:cubicBezTo>
                  <a:cubicBezTo>
                    <a:pt x="23" y="14"/>
                    <a:pt x="22" y="14"/>
                    <a:pt x="22" y="14"/>
                  </a:cubicBezTo>
                  <a:cubicBezTo>
                    <a:pt x="16" y="14"/>
                    <a:pt x="16" y="14"/>
                    <a:pt x="16" y="14"/>
                  </a:cubicBezTo>
                  <a:cubicBezTo>
                    <a:pt x="16" y="14"/>
                    <a:pt x="15" y="14"/>
                    <a:pt x="15" y="1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6"/>
            <p:cNvSpPr>
              <a:spLocks noEditPoints="1"/>
            </p:cNvSpPr>
            <p:nvPr/>
          </p:nvSpPr>
          <p:spPr bwMode="auto">
            <a:xfrm>
              <a:off x="4363576" y="3268854"/>
              <a:ext cx="328933" cy="276381"/>
            </a:xfrm>
            <a:custGeom>
              <a:avLst/>
              <a:gdLst>
                <a:gd name="T0" fmla="*/ 4 w 30"/>
                <a:gd name="T1" fmla="*/ 4 h 25"/>
                <a:gd name="T2" fmla="*/ 27 w 30"/>
                <a:gd name="T3" fmla="*/ 4 h 25"/>
                <a:gd name="T4" fmla="*/ 30 w 30"/>
                <a:gd name="T5" fmla="*/ 8 h 25"/>
                <a:gd name="T6" fmla="*/ 30 w 30"/>
                <a:gd name="T7" fmla="*/ 12 h 25"/>
                <a:gd name="T8" fmla="*/ 29 w 30"/>
                <a:gd name="T9" fmla="*/ 14 h 25"/>
                <a:gd name="T10" fmla="*/ 2 w 30"/>
                <a:gd name="T11" fmla="*/ 14 h 25"/>
                <a:gd name="T12" fmla="*/ 0 w 30"/>
                <a:gd name="T13" fmla="*/ 13 h 25"/>
                <a:gd name="T14" fmla="*/ 0 w 30"/>
                <a:gd name="T15" fmla="*/ 8 h 25"/>
                <a:gd name="T16" fmla="*/ 4 w 30"/>
                <a:gd name="T17" fmla="*/ 4 h 25"/>
                <a:gd name="T18" fmla="*/ 13 w 30"/>
                <a:gd name="T19" fmla="*/ 16 h 25"/>
                <a:gd name="T20" fmla="*/ 17 w 30"/>
                <a:gd name="T21" fmla="*/ 16 h 25"/>
                <a:gd name="T22" fmla="*/ 17 w 30"/>
                <a:gd name="T23" fmla="*/ 17 h 25"/>
                <a:gd name="T24" fmla="*/ 13 w 30"/>
                <a:gd name="T25" fmla="*/ 17 h 25"/>
                <a:gd name="T26" fmla="*/ 13 w 30"/>
                <a:gd name="T27" fmla="*/ 16 h 25"/>
                <a:gd name="T28" fmla="*/ 30 w 30"/>
                <a:gd name="T29" fmla="*/ 16 h 25"/>
                <a:gd name="T30" fmla="*/ 30 w 30"/>
                <a:gd name="T31" fmla="*/ 21 h 25"/>
                <a:gd name="T32" fmla="*/ 27 w 30"/>
                <a:gd name="T33" fmla="*/ 25 h 25"/>
                <a:gd name="T34" fmla="*/ 4 w 30"/>
                <a:gd name="T35" fmla="*/ 25 h 25"/>
                <a:gd name="T36" fmla="*/ 0 w 30"/>
                <a:gd name="T37" fmla="*/ 21 h 25"/>
                <a:gd name="T38" fmla="*/ 0 w 30"/>
                <a:gd name="T39" fmla="*/ 16 h 25"/>
                <a:gd name="T40" fmla="*/ 2 w 30"/>
                <a:gd name="T41" fmla="*/ 15 h 25"/>
                <a:gd name="T42" fmla="*/ 29 w 30"/>
                <a:gd name="T43" fmla="*/ 15 h 25"/>
                <a:gd name="T44" fmla="*/ 30 w 30"/>
                <a:gd name="T45" fmla="*/ 16 h 25"/>
                <a:gd name="T46" fmla="*/ 12 w 30"/>
                <a:gd name="T47" fmla="*/ 0 h 25"/>
                <a:gd name="T48" fmla="*/ 18 w 30"/>
                <a:gd name="T49" fmla="*/ 0 h 25"/>
                <a:gd name="T50" fmla="*/ 20 w 30"/>
                <a:gd name="T51" fmla="*/ 2 h 25"/>
                <a:gd name="T52" fmla="*/ 20 w 30"/>
                <a:gd name="T53" fmla="*/ 4 h 25"/>
                <a:gd name="T54" fmla="*/ 20 w 30"/>
                <a:gd name="T55" fmla="*/ 4 h 25"/>
                <a:gd name="T56" fmla="*/ 19 w 30"/>
                <a:gd name="T57" fmla="*/ 4 h 25"/>
                <a:gd name="T58" fmla="*/ 18 w 30"/>
                <a:gd name="T59" fmla="*/ 3 h 25"/>
                <a:gd name="T60" fmla="*/ 18 w 30"/>
                <a:gd name="T61" fmla="*/ 2 h 25"/>
                <a:gd name="T62" fmla="*/ 18 w 30"/>
                <a:gd name="T63" fmla="*/ 2 h 25"/>
                <a:gd name="T64" fmla="*/ 13 w 30"/>
                <a:gd name="T65" fmla="*/ 2 h 25"/>
                <a:gd name="T66" fmla="*/ 12 w 30"/>
                <a:gd name="T67" fmla="*/ 2 h 25"/>
                <a:gd name="T68" fmla="*/ 12 w 30"/>
                <a:gd name="T69" fmla="*/ 4 h 25"/>
                <a:gd name="T70" fmla="*/ 12 w 30"/>
                <a:gd name="T71" fmla="*/ 4 h 25"/>
                <a:gd name="T72" fmla="*/ 11 w 30"/>
                <a:gd name="T73" fmla="*/ 4 h 25"/>
                <a:gd name="T74" fmla="*/ 11 w 30"/>
                <a:gd name="T75" fmla="*/ 3 h 25"/>
                <a:gd name="T76" fmla="*/ 11 w 30"/>
                <a:gd name="T77" fmla="*/ 2 h 25"/>
                <a:gd name="T78" fmla="*/ 12 w 30"/>
                <a:gd name="T7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5">
                  <a:moveTo>
                    <a:pt x="4" y="4"/>
                  </a:moveTo>
                  <a:cubicBezTo>
                    <a:pt x="27" y="4"/>
                    <a:pt x="27" y="4"/>
                    <a:pt x="27" y="4"/>
                  </a:cubicBezTo>
                  <a:cubicBezTo>
                    <a:pt x="29" y="4"/>
                    <a:pt x="30" y="6"/>
                    <a:pt x="30" y="8"/>
                  </a:cubicBezTo>
                  <a:cubicBezTo>
                    <a:pt x="30" y="9"/>
                    <a:pt x="30" y="11"/>
                    <a:pt x="30" y="12"/>
                  </a:cubicBezTo>
                  <a:cubicBezTo>
                    <a:pt x="30" y="14"/>
                    <a:pt x="30" y="14"/>
                    <a:pt x="29" y="14"/>
                  </a:cubicBezTo>
                  <a:cubicBezTo>
                    <a:pt x="20" y="14"/>
                    <a:pt x="11" y="14"/>
                    <a:pt x="2" y="14"/>
                  </a:cubicBezTo>
                  <a:cubicBezTo>
                    <a:pt x="0" y="14"/>
                    <a:pt x="0" y="14"/>
                    <a:pt x="0" y="13"/>
                  </a:cubicBezTo>
                  <a:cubicBezTo>
                    <a:pt x="0" y="8"/>
                    <a:pt x="0" y="8"/>
                    <a:pt x="0" y="8"/>
                  </a:cubicBezTo>
                  <a:cubicBezTo>
                    <a:pt x="0" y="6"/>
                    <a:pt x="2" y="4"/>
                    <a:pt x="4" y="4"/>
                  </a:cubicBezTo>
                  <a:close/>
                  <a:moveTo>
                    <a:pt x="13" y="16"/>
                  </a:moveTo>
                  <a:cubicBezTo>
                    <a:pt x="17" y="16"/>
                    <a:pt x="17" y="16"/>
                    <a:pt x="17" y="16"/>
                  </a:cubicBezTo>
                  <a:cubicBezTo>
                    <a:pt x="18" y="16"/>
                    <a:pt x="18" y="17"/>
                    <a:pt x="17" y="17"/>
                  </a:cubicBezTo>
                  <a:cubicBezTo>
                    <a:pt x="13" y="17"/>
                    <a:pt x="13" y="17"/>
                    <a:pt x="13" y="17"/>
                  </a:cubicBezTo>
                  <a:cubicBezTo>
                    <a:pt x="12" y="17"/>
                    <a:pt x="12" y="16"/>
                    <a:pt x="13" y="16"/>
                  </a:cubicBezTo>
                  <a:close/>
                  <a:moveTo>
                    <a:pt x="30" y="16"/>
                  </a:moveTo>
                  <a:cubicBezTo>
                    <a:pt x="30" y="21"/>
                    <a:pt x="30" y="21"/>
                    <a:pt x="30" y="21"/>
                  </a:cubicBezTo>
                  <a:cubicBezTo>
                    <a:pt x="30" y="23"/>
                    <a:pt x="29" y="25"/>
                    <a:pt x="27" y="25"/>
                  </a:cubicBezTo>
                  <a:cubicBezTo>
                    <a:pt x="4" y="25"/>
                    <a:pt x="4" y="25"/>
                    <a:pt x="4" y="25"/>
                  </a:cubicBezTo>
                  <a:cubicBezTo>
                    <a:pt x="2" y="25"/>
                    <a:pt x="0" y="23"/>
                    <a:pt x="0" y="21"/>
                  </a:cubicBezTo>
                  <a:cubicBezTo>
                    <a:pt x="0" y="20"/>
                    <a:pt x="0" y="18"/>
                    <a:pt x="0" y="16"/>
                  </a:cubicBezTo>
                  <a:cubicBezTo>
                    <a:pt x="0" y="15"/>
                    <a:pt x="0" y="15"/>
                    <a:pt x="2" y="15"/>
                  </a:cubicBezTo>
                  <a:cubicBezTo>
                    <a:pt x="11" y="15"/>
                    <a:pt x="20" y="15"/>
                    <a:pt x="29" y="15"/>
                  </a:cubicBezTo>
                  <a:cubicBezTo>
                    <a:pt x="30" y="15"/>
                    <a:pt x="30" y="15"/>
                    <a:pt x="30" y="16"/>
                  </a:cubicBezTo>
                  <a:close/>
                  <a:moveTo>
                    <a:pt x="12" y="0"/>
                  </a:moveTo>
                  <a:cubicBezTo>
                    <a:pt x="14" y="0"/>
                    <a:pt x="16" y="0"/>
                    <a:pt x="18" y="0"/>
                  </a:cubicBezTo>
                  <a:cubicBezTo>
                    <a:pt x="19" y="0"/>
                    <a:pt x="20" y="1"/>
                    <a:pt x="20" y="2"/>
                  </a:cubicBezTo>
                  <a:cubicBezTo>
                    <a:pt x="20" y="2"/>
                    <a:pt x="20" y="3"/>
                    <a:pt x="20" y="4"/>
                  </a:cubicBezTo>
                  <a:cubicBezTo>
                    <a:pt x="20" y="4"/>
                    <a:pt x="20" y="4"/>
                    <a:pt x="20" y="4"/>
                  </a:cubicBezTo>
                  <a:cubicBezTo>
                    <a:pt x="19" y="4"/>
                    <a:pt x="19" y="4"/>
                    <a:pt x="19" y="4"/>
                  </a:cubicBezTo>
                  <a:cubicBezTo>
                    <a:pt x="18" y="4"/>
                    <a:pt x="18" y="4"/>
                    <a:pt x="18" y="3"/>
                  </a:cubicBezTo>
                  <a:cubicBezTo>
                    <a:pt x="18" y="3"/>
                    <a:pt x="18" y="2"/>
                    <a:pt x="18" y="2"/>
                  </a:cubicBezTo>
                  <a:cubicBezTo>
                    <a:pt x="18" y="2"/>
                    <a:pt x="18" y="2"/>
                    <a:pt x="18" y="2"/>
                  </a:cubicBezTo>
                  <a:cubicBezTo>
                    <a:pt x="16" y="2"/>
                    <a:pt x="15" y="2"/>
                    <a:pt x="13" y="2"/>
                  </a:cubicBezTo>
                  <a:cubicBezTo>
                    <a:pt x="12" y="2"/>
                    <a:pt x="12" y="2"/>
                    <a:pt x="12" y="2"/>
                  </a:cubicBezTo>
                  <a:cubicBezTo>
                    <a:pt x="12" y="2"/>
                    <a:pt x="12" y="3"/>
                    <a:pt x="12" y="4"/>
                  </a:cubicBezTo>
                  <a:cubicBezTo>
                    <a:pt x="12" y="4"/>
                    <a:pt x="12" y="4"/>
                    <a:pt x="12" y="4"/>
                  </a:cubicBezTo>
                  <a:cubicBezTo>
                    <a:pt x="12" y="4"/>
                    <a:pt x="11" y="4"/>
                    <a:pt x="11" y="4"/>
                  </a:cubicBezTo>
                  <a:cubicBezTo>
                    <a:pt x="11" y="4"/>
                    <a:pt x="11" y="4"/>
                    <a:pt x="11" y="3"/>
                  </a:cubicBezTo>
                  <a:cubicBezTo>
                    <a:pt x="11" y="3"/>
                    <a:pt x="11" y="2"/>
                    <a:pt x="11" y="2"/>
                  </a:cubicBezTo>
                  <a:cubicBezTo>
                    <a:pt x="11" y="1"/>
                    <a:pt x="11" y="0"/>
                    <a:pt x="12" y="0"/>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3981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ircle(out)">
                                      <p:cBhvr>
                                        <p:cTn id="20" dur="500"/>
                                        <p:tgtEl>
                                          <p:spTgt spid="2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000"/>
                            </p:stCondLst>
                            <p:childTnLst>
                              <p:par>
                                <p:cTn id="29" presetID="6" presetClass="entr" presetSubtype="3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ircle(out)">
                                      <p:cBhvr>
                                        <p:cTn id="31" dur="500"/>
                                        <p:tgtEl>
                                          <p:spTgt spid="36"/>
                                        </p:tgtEl>
                                      </p:cBhvr>
                                    </p:animEffect>
                                  </p:childTnLst>
                                </p:cTn>
                              </p:par>
                            </p:childTnLst>
                          </p:cTn>
                        </p:par>
                        <p:par>
                          <p:cTn id="32" fill="hold">
                            <p:stCondLst>
                              <p:cond delay="2500"/>
                            </p:stCondLst>
                            <p:childTnLst>
                              <p:par>
                                <p:cTn id="33" presetID="1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childTnLst>
                          </p:cTn>
                        </p:par>
                        <p:par>
                          <p:cTn id="41" fill="hold">
                            <p:stCondLst>
                              <p:cond delay="3000"/>
                            </p:stCondLst>
                            <p:childTnLst>
                              <p:par>
                                <p:cTn id="42" presetID="6" presetClass="entr" presetSubtype="32"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circle(out)">
                                      <p:cBhvr>
                                        <p:cTn id="44" dur="500"/>
                                        <p:tgtEl>
                                          <p:spTgt spid="22"/>
                                        </p:tgtEl>
                                      </p:cBhvr>
                                    </p:animEffect>
                                  </p:childTnLst>
                                </p:cTn>
                              </p:par>
                            </p:childTnLst>
                          </p:cTn>
                        </p:par>
                        <p:par>
                          <p:cTn id="45" fill="hold">
                            <p:stCondLst>
                              <p:cond delay="3500"/>
                            </p:stCondLst>
                            <p:childTnLst>
                              <p:par>
                                <p:cTn id="46" presetID="22" presetClass="entr" presetSubtype="8"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4000"/>
                            </p:stCondLst>
                            <p:childTnLst>
                              <p:par>
                                <p:cTn id="53" presetID="6" presetClass="entr" presetSubtype="32"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circle(out)">
                                      <p:cBhvr>
                                        <p:cTn id="55" dur="500"/>
                                        <p:tgtEl>
                                          <p:spTgt spid="83"/>
                                        </p:tgtEl>
                                      </p:cBhvr>
                                    </p:animEffect>
                                  </p:childTnLst>
                                </p:cTn>
                              </p:par>
                            </p:childTnLst>
                          </p:cTn>
                        </p:par>
                        <p:par>
                          <p:cTn id="56" fill="hold">
                            <p:stCondLst>
                              <p:cond delay="4500"/>
                            </p:stCondLst>
                            <p:childTnLst>
                              <p:par>
                                <p:cTn id="57" presetID="12" presetClass="entr" presetSubtype="8"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p:tgtEl>
                                          <p:spTgt spid="39"/>
                                        </p:tgtEl>
                                        <p:attrNameLst>
                                          <p:attrName>ppt_x</p:attrName>
                                        </p:attrNameLst>
                                      </p:cBhvr>
                                      <p:tavLst>
                                        <p:tav tm="0">
                                          <p:val>
                                            <p:strVal val="#ppt_x-#ppt_w*1.125000"/>
                                          </p:val>
                                        </p:tav>
                                        <p:tav tm="100000">
                                          <p:val>
                                            <p:strVal val="#ppt_x"/>
                                          </p:val>
                                        </p:tav>
                                      </p:tavLst>
                                    </p:anim>
                                    <p:animEffect transition="in" filter="wipe(right)">
                                      <p:cBhvr>
                                        <p:cTn id="60" dur="500"/>
                                        <p:tgtEl>
                                          <p:spTgt spid="39"/>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right)">
                                      <p:cBhvr>
                                        <p:cTn id="64" dur="500"/>
                                        <p:tgtEl>
                                          <p:spTgt spid="40"/>
                                        </p:tgtEl>
                                      </p:cBhvr>
                                    </p:animEffect>
                                  </p:childTnLst>
                                </p:cTn>
                              </p:par>
                            </p:childTnLst>
                          </p:cTn>
                        </p:par>
                        <p:par>
                          <p:cTn id="65" fill="hold">
                            <p:stCondLst>
                              <p:cond delay="5000"/>
                            </p:stCondLst>
                            <p:childTnLst>
                              <p:par>
                                <p:cTn id="66" presetID="6" presetClass="entr" presetSubtype="32"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circle(out)">
                                      <p:cBhvr>
                                        <p:cTn id="68" dur="500"/>
                                        <p:tgtEl>
                                          <p:spTgt spid="23"/>
                                        </p:tgtEl>
                                      </p:cBhvr>
                                    </p:animEffect>
                                  </p:childTnLst>
                                </p:cTn>
                              </p:par>
                            </p:childTnLst>
                          </p:cTn>
                        </p:par>
                        <p:par>
                          <p:cTn id="69" fill="hold">
                            <p:stCondLst>
                              <p:cond delay="5500"/>
                            </p:stCondLst>
                            <p:childTnLst>
                              <p:par>
                                <p:cTn id="70" presetID="22" presetClass="entr" presetSubtype="8"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par>
                                <p:cTn id="73" presetID="22" presetClass="entr" presetSubtype="8"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par>
                          <p:cTn id="76" fill="hold">
                            <p:stCondLst>
                              <p:cond delay="6000"/>
                            </p:stCondLst>
                            <p:childTnLst>
                              <p:par>
                                <p:cTn id="77" presetID="6" presetClass="entr" presetSubtype="32" fill="hold" nodeType="afterEffect">
                                  <p:stCondLst>
                                    <p:cond delay="0"/>
                                  </p:stCondLst>
                                  <p:childTnLst>
                                    <p:set>
                                      <p:cBhvr>
                                        <p:cTn id="78" dur="1" fill="hold">
                                          <p:stCondLst>
                                            <p:cond delay="0"/>
                                          </p:stCondLst>
                                        </p:cTn>
                                        <p:tgtEl>
                                          <p:spTgt spid="122"/>
                                        </p:tgtEl>
                                        <p:attrNameLst>
                                          <p:attrName>style.visibility</p:attrName>
                                        </p:attrNameLst>
                                      </p:cBhvr>
                                      <p:to>
                                        <p:strVal val="visible"/>
                                      </p:to>
                                    </p:set>
                                    <p:animEffect transition="in" filter="circle(out)">
                                      <p:cBhvr>
                                        <p:cTn id="79" dur="500"/>
                                        <p:tgtEl>
                                          <p:spTgt spid="122"/>
                                        </p:tgtEl>
                                      </p:cBhvr>
                                    </p:animEffect>
                                  </p:childTnLst>
                                </p:cTn>
                              </p:par>
                            </p:childTnLst>
                          </p:cTn>
                        </p:par>
                        <p:par>
                          <p:cTn id="80" fill="hold">
                            <p:stCondLst>
                              <p:cond delay="6500"/>
                            </p:stCondLst>
                            <p:childTnLst>
                              <p:par>
                                <p:cTn id="81" presetID="12" presetClass="entr" presetSubtype="8"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p:tgtEl>
                                          <p:spTgt spid="41"/>
                                        </p:tgtEl>
                                        <p:attrNameLst>
                                          <p:attrName>ppt_x</p:attrName>
                                        </p:attrNameLst>
                                      </p:cBhvr>
                                      <p:tavLst>
                                        <p:tav tm="0">
                                          <p:val>
                                            <p:strVal val="#ppt_x-#ppt_w*1.125000"/>
                                          </p:val>
                                        </p:tav>
                                        <p:tav tm="100000">
                                          <p:val>
                                            <p:strVal val="#ppt_x"/>
                                          </p:val>
                                        </p:tav>
                                      </p:tavLst>
                                    </p:anim>
                                    <p:animEffect transition="in" filter="wipe(right)">
                                      <p:cBhvr>
                                        <p:cTn id="84" dur="500"/>
                                        <p:tgtEl>
                                          <p:spTgt spid="41"/>
                                        </p:tgtEl>
                                      </p:cBhvr>
                                    </p:animEffect>
                                  </p:childTnLst>
                                </p:cTn>
                              </p:par>
                              <p:par>
                                <p:cTn id="85" presetID="12" presetClass="entr" presetSubtype="8"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p:tgtEl>
                                          <p:spTgt spid="42"/>
                                        </p:tgtEl>
                                        <p:attrNameLst>
                                          <p:attrName>ppt_x</p:attrName>
                                        </p:attrNameLst>
                                      </p:cBhvr>
                                      <p:tavLst>
                                        <p:tav tm="0">
                                          <p:val>
                                            <p:strVal val="#ppt_x-#ppt_w*1.125000"/>
                                          </p:val>
                                        </p:tav>
                                        <p:tav tm="100000">
                                          <p:val>
                                            <p:strVal val="#ppt_x"/>
                                          </p:val>
                                        </p:tav>
                                      </p:tavLst>
                                    </p:anim>
                                    <p:animEffect transition="in" filter="wipe(right)">
                                      <p:cBhvr>
                                        <p:cTn id="88" dur="500"/>
                                        <p:tgtEl>
                                          <p:spTgt spid="42"/>
                                        </p:tgtEl>
                                      </p:cBhvr>
                                    </p:animEffect>
                                  </p:childTnLst>
                                </p:cTn>
                              </p:par>
                            </p:childTnLst>
                          </p:cTn>
                        </p:par>
                        <p:par>
                          <p:cTn id="89" fill="hold">
                            <p:stCondLst>
                              <p:cond delay="7000"/>
                            </p:stCondLst>
                            <p:childTnLst>
                              <p:par>
                                <p:cTn id="90" presetID="6" presetClass="entr" presetSubtype="3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circle(out)">
                                      <p:cBhvr>
                                        <p:cTn id="92" dur="500"/>
                                        <p:tgtEl>
                                          <p:spTgt spid="24"/>
                                        </p:tgtEl>
                                      </p:cBhvr>
                                    </p:animEffect>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par>
                                <p:cTn id="97" presetID="22" presetClass="entr" presetSubtype="8"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500"/>
                                        <p:tgtEl>
                                          <p:spTgt spid="31"/>
                                        </p:tgtEl>
                                      </p:cBhvr>
                                    </p:animEffect>
                                  </p:childTnLst>
                                </p:cTn>
                              </p:par>
                            </p:childTnLst>
                          </p:cTn>
                        </p:par>
                        <p:par>
                          <p:cTn id="100" fill="hold">
                            <p:stCondLst>
                              <p:cond delay="8000"/>
                            </p:stCondLst>
                            <p:childTnLst>
                              <p:par>
                                <p:cTn id="101" presetID="6" presetClass="entr" presetSubtype="32" fill="hold" grpId="0"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circle(out)">
                                      <p:cBhvr>
                                        <p:cTn id="103" dur="500"/>
                                        <p:tgtEl>
                                          <p:spTgt spid="53"/>
                                        </p:tgtEl>
                                      </p:cBhvr>
                                    </p:animEffect>
                                  </p:childTnLst>
                                </p:cTn>
                              </p:par>
                            </p:childTnLst>
                          </p:cTn>
                        </p:par>
                        <p:par>
                          <p:cTn id="104" fill="hold">
                            <p:stCondLst>
                              <p:cond delay="8500"/>
                            </p:stCondLst>
                            <p:childTnLst>
                              <p:par>
                                <p:cTn id="105" presetID="12" presetClass="entr" presetSubtype="8"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500"/>
                                        <p:tgtEl>
                                          <p:spTgt spid="50"/>
                                        </p:tgtEl>
                                        <p:attrNameLst>
                                          <p:attrName>ppt_x</p:attrName>
                                        </p:attrNameLst>
                                      </p:cBhvr>
                                      <p:tavLst>
                                        <p:tav tm="0">
                                          <p:val>
                                            <p:strVal val="#ppt_x-#ppt_w*1.125000"/>
                                          </p:val>
                                        </p:tav>
                                        <p:tav tm="100000">
                                          <p:val>
                                            <p:strVal val="#ppt_x"/>
                                          </p:val>
                                        </p:tav>
                                      </p:tavLst>
                                    </p:anim>
                                    <p:animEffect transition="in" filter="wipe(right)">
                                      <p:cBhvr>
                                        <p:cTn id="108" dur="500"/>
                                        <p:tgtEl>
                                          <p:spTgt spid="50"/>
                                        </p:tgtEl>
                                      </p:cBhvr>
                                    </p:animEffect>
                                  </p:childTnLst>
                                </p:cTn>
                              </p:par>
                              <p:par>
                                <p:cTn id="109" presetID="12" presetClass="entr" presetSubtype="8" fill="hold" grpId="0" nodeType="withEffect">
                                  <p:stCondLst>
                                    <p:cond delay="0"/>
                                  </p:stCondLst>
                                  <p:childTnLst>
                                    <p:set>
                                      <p:cBhvr>
                                        <p:cTn id="110" dur="1" fill="hold">
                                          <p:stCondLst>
                                            <p:cond delay="0"/>
                                          </p:stCondLst>
                                        </p:cTn>
                                        <p:tgtEl>
                                          <p:spTgt spid="51"/>
                                        </p:tgtEl>
                                        <p:attrNameLst>
                                          <p:attrName>style.visibility</p:attrName>
                                        </p:attrNameLst>
                                      </p:cBhvr>
                                      <p:to>
                                        <p:strVal val="visible"/>
                                      </p:to>
                                    </p:set>
                                    <p:anim calcmode="lin" valueType="num">
                                      <p:cBhvr additive="base">
                                        <p:cTn id="111" dur="500"/>
                                        <p:tgtEl>
                                          <p:spTgt spid="51"/>
                                        </p:tgtEl>
                                        <p:attrNameLst>
                                          <p:attrName>ppt_x</p:attrName>
                                        </p:attrNameLst>
                                      </p:cBhvr>
                                      <p:tavLst>
                                        <p:tav tm="0">
                                          <p:val>
                                            <p:strVal val="#ppt_x-#ppt_w*1.125000"/>
                                          </p:val>
                                        </p:tav>
                                        <p:tav tm="100000">
                                          <p:val>
                                            <p:strVal val="#ppt_x"/>
                                          </p:val>
                                        </p:tav>
                                      </p:tavLst>
                                    </p:anim>
                                    <p:animEffect transition="in" filter="wipe(right)">
                                      <p:cBhvr>
                                        <p:cTn id="112" dur="500"/>
                                        <p:tgtEl>
                                          <p:spTgt spid="51"/>
                                        </p:tgtEl>
                                      </p:cBhvr>
                                    </p:animEffect>
                                  </p:childTnLst>
                                </p:cTn>
                              </p:par>
                            </p:childTnLst>
                          </p:cTn>
                        </p:par>
                        <p:par>
                          <p:cTn id="113" fill="hold">
                            <p:stCondLst>
                              <p:cond delay="9000"/>
                            </p:stCondLst>
                            <p:childTnLst>
                              <p:par>
                                <p:cTn id="114" presetID="6" presetClass="entr" presetSubtype="16"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circle(in)">
                                      <p:cBhvr>
                                        <p:cTn id="116" dur="500"/>
                                        <p:tgtEl>
                                          <p:spTgt spid="48"/>
                                        </p:tgtEl>
                                      </p:cBhvr>
                                    </p:animEffect>
                                  </p:childTnLst>
                                </p:cTn>
                              </p:par>
                            </p:childTnLst>
                          </p:cTn>
                        </p:par>
                        <p:par>
                          <p:cTn id="117" fill="hold">
                            <p:stCondLst>
                              <p:cond delay="9500"/>
                            </p:stCondLst>
                            <p:childTnLst>
                              <p:par>
                                <p:cTn id="118" presetID="22" presetClass="entr" presetSubtype="8" fill="hold"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wipe(left)">
                                      <p:cBhvr>
                                        <p:cTn id="120" dur="500"/>
                                        <p:tgtEl>
                                          <p:spTgt spid="49"/>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left)">
                                      <p:cBhvr>
                                        <p:cTn id="123" dur="500"/>
                                        <p:tgtEl>
                                          <p:spTgt spid="47"/>
                                        </p:tgtEl>
                                      </p:cBhvr>
                                    </p:animEffect>
                                  </p:childTnLst>
                                </p:cTn>
                              </p:par>
                            </p:childTnLst>
                          </p:cTn>
                        </p:par>
                        <p:par>
                          <p:cTn id="124" fill="hold">
                            <p:stCondLst>
                              <p:cond delay="10000"/>
                            </p:stCondLst>
                            <p:childTnLst>
                              <p:par>
                                <p:cTn id="125" presetID="6" presetClass="entr" presetSubtype="32" fill="hold" nodeType="afterEffect">
                                  <p:stCondLst>
                                    <p:cond delay="0"/>
                                  </p:stCondLst>
                                  <p:childTnLst>
                                    <p:set>
                                      <p:cBhvr>
                                        <p:cTn id="126" dur="1" fill="hold">
                                          <p:stCondLst>
                                            <p:cond delay="0"/>
                                          </p:stCondLst>
                                        </p:cTn>
                                        <p:tgtEl>
                                          <p:spTgt spid="97"/>
                                        </p:tgtEl>
                                        <p:attrNameLst>
                                          <p:attrName>style.visibility</p:attrName>
                                        </p:attrNameLst>
                                      </p:cBhvr>
                                      <p:to>
                                        <p:strVal val="visible"/>
                                      </p:to>
                                    </p:set>
                                    <p:animEffect transition="in" filter="circle(out)">
                                      <p:cBhvr>
                                        <p:cTn id="12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2" grpId="0"/>
      <p:bldP spid="15" grpId="0"/>
      <p:bldP spid="18" grpId="0"/>
      <p:bldP spid="21" grpId="0" animBg="1"/>
      <p:bldP spid="22" grpId="0" animBg="1"/>
      <p:bldP spid="23" grpId="0" animBg="1"/>
      <p:bldP spid="24" grpId="0" animBg="1"/>
      <p:bldP spid="37" grpId="0" animBg="1"/>
      <p:bldP spid="38" grpId="0"/>
      <p:bldP spid="39" grpId="0" animBg="1"/>
      <p:bldP spid="40" grpId="0"/>
      <p:bldP spid="41" grpId="0" animBg="1"/>
      <p:bldP spid="42" grpId="0"/>
      <p:bldP spid="47" grpId="0"/>
      <p:bldP spid="48" grpId="0" animBg="1"/>
      <p:bldP spid="50" grpId="0" animBg="1"/>
      <p:bldP spid="51" grpId="0"/>
      <p:bldP spid="53"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20</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511178" y="5533263"/>
            <a:ext cx="7784104" cy="340519"/>
          </a:xfrm>
          <a:prstGeom prst="roundRect">
            <a:avLst/>
          </a:prstGeom>
          <a:ln>
            <a:solidFill>
              <a:schemeClr val="accent1">
                <a:lumMod val="75000"/>
              </a:schemeClr>
            </a:solidFill>
          </a:ln>
        </p:spPr>
        <p:txBody>
          <a:bodyPr wrap="square">
            <a:spAutoFit/>
          </a:bodyPr>
          <a:lstStyle/>
          <a:p>
            <a:r>
              <a:rPr lang="nl-NL" altLang="zh-CN" sz="1400" dirty="0" err="1"/>
              <a:t>Google’s</a:t>
            </a:r>
            <a:r>
              <a:rPr lang="nl-NL" altLang="zh-CN" sz="1400" dirty="0"/>
              <a:t> </a:t>
            </a:r>
            <a:r>
              <a:rPr lang="nl-NL" altLang="zh-CN" sz="1400" dirty="0" err="1" smtClean="0"/>
              <a:t>Octane</a:t>
            </a:r>
            <a:r>
              <a:rPr lang="nl-NL" altLang="zh-CN" sz="1400" dirty="0" smtClean="0"/>
              <a:t>, </a:t>
            </a:r>
            <a:r>
              <a:rPr lang="nl-NL" altLang="zh-CN" sz="1400" dirty="0" err="1"/>
              <a:t>Mozilla’s</a:t>
            </a:r>
            <a:r>
              <a:rPr lang="nl-NL" altLang="zh-CN" sz="1400" dirty="0"/>
              <a:t> </a:t>
            </a:r>
            <a:r>
              <a:rPr lang="nl-NL" altLang="zh-CN" sz="1400" dirty="0" smtClean="0"/>
              <a:t>Kraken, </a:t>
            </a:r>
            <a:r>
              <a:rPr lang="nl-NL" altLang="zh-CN" sz="1400" dirty="0" err="1"/>
              <a:t>Apple’s</a:t>
            </a:r>
            <a:r>
              <a:rPr lang="nl-NL" altLang="zh-CN" sz="1400" dirty="0"/>
              <a:t> </a:t>
            </a:r>
            <a:r>
              <a:rPr lang="nl-NL" altLang="zh-CN" sz="1400" dirty="0" err="1" smtClean="0"/>
              <a:t>Sunspider</a:t>
            </a:r>
            <a:r>
              <a:rPr lang="nl-NL" altLang="zh-CN" sz="1400" dirty="0" smtClean="0"/>
              <a:t>, </a:t>
            </a:r>
            <a:r>
              <a:rPr lang="nl-NL" altLang="zh-CN" sz="1400" dirty="0" err="1" smtClean="0"/>
              <a:t>Microsoft’s</a:t>
            </a:r>
            <a:r>
              <a:rPr lang="nl-NL" altLang="zh-CN" sz="1400" dirty="0" smtClean="0"/>
              <a:t> </a:t>
            </a:r>
            <a:r>
              <a:rPr lang="nl-NL" altLang="zh-CN" sz="1400" dirty="0" err="1" smtClean="0"/>
              <a:t>LiteBrite</a:t>
            </a:r>
            <a:r>
              <a:rPr lang="nl-NL" altLang="zh-CN" sz="1400" dirty="0" smtClean="0"/>
              <a:t>, </a:t>
            </a:r>
            <a:r>
              <a:rPr lang="nl-NL" altLang="zh-CN" sz="1400" dirty="0" err="1" smtClean="0"/>
              <a:t>RightWare</a:t>
            </a:r>
            <a:r>
              <a:rPr lang="nl-NL" altLang="zh-CN" sz="1400" dirty="0" smtClean="0"/>
              <a:t> </a:t>
            </a:r>
            <a:r>
              <a:rPr lang="nl-NL" altLang="zh-CN" sz="1400" dirty="0" err="1"/>
              <a:t>and</a:t>
            </a:r>
            <a:r>
              <a:rPr lang="nl-NL" altLang="zh-CN" sz="1400" dirty="0"/>
              <a:t> </a:t>
            </a:r>
            <a:r>
              <a:rPr lang="nl-NL" altLang="zh-CN" sz="1400" dirty="0" err="1" smtClean="0"/>
              <a:t>PeaceKeeper</a:t>
            </a:r>
            <a:r>
              <a:rPr lang="nl-NL" altLang="zh-CN" sz="1400" dirty="0" smtClean="0"/>
              <a:t>. </a:t>
            </a:r>
            <a:endParaRPr lang="nl-NL" altLang="zh-CN" sz="1400" dirty="0"/>
          </a:p>
        </p:txBody>
      </p:sp>
      <p:sp>
        <p:nvSpPr>
          <p:cNvPr id="7" name="文本框 6"/>
          <p:cNvSpPr txBox="1"/>
          <p:nvPr/>
        </p:nvSpPr>
        <p:spPr>
          <a:xfrm>
            <a:off x="557336" y="1168161"/>
            <a:ext cx="1314327"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smtClean="0">
                <a:solidFill>
                  <a:schemeClr val="bg1"/>
                </a:solidFill>
              </a:rPr>
              <a:t>Workplace</a:t>
            </a:r>
            <a:endParaRPr lang="zh-CN" altLang="en-US" dirty="0">
              <a:solidFill>
                <a:schemeClr val="bg1"/>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5" y="1840926"/>
            <a:ext cx="1115958" cy="1115958"/>
          </a:xfrm>
          <a:prstGeom prst="rect">
            <a:avLst/>
          </a:prstGeom>
        </p:spPr>
      </p:pic>
      <p:grpSp>
        <p:nvGrpSpPr>
          <p:cNvPr id="18" name="组 17"/>
          <p:cNvGrpSpPr>
            <a:grpSpLocks noChangeAspect="1"/>
          </p:cNvGrpSpPr>
          <p:nvPr/>
        </p:nvGrpSpPr>
        <p:grpSpPr>
          <a:xfrm>
            <a:off x="3597276" y="1736383"/>
            <a:ext cx="1303937" cy="1303937"/>
            <a:chOff x="3425825" y="2079291"/>
            <a:chExt cx="1531939" cy="1531939"/>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825" y="2079291"/>
              <a:ext cx="1531939" cy="1531939"/>
            </a:xfrm>
            <a:prstGeom prst="rect">
              <a:avLst/>
            </a:prstGeom>
          </p:spPr>
        </p:pic>
        <p:sp>
          <p:nvSpPr>
            <p:cNvPr id="10" name="文本框 9"/>
            <p:cNvSpPr txBox="1"/>
            <p:nvPr/>
          </p:nvSpPr>
          <p:spPr>
            <a:xfrm>
              <a:off x="3882142" y="2818835"/>
              <a:ext cx="814388" cy="379126"/>
            </a:xfrm>
            <a:prstGeom prst="rect">
              <a:avLst/>
            </a:prstGeom>
            <a:noFill/>
          </p:spPr>
          <p:txBody>
            <a:bodyPr wrap="square" rtlCol="0">
              <a:spAutoFit/>
            </a:bodyPr>
            <a:lstStyle/>
            <a:p>
              <a:r>
                <a:rPr kumimoji="1" lang="en-US" altLang="zh-CN" sz="1600" dirty="0" smtClean="0">
                  <a:solidFill>
                    <a:schemeClr val="bg1"/>
                  </a:solidFill>
                </a:rPr>
                <a:t>CPU</a:t>
              </a:r>
              <a:endParaRPr kumimoji="1" lang="zh-CN" altLang="en-US" sz="1600" dirty="0">
                <a:solidFill>
                  <a:schemeClr val="bg1"/>
                </a:solidFill>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546" y="2464143"/>
              <a:ext cx="475923" cy="475923"/>
            </a:xfrm>
            <a:prstGeom prst="rect">
              <a:avLst/>
            </a:prstGeom>
          </p:spPr>
        </p:pic>
      </p:grpSp>
      <p:sp>
        <p:nvSpPr>
          <p:cNvPr id="14" name="矩形 13"/>
          <p:cNvSpPr/>
          <p:nvPr/>
        </p:nvSpPr>
        <p:spPr>
          <a:xfrm>
            <a:off x="785939" y="3009521"/>
            <a:ext cx="1941301" cy="338554"/>
          </a:xfrm>
          <a:prstGeom prst="rect">
            <a:avLst/>
          </a:prstGeom>
        </p:spPr>
        <p:txBody>
          <a:bodyPr wrap="none">
            <a:spAutoFit/>
          </a:bodyPr>
          <a:lstStyle/>
          <a:p>
            <a:r>
              <a:rPr lang="en-US" altLang="zh-CN" sz="1600" dirty="0"/>
              <a:t>x86-64 Ubuntu 12.04</a:t>
            </a:r>
            <a:endParaRPr lang="zh-CN" altLang="en-US" sz="1600" dirty="0"/>
          </a:p>
        </p:txBody>
      </p:sp>
      <p:sp>
        <p:nvSpPr>
          <p:cNvPr id="15" name="矩形 14"/>
          <p:cNvSpPr/>
          <p:nvPr/>
        </p:nvSpPr>
        <p:spPr>
          <a:xfrm>
            <a:off x="2981018" y="3004751"/>
            <a:ext cx="2709203" cy="338554"/>
          </a:xfrm>
          <a:prstGeom prst="rect">
            <a:avLst/>
          </a:prstGeom>
        </p:spPr>
        <p:txBody>
          <a:bodyPr wrap="none">
            <a:spAutoFit/>
          </a:bodyPr>
          <a:lstStyle/>
          <a:p>
            <a:r>
              <a:rPr lang="en-US" altLang="zh-CN" sz="1600" dirty="0"/>
              <a:t>Intel Core i7-2600 </a:t>
            </a:r>
            <a:r>
              <a:rPr lang="en-US" altLang="zh-CN" sz="1600" dirty="0" smtClean="0"/>
              <a:t>CPU</a:t>
            </a:r>
            <a:r>
              <a:rPr lang="zh-CN" altLang="en-US" sz="1600" dirty="0" smtClean="0"/>
              <a:t> </a:t>
            </a:r>
            <a:r>
              <a:rPr lang="en-US" altLang="zh-CN" sz="1600" dirty="0" smtClean="0"/>
              <a:t>3.4GHz</a:t>
            </a:r>
            <a:endParaRPr lang="zh-CN" altLang="en-US" sz="1600" dirty="0"/>
          </a:p>
        </p:txBody>
      </p:sp>
      <p:sp>
        <p:nvSpPr>
          <p:cNvPr id="16" name="矩形 15"/>
          <p:cNvSpPr/>
          <p:nvPr/>
        </p:nvSpPr>
        <p:spPr>
          <a:xfrm>
            <a:off x="5927248" y="2990463"/>
            <a:ext cx="2032929" cy="338554"/>
          </a:xfrm>
          <a:prstGeom prst="rect">
            <a:avLst/>
          </a:prstGeom>
        </p:spPr>
        <p:txBody>
          <a:bodyPr wrap="none">
            <a:spAutoFit/>
          </a:bodyPr>
          <a:lstStyle/>
          <a:p>
            <a:r>
              <a:rPr lang="en-US" altLang="zh-CN" sz="1600" smtClean="0"/>
              <a:t>8GB </a:t>
            </a:r>
            <a:r>
              <a:rPr lang="en-US" altLang="zh-CN" sz="1600" dirty="0"/>
              <a:t>physical memory</a:t>
            </a:r>
            <a:endParaRPr lang="zh-CN" altLang="en-US" sz="1600" dirty="0"/>
          </a:p>
        </p:txBody>
      </p:sp>
      <p:grpSp>
        <p:nvGrpSpPr>
          <p:cNvPr id="19" name="组 18"/>
          <p:cNvGrpSpPr>
            <a:grpSpLocks noChangeAspect="1"/>
          </p:cNvGrpSpPr>
          <p:nvPr/>
        </p:nvGrpSpPr>
        <p:grpSpPr>
          <a:xfrm>
            <a:off x="6420341" y="1889586"/>
            <a:ext cx="953627" cy="953627"/>
            <a:chOff x="6234602" y="2161054"/>
            <a:chExt cx="1332000" cy="1332000"/>
          </a:xfrm>
        </p:grpSpPr>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4602" y="2161054"/>
              <a:ext cx="1332000" cy="1332000"/>
            </a:xfrm>
            <a:prstGeom prst="rect">
              <a:avLst/>
            </a:prstGeom>
          </p:spPr>
        </p:pic>
        <p:sp>
          <p:nvSpPr>
            <p:cNvPr id="17" name="文本框 16"/>
            <p:cNvSpPr txBox="1"/>
            <p:nvPr/>
          </p:nvSpPr>
          <p:spPr>
            <a:xfrm>
              <a:off x="6631302" y="2727910"/>
              <a:ext cx="549087" cy="429894"/>
            </a:xfrm>
            <a:prstGeom prst="rect">
              <a:avLst/>
            </a:prstGeom>
            <a:noFill/>
          </p:spPr>
          <p:txBody>
            <a:bodyPr wrap="square" rtlCol="0">
              <a:spAutoFit/>
            </a:bodyPr>
            <a:lstStyle/>
            <a:p>
              <a:r>
                <a:rPr kumimoji="1" lang="en-US" altLang="zh-CN" sz="1400" dirty="0" smtClean="0"/>
                <a:t>8G</a:t>
              </a:r>
              <a:endParaRPr kumimoji="1" lang="zh-CN" altLang="en-US" sz="1400" dirty="0"/>
            </a:p>
          </p:txBody>
        </p:sp>
      </p:grpSp>
      <p:sp>
        <p:nvSpPr>
          <p:cNvPr id="20" name="加号 19"/>
          <p:cNvSpPr>
            <a:spLocks noChangeAspect="1"/>
          </p:cNvSpPr>
          <p:nvPr/>
        </p:nvSpPr>
        <p:spPr>
          <a:xfrm>
            <a:off x="2777175" y="2261738"/>
            <a:ext cx="360000" cy="360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加号 20"/>
          <p:cNvSpPr>
            <a:spLocks noChangeAspect="1"/>
          </p:cNvSpPr>
          <p:nvPr/>
        </p:nvSpPr>
        <p:spPr>
          <a:xfrm>
            <a:off x="5629927" y="2242682"/>
            <a:ext cx="360000" cy="360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Freeform 253"/>
          <p:cNvSpPr>
            <a:spLocks noChangeAspect="1" noEditPoints="1"/>
          </p:cNvSpPr>
          <p:nvPr/>
        </p:nvSpPr>
        <p:spPr bwMode="auto">
          <a:xfrm>
            <a:off x="1926882" y="1198950"/>
            <a:ext cx="485122" cy="360000"/>
          </a:xfrm>
          <a:custGeom>
            <a:avLst/>
            <a:gdLst>
              <a:gd name="T0" fmla="*/ 55 w 257"/>
              <a:gd name="T1" fmla="*/ 122 h 191"/>
              <a:gd name="T2" fmla="*/ 30 w 257"/>
              <a:gd name="T3" fmla="*/ 107 h 191"/>
              <a:gd name="T4" fmla="*/ 34 w 257"/>
              <a:gd name="T5" fmla="*/ 5 h 191"/>
              <a:gd name="T6" fmla="*/ 220 w 257"/>
              <a:gd name="T7" fmla="*/ 5 h 191"/>
              <a:gd name="T8" fmla="*/ 224 w 257"/>
              <a:gd name="T9" fmla="*/ 107 h 191"/>
              <a:gd name="T10" fmla="*/ 198 w 257"/>
              <a:gd name="T11" fmla="*/ 122 h 191"/>
              <a:gd name="T12" fmla="*/ 257 w 257"/>
              <a:gd name="T13" fmla="*/ 173 h 191"/>
              <a:gd name="T14" fmla="*/ 9 w 257"/>
              <a:gd name="T15" fmla="*/ 191 h 191"/>
              <a:gd name="T16" fmla="*/ 77 w 257"/>
              <a:gd name="T17" fmla="*/ 125 h 191"/>
              <a:gd name="T18" fmla="*/ 77 w 257"/>
              <a:gd name="T19" fmla="*/ 122 h 191"/>
              <a:gd name="T20" fmla="*/ 45 w 257"/>
              <a:gd name="T21" fmla="*/ 15 h 191"/>
              <a:gd name="T22" fmla="*/ 45 w 257"/>
              <a:gd name="T23" fmla="*/ 15 h 191"/>
              <a:gd name="T24" fmla="*/ 45 w 257"/>
              <a:gd name="T25" fmla="*/ 107 h 191"/>
              <a:gd name="T26" fmla="*/ 210 w 257"/>
              <a:gd name="T27" fmla="*/ 107 h 191"/>
              <a:gd name="T28" fmla="*/ 209 w 257"/>
              <a:gd name="T29" fmla="*/ 15 h 191"/>
              <a:gd name="T30" fmla="*/ 34 w 257"/>
              <a:gd name="T31" fmla="*/ 163 h 191"/>
              <a:gd name="T32" fmla="*/ 39 w 257"/>
              <a:gd name="T33" fmla="*/ 155 h 191"/>
              <a:gd name="T34" fmla="*/ 75 w 257"/>
              <a:gd name="T35" fmla="*/ 141 h 191"/>
              <a:gd name="T36" fmla="*/ 192 w 257"/>
              <a:gd name="T37" fmla="*/ 135 h 191"/>
              <a:gd name="T38" fmla="*/ 209 w 257"/>
              <a:gd name="T39" fmla="*/ 135 h 191"/>
              <a:gd name="T40" fmla="*/ 173 w 257"/>
              <a:gd name="T41" fmla="*/ 141 h 191"/>
              <a:gd name="T42" fmla="*/ 171 w 257"/>
              <a:gd name="T43" fmla="*/ 135 h 191"/>
              <a:gd name="T44" fmla="*/ 167 w 257"/>
              <a:gd name="T45" fmla="*/ 141 h 191"/>
              <a:gd name="T46" fmla="*/ 127 w 257"/>
              <a:gd name="T47" fmla="*/ 135 h 191"/>
              <a:gd name="T48" fmla="*/ 144 w 257"/>
              <a:gd name="T49" fmla="*/ 135 h 191"/>
              <a:gd name="T50" fmla="*/ 104 w 257"/>
              <a:gd name="T51" fmla="*/ 141 h 191"/>
              <a:gd name="T52" fmla="*/ 105 w 257"/>
              <a:gd name="T53" fmla="*/ 135 h 191"/>
              <a:gd name="T54" fmla="*/ 99 w 257"/>
              <a:gd name="T55" fmla="*/ 141 h 191"/>
              <a:gd name="T56" fmla="*/ 187 w 257"/>
              <a:gd name="T57" fmla="*/ 144 h 191"/>
              <a:gd name="T58" fmla="*/ 215 w 257"/>
              <a:gd name="T59" fmla="*/ 144 h 191"/>
              <a:gd name="T60" fmla="*/ 165 w 257"/>
              <a:gd name="T61" fmla="*/ 151 h 191"/>
              <a:gd name="T62" fmla="*/ 163 w 257"/>
              <a:gd name="T63" fmla="*/ 144 h 191"/>
              <a:gd name="T64" fmla="*/ 159 w 257"/>
              <a:gd name="T65" fmla="*/ 151 h 191"/>
              <a:gd name="T66" fmla="*/ 116 w 257"/>
              <a:gd name="T67" fmla="*/ 144 h 191"/>
              <a:gd name="T68" fmla="*/ 134 w 257"/>
              <a:gd name="T69" fmla="*/ 144 h 191"/>
              <a:gd name="T70" fmla="*/ 91 w 257"/>
              <a:gd name="T71" fmla="*/ 151 h 191"/>
              <a:gd name="T72" fmla="*/ 92 w 257"/>
              <a:gd name="T73" fmla="*/ 144 h 191"/>
              <a:gd name="T74" fmla="*/ 84 w 257"/>
              <a:gd name="T75" fmla="*/ 151 h 191"/>
              <a:gd name="T76" fmla="*/ 45 w 257"/>
              <a:gd name="T77" fmla="*/ 144 h 191"/>
              <a:gd name="T78" fmla="*/ 63 w 257"/>
              <a:gd name="T79" fmla="*/ 144 h 191"/>
              <a:gd name="T80" fmla="*/ 201 w 257"/>
              <a:gd name="T81" fmla="*/ 163 h 191"/>
              <a:gd name="T82" fmla="*/ 197 w 257"/>
              <a:gd name="T83" fmla="*/ 155 h 191"/>
              <a:gd name="T84" fmla="*/ 194 w 257"/>
              <a:gd name="T85" fmla="*/ 163 h 191"/>
              <a:gd name="T86" fmla="*/ 146 w 257"/>
              <a:gd name="T87" fmla="*/ 155 h 191"/>
              <a:gd name="T88" fmla="*/ 165 w 257"/>
              <a:gd name="T89" fmla="*/ 155 h 191"/>
              <a:gd name="T90" fmla="*/ 120 w 257"/>
              <a:gd name="T91" fmla="*/ 163 h 191"/>
              <a:gd name="T92" fmla="*/ 121 w 257"/>
              <a:gd name="T93" fmla="*/ 155 h 191"/>
              <a:gd name="T94" fmla="*/ 114 w 257"/>
              <a:gd name="T95" fmla="*/ 163 h 191"/>
              <a:gd name="T96" fmla="*/ 70 w 257"/>
              <a:gd name="T97" fmla="*/ 155 h 191"/>
              <a:gd name="T98" fmla="*/ 90 w 257"/>
              <a:gd name="T99" fmla="*/ 15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p:cNvSpPr txBox="1"/>
          <p:nvPr/>
        </p:nvSpPr>
        <p:spPr>
          <a:xfrm>
            <a:off x="552568" y="3649430"/>
            <a:ext cx="3332999"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smtClean="0">
                <a:solidFill>
                  <a:schemeClr val="bg1"/>
                </a:solidFill>
              </a:rPr>
              <a:t>Six</a:t>
            </a:r>
            <a:r>
              <a:rPr lang="zh-CN" altLang="en-US" dirty="0" smtClean="0">
                <a:solidFill>
                  <a:schemeClr val="bg1"/>
                </a:solidFill>
              </a:rPr>
              <a:t> </a:t>
            </a:r>
            <a:r>
              <a:rPr lang="en-US" altLang="zh-CN" dirty="0" smtClean="0">
                <a:solidFill>
                  <a:schemeClr val="bg1"/>
                </a:solidFill>
              </a:rPr>
              <a:t>popular</a:t>
            </a:r>
            <a:r>
              <a:rPr lang="zh-CN" altLang="en-US" dirty="0" smtClean="0">
                <a:solidFill>
                  <a:schemeClr val="bg1"/>
                </a:solidFill>
              </a:rPr>
              <a:t> </a:t>
            </a:r>
            <a:r>
              <a:rPr lang="en-US" altLang="zh-CN" dirty="0" smtClean="0">
                <a:solidFill>
                  <a:schemeClr val="bg1"/>
                </a:solidFill>
              </a:rPr>
              <a:t>browser</a:t>
            </a:r>
            <a:r>
              <a:rPr lang="zh-CN" altLang="en-US" dirty="0" smtClean="0">
                <a:solidFill>
                  <a:schemeClr val="bg1"/>
                </a:solidFill>
              </a:rPr>
              <a:t> </a:t>
            </a:r>
            <a:r>
              <a:rPr lang="en-US" altLang="zh-CN" dirty="0" smtClean="0">
                <a:solidFill>
                  <a:schemeClr val="bg1"/>
                </a:solidFill>
              </a:rPr>
              <a:t>benchmarks</a:t>
            </a:r>
            <a:endParaRPr lang="zh-CN" altLang="en-US" dirty="0" smtClean="0">
              <a:solidFill>
                <a:schemeClr val="bg1"/>
              </a:solidFill>
            </a:endParaRPr>
          </a:p>
        </p:txBody>
      </p:sp>
      <p:sp>
        <p:nvSpPr>
          <p:cNvPr id="25" name="Freeform 426"/>
          <p:cNvSpPr>
            <a:spLocks noEditPoints="1"/>
          </p:cNvSpPr>
          <p:nvPr/>
        </p:nvSpPr>
        <p:spPr bwMode="auto">
          <a:xfrm>
            <a:off x="3991926" y="3611117"/>
            <a:ext cx="338664" cy="527461"/>
          </a:xfrm>
          <a:custGeom>
            <a:avLst/>
            <a:gdLst>
              <a:gd name="T0" fmla="*/ 24 w 31"/>
              <a:gd name="T1" fmla="*/ 9 h 48"/>
              <a:gd name="T2" fmla="*/ 22 w 31"/>
              <a:gd name="T3" fmla="*/ 11 h 48"/>
              <a:gd name="T4" fmla="*/ 30 w 31"/>
              <a:gd name="T5" fmla="*/ 13 h 48"/>
              <a:gd name="T6" fmla="*/ 31 w 31"/>
              <a:gd name="T7" fmla="*/ 10 h 48"/>
              <a:gd name="T8" fmla="*/ 30 w 31"/>
              <a:gd name="T9" fmla="*/ 13 h 48"/>
              <a:gd name="T10" fmla="*/ 22 w 31"/>
              <a:gd name="T11" fmla="*/ 15 h 48"/>
              <a:gd name="T12" fmla="*/ 24 w 31"/>
              <a:gd name="T13" fmla="*/ 39 h 48"/>
              <a:gd name="T14" fmla="*/ 31 w 31"/>
              <a:gd name="T15" fmla="*/ 37 h 48"/>
              <a:gd name="T16" fmla="*/ 30 w 31"/>
              <a:gd name="T17" fmla="*/ 13 h 48"/>
              <a:gd name="T18" fmla="*/ 13 w 31"/>
              <a:gd name="T19" fmla="*/ 17 h 48"/>
              <a:gd name="T20" fmla="*/ 11 w 31"/>
              <a:gd name="T21" fmla="*/ 20 h 48"/>
              <a:gd name="T22" fmla="*/ 19 w 31"/>
              <a:gd name="T23" fmla="*/ 21 h 48"/>
              <a:gd name="T24" fmla="*/ 20 w 31"/>
              <a:gd name="T25" fmla="*/ 18 h 48"/>
              <a:gd name="T26" fmla="*/ 19 w 31"/>
              <a:gd name="T27" fmla="*/ 22 h 48"/>
              <a:gd name="T28" fmla="*/ 11 w 31"/>
              <a:gd name="T29" fmla="*/ 23 h 48"/>
              <a:gd name="T30" fmla="*/ 13 w 31"/>
              <a:gd name="T31" fmla="*/ 39 h 48"/>
              <a:gd name="T32" fmla="*/ 20 w 31"/>
              <a:gd name="T33" fmla="*/ 37 h 48"/>
              <a:gd name="T34" fmla="*/ 19 w 31"/>
              <a:gd name="T35" fmla="*/ 22 h 48"/>
              <a:gd name="T36" fmla="*/ 20 w 31"/>
              <a:gd name="T37" fmla="*/ 5 h 48"/>
              <a:gd name="T38" fmla="*/ 20 w 31"/>
              <a:gd name="T39" fmla="*/ 3 h 48"/>
              <a:gd name="T40" fmla="*/ 25 w 31"/>
              <a:gd name="T41" fmla="*/ 1 h 48"/>
              <a:gd name="T42" fmla="*/ 23 w 31"/>
              <a:gd name="T43" fmla="*/ 6 h 48"/>
              <a:gd name="T44" fmla="*/ 17 w 31"/>
              <a:gd name="T45" fmla="*/ 14 h 48"/>
              <a:gd name="T46" fmla="*/ 13 w 31"/>
              <a:gd name="T47" fmla="*/ 13 h 48"/>
              <a:gd name="T48" fmla="*/ 4 w 31"/>
              <a:gd name="T49" fmla="*/ 24 h 48"/>
              <a:gd name="T50" fmla="*/ 2 w 31"/>
              <a:gd name="T51" fmla="*/ 23 h 48"/>
              <a:gd name="T52" fmla="*/ 10 w 31"/>
              <a:gd name="T53" fmla="*/ 10 h 48"/>
              <a:gd name="T54" fmla="*/ 14 w 31"/>
              <a:gd name="T55" fmla="*/ 10 h 48"/>
              <a:gd name="T56" fmla="*/ 8 w 31"/>
              <a:gd name="T57" fmla="*/ 26 h 48"/>
              <a:gd name="T58" fmla="*/ 0 w 31"/>
              <a:gd name="T59" fmla="*/ 27 h 48"/>
              <a:gd name="T60" fmla="*/ 2 w 31"/>
              <a:gd name="T61" fmla="*/ 30 h 48"/>
              <a:gd name="T62" fmla="*/ 9 w 31"/>
              <a:gd name="T63" fmla="*/ 29 h 48"/>
              <a:gd name="T64" fmla="*/ 8 w 31"/>
              <a:gd name="T65" fmla="*/ 26 h 48"/>
              <a:gd name="T66" fmla="*/ 2 w 31"/>
              <a:gd name="T67" fmla="*/ 31 h 48"/>
              <a:gd name="T68" fmla="*/ 0 w 31"/>
              <a:gd name="T69" fmla="*/ 38 h 48"/>
              <a:gd name="T70" fmla="*/ 8 w 31"/>
              <a:gd name="T71" fmla="*/ 39 h 48"/>
              <a:gd name="T72" fmla="*/ 9 w 31"/>
              <a:gd name="T73"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8">
                <a:moveTo>
                  <a:pt x="30" y="9"/>
                </a:moveTo>
                <a:cubicBezTo>
                  <a:pt x="28" y="9"/>
                  <a:pt x="26" y="9"/>
                  <a:pt x="24" y="9"/>
                </a:cubicBezTo>
                <a:cubicBezTo>
                  <a:pt x="22" y="9"/>
                  <a:pt x="22" y="9"/>
                  <a:pt x="22" y="10"/>
                </a:cubicBezTo>
                <a:cubicBezTo>
                  <a:pt x="22" y="10"/>
                  <a:pt x="22" y="11"/>
                  <a:pt x="22" y="11"/>
                </a:cubicBezTo>
                <a:cubicBezTo>
                  <a:pt x="22" y="12"/>
                  <a:pt x="22" y="13"/>
                  <a:pt x="24" y="13"/>
                </a:cubicBezTo>
                <a:cubicBezTo>
                  <a:pt x="26" y="13"/>
                  <a:pt x="28" y="13"/>
                  <a:pt x="30" y="13"/>
                </a:cubicBezTo>
                <a:cubicBezTo>
                  <a:pt x="31" y="13"/>
                  <a:pt x="31" y="12"/>
                  <a:pt x="31" y="11"/>
                </a:cubicBezTo>
                <a:cubicBezTo>
                  <a:pt x="31" y="11"/>
                  <a:pt x="31" y="10"/>
                  <a:pt x="31" y="10"/>
                </a:cubicBezTo>
                <a:cubicBezTo>
                  <a:pt x="31" y="9"/>
                  <a:pt x="31" y="9"/>
                  <a:pt x="30" y="9"/>
                </a:cubicBezTo>
                <a:close/>
                <a:moveTo>
                  <a:pt x="30" y="13"/>
                </a:moveTo>
                <a:cubicBezTo>
                  <a:pt x="28" y="13"/>
                  <a:pt x="26" y="13"/>
                  <a:pt x="24" y="13"/>
                </a:cubicBezTo>
                <a:cubicBezTo>
                  <a:pt x="22" y="13"/>
                  <a:pt x="22" y="14"/>
                  <a:pt x="22" y="15"/>
                </a:cubicBezTo>
                <a:cubicBezTo>
                  <a:pt x="22" y="30"/>
                  <a:pt x="22" y="22"/>
                  <a:pt x="22" y="38"/>
                </a:cubicBezTo>
                <a:cubicBezTo>
                  <a:pt x="22" y="39"/>
                  <a:pt x="22" y="39"/>
                  <a:pt x="24" y="39"/>
                </a:cubicBezTo>
                <a:cubicBezTo>
                  <a:pt x="26" y="39"/>
                  <a:pt x="28" y="39"/>
                  <a:pt x="30" y="39"/>
                </a:cubicBezTo>
                <a:cubicBezTo>
                  <a:pt x="31" y="39"/>
                  <a:pt x="31" y="39"/>
                  <a:pt x="31" y="37"/>
                </a:cubicBezTo>
                <a:cubicBezTo>
                  <a:pt x="31" y="22"/>
                  <a:pt x="31" y="30"/>
                  <a:pt x="31" y="15"/>
                </a:cubicBezTo>
                <a:cubicBezTo>
                  <a:pt x="31" y="14"/>
                  <a:pt x="31" y="13"/>
                  <a:pt x="30" y="13"/>
                </a:cubicBezTo>
                <a:close/>
                <a:moveTo>
                  <a:pt x="19" y="17"/>
                </a:moveTo>
                <a:cubicBezTo>
                  <a:pt x="17" y="17"/>
                  <a:pt x="15" y="17"/>
                  <a:pt x="13" y="17"/>
                </a:cubicBezTo>
                <a:cubicBezTo>
                  <a:pt x="11" y="17"/>
                  <a:pt x="11" y="17"/>
                  <a:pt x="11" y="18"/>
                </a:cubicBezTo>
                <a:cubicBezTo>
                  <a:pt x="11" y="19"/>
                  <a:pt x="11" y="19"/>
                  <a:pt x="11" y="20"/>
                </a:cubicBezTo>
                <a:cubicBezTo>
                  <a:pt x="11" y="21"/>
                  <a:pt x="11" y="21"/>
                  <a:pt x="13" y="21"/>
                </a:cubicBezTo>
                <a:cubicBezTo>
                  <a:pt x="15" y="21"/>
                  <a:pt x="17" y="21"/>
                  <a:pt x="19" y="21"/>
                </a:cubicBezTo>
                <a:cubicBezTo>
                  <a:pt x="20" y="21"/>
                  <a:pt x="20" y="21"/>
                  <a:pt x="20" y="20"/>
                </a:cubicBezTo>
                <a:cubicBezTo>
                  <a:pt x="20" y="19"/>
                  <a:pt x="20" y="19"/>
                  <a:pt x="20" y="18"/>
                </a:cubicBezTo>
                <a:cubicBezTo>
                  <a:pt x="20" y="17"/>
                  <a:pt x="20" y="17"/>
                  <a:pt x="19" y="17"/>
                </a:cubicBezTo>
                <a:close/>
                <a:moveTo>
                  <a:pt x="19" y="22"/>
                </a:moveTo>
                <a:cubicBezTo>
                  <a:pt x="17" y="22"/>
                  <a:pt x="15" y="22"/>
                  <a:pt x="13" y="22"/>
                </a:cubicBezTo>
                <a:cubicBezTo>
                  <a:pt x="11" y="22"/>
                  <a:pt x="11" y="22"/>
                  <a:pt x="11" y="23"/>
                </a:cubicBezTo>
                <a:cubicBezTo>
                  <a:pt x="11" y="39"/>
                  <a:pt x="11" y="22"/>
                  <a:pt x="11" y="38"/>
                </a:cubicBezTo>
                <a:cubicBezTo>
                  <a:pt x="11" y="39"/>
                  <a:pt x="11" y="39"/>
                  <a:pt x="13" y="39"/>
                </a:cubicBezTo>
                <a:cubicBezTo>
                  <a:pt x="15" y="39"/>
                  <a:pt x="17" y="39"/>
                  <a:pt x="19" y="39"/>
                </a:cubicBezTo>
                <a:cubicBezTo>
                  <a:pt x="20" y="39"/>
                  <a:pt x="20" y="39"/>
                  <a:pt x="20" y="37"/>
                </a:cubicBezTo>
                <a:cubicBezTo>
                  <a:pt x="20" y="22"/>
                  <a:pt x="20" y="39"/>
                  <a:pt x="20" y="23"/>
                </a:cubicBezTo>
                <a:cubicBezTo>
                  <a:pt x="20" y="22"/>
                  <a:pt x="20" y="22"/>
                  <a:pt x="19" y="22"/>
                </a:cubicBezTo>
                <a:close/>
                <a:moveTo>
                  <a:pt x="16" y="10"/>
                </a:moveTo>
                <a:cubicBezTo>
                  <a:pt x="17" y="8"/>
                  <a:pt x="19" y="6"/>
                  <a:pt x="20" y="5"/>
                </a:cubicBezTo>
                <a:cubicBezTo>
                  <a:pt x="20" y="4"/>
                  <a:pt x="20" y="4"/>
                  <a:pt x="19" y="4"/>
                </a:cubicBezTo>
                <a:cubicBezTo>
                  <a:pt x="19" y="3"/>
                  <a:pt x="19" y="3"/>
                  <a:pt x="20" y="3"/>
                </a:cubicBezTo>
                <a:cubicBezTo>
                  <a:pt x="21" y="2"/>
                  <a:pt x="22" y="1"/>
                  <a:pt x="24" y="1"/>
                </a:cubicBezTo>
                <a:cubicBezTo>
                  <a:pt x="25" y="0"/>
                  <a:pt x="25" y="0"/>
                  <a:pt x="25" y="1"/>
                </a:cubicBezTo>
                <a:cubicBezTo>
                  <a:pt x="24" y="3"/>
                  <a:pt x="24" y="4"/>
                  <a:pt x="24" y="6"/>
                </a:cubicBezTo>
                <a:cubicBezTo>
                  <a:pt x="24" y="7"/>
                  <a:pt x="24" y="7"/>
                  <a:pt x="23" y="6"/>
                </a:cubicBezTo>
                <a:cubicBezTo>
                  <a:pt x="22" y="6"/>
                  <a:pt x="22" y="6"/>
                  <a:pt x="22" y="7"/>
                </a:cubicBezTo>
                <a:cubicBezTo>
                  <a:pt x="21" y="8"/>
                  <a:pt x="19" y="11"/>
                  <a:pt x="17" y="14"/>
                </a:cubicBezTo>
                <a:cubicBezTo>
                  <a:pt x="16" y="15"/>
                  <a:pt x="15" y="15"/>
                  <a:pt x="14" y="14"/>
                </a:cubicBezTo>
                <a:cubicBezTo>
                  <a:pt x="14" y="14"/>
                  <a:pt x="13" y="13"/>
                  <a:pt x="13" y="13"/>
                </a:cubicBezTo>
                <a:cubicBezTo>
                  <a:pt x="12" y="12"/>
                  <a:pt x="12" y="13"/>
                  <a:pt x="11" y="13"/>
                </a:cubicBezTo>
                <a:cubicBezTo>
                  <a:pt x="8" y="18"/>
                  <a:pt x="5" y="21"/>
                  <a:pt x="4" y="24"/>
                </a:cubicBezTo>
                <a:cubicBezTo>
                  <a:pt x="3" y="24"/>
                  <a:pt x="3" y="24"/>
                  <a:pt x="3" y="24"/>
                </a:cubicBezTo>
                <a:cubicBezTo>
                  <a:pt x="2" y="24"/>
                  <a:pt x="2" y="23"/>
                  <a:pt x="2" y="23"/>
                </a:cubicBezTo>
                <a:cubicBezTo>
                  <a:pt x="1" y="23"/>
                  <a:pt x="1" y="23"/>
                  <a:pt x="2" y="22"/>
                </a:cubicBezTo>
                <a:cubicBezTo>
                  <a:pt x="3" y="19"/>
                  <a:pt x="7" y="15"/>
                  <a:pt x="10" y="10"/>
                </a:cubicBezTo>
                <a:cubicBezTo>
                  <a:pt x="11" y="9"/>
                  <a:pt x="11" y="9"/>
                  <a:pt x="12" y="9"/>
                </a:cubicBezTo>
                <a:cubicBezTo>
                  <a:pt x="13" y="10"/>
                  <a:pt x="13" y="10"/>
                  <a:pt x="14" y="10"/>
                </a:cubicBezTo>
                <a:cubicBezTo>
                  <a:pt x="15" y="11"/>
                  <a:pt x="15" y="11"/>
                  <a:pt x="16" y="10"/>
                </a:cubicBezTo>
                <a:close/>
                <a:moveTo>
                  <a:pt x="8" y="26"/>
                </a:moveTo>
                <a:cubicBezTo>
                  <a:pt x="6" y="26"/>
                  <a:pt x="4" y="26"/>
                  <a:pt x="2" y="26"/>
                </a:cubicBezTo>
                <a:cubicBezTo>
                  <a:pt x="0" y="26"/>
                  <a:pt x="0" y="26"/>
                  <a:pt x="0" y="27"/>
                </a:cubicBezTo>
                <a:cubicBezTo>
                  <a:pt x="0" y="28"/>
                  <a:pt x="0" y="28"/>
                  <a:pt x="0" y="29"/>
                </a:cubicBezTo>
                <a:cubicBezTo>
                  <a:pt x="0" y="30"/>
                  <a:pt x="0" y="30"/>
                  <a:pt x="2" y="30"/>
                </a:cubicBezTo>
                <a:cubicBezTo>
                  <a:pt x="4" y="30"/>
                  <a:pt x="6" y="30"/>
                  <a:pt x="8" y="30"/>
                </a:cubicBezTo>
                <a:cubicBezTo>
                  <a:pt x="9" y="30"/>
                  <a:pt x="9" y="30"/>
                  <a:pt x="9" y="29"/>
                </a:cubicBezTo>
                <a:cubicBezTo>
                  <a:pt x="9" y="29"/>
                  <a:pt x="9" y="28"/>
                  <a:pt x="9" y="27"/>
                </a:cubicBezTo>
                <a:cubicBezTo>
                  <a:pt x="9" y="26"/>
                  <a:pt x="9" y="26"/>
                  <a:pt x="8" y="26"/>
                </a:cubicBezTo>
                <a:close/>
                <a:moveTo>
                  <a:pt x="8" y="31"/>
                </a:moveTo>
                <a:cubicBezTo>
                  <a:pt x="6" y="31"/>
                  <a:pt x="4" y="31"/>
                  <a:pt x="2" y="31"/>
                </a:cubicBezTo>
                <a:cubicBezTo>
                  <a:pt x="0" y="31"/>
                  <a:pt x="0" y="31"/>
                  <a:pt x="0" y="32"/>
                </a:cubicBezTo>
                <a:cubicBezTo>
                  <a:pt x="0" y="48"/>
                  <a:pt x="0" y="22"/>
                  <a:pt x="0" y="38"/>
                </a:cubicBezTo>
                <a:cubicBezTo>
                  <a:pt x="0" y="39"/>
                  <a:pt x="0" y="39"/>
                  <a:pt x="2" y="39"/>
                </a:cubicBezTo>
                <a:cubicBezTo>
                  <a:pt x="4" y="39"/>
                  <a:pt x="6" y="39"/>
                  <a:pt x="8" y="39"/>
                </a:cubicBezTo>
                <a:cubicBezTo>
                  <a:pt x="9" y="39"/>
                  <a:pt x="9" y="39"/>
                  <a:pt x="9" y="37"/>
                </a:cubicBezTo>
                <a:cubicBezTo>
                  <a:pt x="9" y="22"/>
                  <a:pt x="9" y="48"/>
                  <a:pt x="9" y="32"/>
                </a:cubicBezTo>
                <a:cubicBezTo>
                  <a:pt x="9" y="31"/>
                  <a:pt x="9" y="31"/>
                  <a:pt x="8" y="31"/>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54" name="图片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43" y="4440416"/>
            <a:ext cx="884752" cy="884752"/>
          </a:xfrm>
          <a:prstGeom prst="rect">
            <a:avLst/>
          </a:prstGeom>
        </p:spPr>
      </p:pic>
      <p:pic>
        <p:nvPicPr>
          <p:cNvPr id="55" name="图片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3920" y="4457217"/>
            <a:ext cx="884752" cy="884752"/>
          </a:xfrm>
          <a:prstGeom prst="rect">
            <a:avLst/>
          </a:prstGeom>
        </p:spPr>
      </p:pic>
      <p:pic>
        <p:nvPicPr>
          <p:cNvPr id="56" name="图片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8061" y="4430846"/>
            <a:ext cx="837169" cy="837169"/>
          </a:xfrm>
          <a:prstGeom prst="rect">
            <a:avLst/>
          </a:prstGeom>
        </p:spPr>
      </p:pic>
      <p:pic>
        <p:nvPicPr>
          <p:cNvPr id="57" name="图片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6182" y="4560929"/>
            <a:ext cx="723548" cy="723548"/>
          </a:xfrm>
          <a:prstGeom prst="rect">
            <a:avLst/>
          </a:prstGeom>
        </p:spPr>
      </p:pic>
      <p:pic>
        <p:nvPicPr>
          <p:cNvPr id="58" name="图片 57"/>
          <p:cNvPicPr>
            <a:picLocks noChangeAspect="1"/>
          </p:cNvPicPr>
          <p:nvPr/>
        </p:nvPicPr>
        <p:blipFill rotWithShape="1">
          <a:blip r:embed="rId11">
            <a:extLst>
              <a:ext uri="{28A0092B-C50C-407E-A947-70E740481C1C}">
                <a14:useLocalDpi xmlns:a14="http://schemas.microsoft.com/office/drawing/2010/main" val="0"/>
              </a:ext>
            </a:extLst>
          </a:blip>
          <a:srcRect r="71375"/>
          <a:stretch/>
        </p:blipFill>
        <p:spPr>
          <a:xfrm>
            <a:off x="4817202" y="4537159"/>
            <a:ext cx="853908" cy="730856"/>
          </a:xfrm>
          <a:prstGeom prst="rect">
            <a:avLst/>
          </a:prstGeom>
        </p:spPr>
      </p:pic>
      <p:pic>
        <p:nvPicPr>
          <p:cNvPr id="59" name="图片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6831" y="4792855"/>
            <a:ext cx="2082690" cy="261759"/>
          </a:xfrm>
          <a:prstGeom prst="rect">
            <a:avLst/>
          </a:prstGeom>
        </p:spPr>
      </p:pic>
      <p:sp>
        <p:nvSpPr>
          <p:cNvPr id="63"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6743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fill="hold"/>
                                        <p:tgtEl>
                                          <p:spTgt spid="54"/>
                                        </p:tgtEl>
                                        <p:attrNameLst>
                                          <p:attrName>ppt_x</p:attrName>
                                        </p:attrNameLst>
                                      </p:cBhvr>
                                      <p:tavLst>
                                        <p:tav tm="0">
                                          <p:val>
                                            <p:strVal val="#ppt_x"/>
                                          </p:val>
                                        </p:tav>
                                        <p:tav tm="100000">
                                          <p:val>
                                            <p:strVal val="#ppt_x"/>
                                          </p:val>
                                        </p:tav>
                                      </p:tavLst>
                                    </p:anim>
                                    <p:anim calcmode="lin" valueType="num">
                                      <p:cBhvr additive="base">
                                        <p:cTn id="61" dur="500" fill="hold"/>
                                        <p:tgtEl>
                                          <p:spTgt spid="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500" fill="hold"/>
                                        <p:tgtEl>
                                          <p:spTgt spid="55"/>
                                        </p:tgtEl>
                                        <p:attrNameLst>
                                          <p:attrName>ppt_x</p:attrName>
                                        </p:attrNameLst>
                                      </p:cBhvr>
                                      <p:tavLst>
                                        <p:tav tm="0">
                                          <p:val>
                                            <p:strVal val="#ppt_x"/>
                                          </p:val>
                                        </p:tav>
                                        <p:tav tm="100000">
                                          <p:val>
                                            <p:strVal val="#ppt_x"/>
                                          </p:val>
                                        </p:tav>
                                      </p:tavLst>
                                    </p:anim>
                                    <p:anim calcmode="lin" valueType="num">
                                      <p:cBhvr additive="base">
                                        <p:cTn id="65" dur="500" fill="hold"/>
                                        <p:tgtEl>
                                          <p:spTgt spid="55"/>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additive="base">
                                        <p:cTn id="72" dur="500" fill="hold"/>
                                        <p:tgtEl>
                                          <p:spTgt spid="57"/>
                                        </p:tgtEl>
                                        <p:attrNameLst>
                                          <p:attrName>ppt_x</p:attrName>
                                        </p:attrNameLst>
                                      </p:cBhvr>
                                      <p:tavLst>
                                        <p:tav tm="0">
                                          <p:val>
                                            <p:strVal val="#ppt_x"/>
                                          </p:val>
                                        </p:tav>
                                        <p:tav tm="100000">
                                          <p:val>
                                            <p:strVal val="#ppt_x"/>
                                          </p:val>
                                        </p:tav>
                                      </p:tavLst>
                                    </p:anim>
                                    <p:anim calcmode="lin" valueType="num">
                                      <p:cBhvr additive="base">
                                        <p:cTn id="73" dur="500" fill="hold"/>
                                        <p:tgtEl>
                                          <p:spTgt spid="5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additive="base">
                                        <p:cTn id="76" dur="500" fill="hold"/>
                                        <p:tgtEl>
                                          <p:spTgt spid="58"/>
                                        </p:tgtEl>
                                        <p:attrNameLst>
                                          <p:attrName>ppt_x</p:attrName>
                                        </p:attrNameLst>
                                      </p:cBhvr>
                                      <p:tavLst>
                                        <p:tav tm="0">
                                          <p:val>
                                            <p:strVal val="#ppt_x"/>
                                          </p:val>
                                        </p:tav>
                                        <p:tav tm="100000">
                                          <p:val>
                                            <p:strVal val="#ppt_x"/>
                                          </p:val>
                                        </p:tav>
                                      </p:tavLst>
                                    </p:anim>
                                    <p:anim calcmode="lin" valueType="num">
                                      <p:cBhvr additive="base">
                                        <p:cTn id="77" dur="500" fill="hold"/>
                                        <p:tgtEl>
                                          <p:spTgt spid="5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anim calcmode="lin" valueType="num">
                                      <p:cBhvr additive="base">
                                        <p:cTn id="80" dur="500" fill="hold"/>
                                        <p:tgtEl>
                                          <p:spTgt spid="59"/>
                                        </p:tgtEl>
                                        <p:attrNameLst>
                                          <p:attrName>ppt_x</p:attrName>
                                        </p:attrNameLst>
                                      </p:cBhvr>
                                      <p:tavLst>
                                        <p:tav tm="0">
                                          <p:val>
                                            <p:strVal val="#ppt_x"/>
                                          </p:val>
                                        </p:tav>
                                        <p:tav tm="100000">
                                          <p:val>
                                            <p:strVal val="#ppt_x"/>
                                          </p:val>
                                        </p:tav>
                                      </p:tavLst>
                                    </p:anim>
                                    <p:anim calcmode="lin" valueType="num">
                                      <p:cBhvr additive="base">
                                        <p:cTn id="8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4" grpId="0"/>
      <p:bldP spid="15" grpId="0"/>
      <p:bldP spid="16" grpId="0"/>
      <p:bldP spid="20" grpId="0" animBg="1"/>
      <p:bldP spid="21" grpId="0" animBg="1"/>
      <p:bldP spid="22"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15" name="圆角矩形 14"/>
          <p:cNvSpPr>
            <a:spLocks noChangeAspect="1"/>
          </p:cNvSpPr>
          <p:nvPr/>
        </p:nvSpPr>
        <p:spPr>
          <a:xfrm>
            <a:off x="533444" y="4995242"/>
            <a:ext cx="1221558" cy="387237"/>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Static-CFI</a:t>
            </a:r>
            <a:endParaRPr kumimoji="1" lang="zh-CN" altLang="en-US" sz="1200" dirty="0"/>
          </a:p>
        </p:txBody>
      </p:sp>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21</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2193131" y="1837898"/>
            <a:ext cx="4686300" cy="269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557336" y="1168161"/>
            <a:ext cx="2457327"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Performance Evaluation </a:t>
            </a:r>
          </a:p>
        </p:txBody>
      </p:sp>
      <p:sp>
        <p:nvSpPr>
          <p:cNvPr id="10" name="文本框 9"/>
          <p:cNvSpPr txBox="1"/>
          <p:nvPr/>
        </p:nvSpPr>
        <p:spPr>
          <a:xfrm>
            <a:off x="3052877" y="1192829"/>
            <a:ext cx="5479935" cy="369332"/>
          </a:xfrm>
          <a:prstGeom prst="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txBody>
          <a:bodyPr wrap="square" rtlCol="0">
            <a:spAutoFit/>
          </a:bodyPr>
          <a:lstStyle/>
          <a:p>
            <a:r>
              <a:rPr lang="en-US" altLang="zh-CN" i="1" dirty="0">
                <a:solidFill>
                  <a:schemeClr val="bg1"/>
                </a:solidFill>
              </a:rPr>
              <a:t>Evaluate </a:t>
            </a:r>
            <a:r>
              <a:rPr lang="en-US" altLang="zh-CN" dirty="0" err="1">
                <a:solidFill>
                  <a:schemeClr val="bg1"/>
                </a:solidFill>
              </a:rPr>
              <a:t>JITScope</a:t>
            </a:r>
            <a:r>
              <a:rPr lang="en-US" altLang="zh-CN" dirty="0">
                <a:solidFill>
                  <a:schemeClr val="bg1"/>
                </a:solidFill>
              </a:rPr>
              <a:t> </a:t>
            </a:r>
            <a:r>
              <a:rPr lang="en-US" altLang="zh-CN" i="1" dirty="0">
                <a:solidFill>
                  <a:schemeClr val="bg1"/>
                </a:solidFill>
              </a:rPr>
              <a:t>on Statically Compiled Code </a:t>
            </a:r>
            <a:endParaRPr lang="en-US" altLang="zh-CN" dirty="0">
              <a:solidFill>
                <a:schemeClr val="bg1"/>
              </a:solidFill>
            </a:endParaRPr>
          </a:p>
        </p:txBody>
      </p:sp>
      <p:sp>
        <p:nvSpPr>
          <p:cNvPr id="11" name="矩形 10"/>
          <p:cNvSpPr/>
          <p:nvPr/>
        </p:nvSpPr>
        <p:spPr>
          <a:xfrm>
            <a:off x="1800238" y="4929700"/>
            <a:ext cx="6946894" cy="523220"/>
          </a:xfrm>
          <a:prstGeom prst="rect">
            <a:avLst/>
          </a:prstGeom>
        </p:spPr>
        <p:txBody>
          <a:bodyPr wrap="square">
            <a:spAutoFit/>
          </a:bodyPr>
          <a:lstStyle/>
          <a:p>
            <a:r>
              <a:rPr lang="en-US" altLang="zh-CN" sz="1400" dirty="0" smtClean="0"/>
              <a:t>The </a:t>
            </a:r>
            <a:r>
              <a:rPr lang="en-US" altLang="zh-CN" sz="1400" dirty="0"/>
              <a:t>average performance overhead is about 3.04%. The minimum performance overhead is about 1.42</a:t>
            </a:r>
            <a:r>
              <a:rPr lang="en-US" altLang="zh-CN" sz="1400" dirty="0" smtClean="0"/>
              <a:t>%.</a:t>
            </a:r>
            <a:r>
              <a:rPr lang="en-US" altLang="zh-CN" sz="1400" dirty="0"/>
              <a:t> T</a:t>
            </a:r>
            <a:r>
              <a:rPr lang="en-US" altLang="zh-CN" sz="1400" dirty="0" smtClean="0"/>
              <a:t>he </a:t>
            </a:r>
            <a:r>
              <a:rPr lang="en-US" altLang="zh-CN" sz="1400" dirty="0"/>
              <a:t>maximum overhead is about 5.21</a:t>
            </a:r>
            <a:r>
              <a:rPr lang="en-US" altLang="zh-CN" sz="1400" dirty="0" smtClean="0"/>
              <a:t>%.</a:t>
            </a:r>
            <a:endParaRPr lang="en-US" altLang="zh-CN" sz="1400" dirty="0"/>
          </a:p>
        </p:txBody>
      </p:sp>
      <p:sp>
        <p:nvSpPr>
          <p:cNvPr id="12" name="矩形 11"/>
          <p:cNvSpPr/>
          <p:nvPr/>
        </p:nvSpPr>
        <p:spPr>
          <a:xfrm>
            <a:off x="1826442" y="5601873"/>
            <a:ext cx="6920690" cy="523220"/>
          </a:xfrm>
          <a:prstGeom prst="rect">
            <a:avLst/>
          </a:prstGeom>
        </p:spPr>
        <p:txBody>
          <a:bodyPr wrap="square">
            <a:spAutoFit/>
          </a:bodyPr>
          <a:lstStyle/>
          <a:p>
            <a:r>
              <a:rPr lang="en-US" altLang="zh-CN" sz="1400" dirty="0" smtClean="0"/>
              <a:t>The </a:t>
            </a:r>
            <a:r>
              <a:rPr lang="en-US" altLang="zh-CN" sz="1400" dirty="0"/>
              <a:t>average performance overhead is about 0.95%. The minimum is about 0.58</a:t>
            </a:r>
            <a:r>
              <a:rPr lang="en-US" altLang="zh-CN" sz="1400" dirty="0" smtClean="0"/>
              <a:t>%, </a:t>
            </a:r>
            <a:r>
              <a:rPr lang="en-US" altLang="zh-CN" sz="1400" dirty="0"/>
              <a:t>whereas the maximum is about 1.29</a:t>
            </a:r>
            <a:r>
              <a:rPr lang="en-US" altLang="zh-CN" sz="1400" dirty="0" smtClean="0"/>
              <a:t>%.</a:t>
            </a:r>
            <a:endParaRPr lang="en-US" altLang="zh-CN" sz="1400" dirty="0"/>
          </a:p>
        </p:txBody>
      </p:sp>
      <p:sp>
        <p:nvSpPr>
          <p:cNvPr id="16" name="圆角矩形 15"/>
          <p:cNvSpPr>
            <a:spLocks noChangeAspect="1"/>
          </p:cNvSpPr>
          <p:nvPr/>
        </p:nvSpPr>
        <p:spPr>
          <a:xfrm>
            <a:off x="533444" y="5651624"/>
            <a:ext cx="1221558" cy="377705"/>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Static</a:t>
            </a:r>
            <a:r>
              <a:rPr kumimoji="1" lang="en-US" altLang="zh-CN" sz="1200" dirty="0"/>
              <a:t>-</a:t>
            </a:r>
            <a:r>
              <a:rPr kumimoji="1" lang="en-US" altLang="zh-CN" sz="1200" dirty="0" smtClean="0"/>
              <a:t>shadow</a:t>
            </a:r>
            <a:endParaRPr kumimoji="1" lang="zh-CN" altLang="en-US" sz="1200" dirty="0"/>
          </a:p>
        </p:txBody>
      </p:sp>
      <p:sp>
        <p:nvSpPr>
          <p:cNvPr id="17"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41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450" decel="100000" fill="hold"/>
                                        <p:tgtEl>
                                          <p:spTgt spid="15"/>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450" decel="100000" fill="hold"/>
                                        <p:tgtEl>
                                          <p:spTgt spid="11"/>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anim calcmode="lin" valueType="num">
                                      <p:cBhvr>
                                        <p:cTn id="30" dur="500" fill="hold"/>
                                        <p:tgtEl>
                                          <p:spTgt spid="16"/>
                                        </p:tgtEl>
                                        <p:attrNameLst>
                                          <p:attrName>ppt_x</p:attrName>
                                        </p:attrNameLst>
                                      </p:cBhvr>
                                      <p:tavLst>
                                        <p:tav tm="0">
                                          <p:val>
                                            <p:strVal val="#ppt_x"/>
                                          </p:val>
                                        </p:tav>
                                        <p:tav tm="100000">
                                          <p:val>
                                            <p:strVal val="#ppt_x"/>
                                          </p:val>
                                        </p:tav>
                                      </p:tavLst>
                                    </p:anim>
                                    <p:anim calcmode="lin" valueType="num">
                                      <p:cBhvr>
                                        <p:cTn id="31" dur="450" decel="100000" fill="hold"/>
                                        <p:tgtEl>
                                          <p:spTgt spid="16"/>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450" decel="100000" fill="hold"/>
                                        <p:tgtEl>
                                          <p:spTgt spid="12"/>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0" grpId="0" animBg="1"/>
      <p:bldP spid="11" grpId="0"/>
      <p:bldP spid="12"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15" name="圆角矩形 14"/>
          <p:cNvSpPr>
            <a:spLocks noChangeAspect="1"/>
          </p:cNvSpPr>
          <p:nvPr/>
        </p:nvSpPr>
        <p:spPr>
          <a:xfrm>
            <a:off x="533444" y="4695194"/>
            <a:ext cx="1221558" cy="387237"/>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JIT-CFI </a:t>
            </a:r>
          </a:p>
        </p:txBody>
      </p:sp>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22</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57336" y="1168161"/>
            <a:ext cx="2457327"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Performance Evaluation </a:t>
            </a:r>
          </a:p>
        </p:txBody>
      </p:sp>
      <p:sp>
        <p:nvSpPr>
          <p:cNvPr id="10" name="文本框 9"/>
          <p:cNvSpPr txBox="1"/>
          <p:nvPr/>
        </p:nvSpPr>
        <p:spPr>
          <a:xfrm>
            <a:off x="3052877" y="1192829"/>
            <a:ext cx="5479935" cy="369332"/>
          </a:xfrm>
          <a:prstGeom prst="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txBody>
          <a:bodyPr wrap="square" rtlCol="0">
            <a:spAutoFit/>
          </a:bodyPr>
          <a:lstStyle/>
          <a:p>
            <a:r>
              <a:rPr lang="en-US" altLang="zh-CN" i="1" dirty="0">
                <a:solidFill>
                  <a:schemeClr val="bg1"/>
                </a:solidFill>
              </a:rPr>
              <a:t>Evaluate </a:t>
            </a:r>
            <a:r>
              <a:rPr lang="en-US" altLang="zh-CN" dirty="0" err="1">
                <a:solidFill>
                  <a:schemeClr val="bg1"/>
                </a:solidFill>
              </a:rPr>
              <a:t>JITScope</a:t>
            </a:r>
            <a:r>
              <a:rPr lang="en-US" altLang="zh-CN" dirty="0">
                <a:solidFill>
                  <a:schemeClr val="bg1"/>
                </a:solidFill>
              </a:rPr>
              <a:t> </a:t>
            </a:r>
            <a:r>
              <a:rPr lang="en-US" altLang="zh-CN" i="1" dirty="0">
                <a:solidFill>
                  <a:schemeClr val="bg1"/>
                </a:solidFill>
              </a:rPr>
              <a:t>on JIT Compiled Code </a:t>
            </a:r>
            <a:endParaRPr lang="en-US" altLang="zh-CN" dirty="0">
              <a:solidFill>
                <a:schemeClr val="bg1"/>
              </a:solidFill>
            </a:endParaRPr>
          </a:p>
        </p:txBody>
      </p:sp>
      <p:sp>
        <p:nvSpPr>
          <p:cNvPr id="11" name="矩形 10"/>
          <p:cNvSpPr/>
          <p:nvPr/>
        </p:nvSpPr>
        <p:spPr>
          <a:xfrm>
            <a:off x="1800238" y="4629652"/>
            <a:ext cx="6946894" cy="523220"/>
          </a:xfrm>
          <a:prstGeom prst="rect">
            <a:avLst/>
          </a:prstGeom>
        </p:spPr>
        <p:txBody>
          <a:bodyPr wrap="square">
            <a:spAutoFit/>
          </a:bodyPr>
          <a:lstStyle/>
          <a:p>
            <a:r>
              <a:rPr lang="en-US" altLang="zh-CN" sz="1400" dirty="0"/>
              <a:t>T</a:t>
            </a:r>
            <a:r>
              <a:rPr lang="en-US" altLang="zh-CN" sz="1400" dirty="0" smtClean="0"/>
              <a:t>he </a:t>
            </a:r>
            <a:r>
              <a:rPr lang="en-US" altLang="zh-CN" sz="1400" dirty="0"/>
              <a:t>average performance overhead is about 0.54%, and the minimum and maximum overheads are 0.24% and 0.64% respectively. </a:t>
            </a:r>
          </a:p>
        </p:txBody>
      </p:sp>
      <p:sp>
        <p:nvSpPr>
          <p:cNvPr id="12" name="矩形 11"/>
          <p:cNvSpPr/>
          <p:nvPr/>
        </p:nvSpPr>
        <p:spPr>
          <a:xfrm>
            <a:off x="1826442" y="5173233"/>
            <a:ext cx="6920690" cy="523220"/>
          </a:xfrm>
          <a:prstGeom prst="rect">
            <a:avLst/>
          </a:prstGeom>
        </p:spPr>
        <p:txBody>
          <a:bodyPr wrap="square">
            <a:spAutoFit/>
          </a:bodyPr>
          <a:lstStyle/>
          <a:p>
            <a:r>
              <a:rPr lang="en-US" altLang="zh-CN" sz="1400" dirty="0" smtClean="0"/>
              <a:t>The average performance overhead is about 0.43%, and the minimum and maximum overheads are 0.24% and 0.62% respectively. </a:t>
            </a:r>
            <a:endParaRPr lang="en-US" altLang="zh-CN" sz="1400" dirty="0"/>
          </a:p>
        </p:txBody>
      </p:sp>
      <p:sp>
        <p:nvSpPr>
          <p:cNvPr id="16" name="圆角矩形 15"/>
          <p:cNvSpPr>
            <a:spLocks noChangeAspect="1"/>
          </p:cNvSpPr>
          <p:nvPr/>
        </p:nvSpPr>
        <p:spPr>
          <a:xfrm>
            <a:off x="533444" y="5222984"/>
            <a:ext cx="1221558" cy="377705"/>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JIT-shadow</a:t>
            </a:r>
            <a:endParaRPr kumimoji="1" lang="zh-CN" altLang="en-US" sz="1200" dirty="0"/>
          </a:p>
        </p:txBody>
      </p:sp>
      <p:pic>
        <p:nvPicPr>
          <p:cNvPr id="13" name="图片 12"/>
          <p:cNvPicPr>
            <a:picLocks noChangeAspect="1"/>
          </p:cNvPicPr>
          <p:nvPr/>
        </p:nvPicPr>
        <p:blipFill>
          <a:blip r:embed="rId3"/>
          <a:stretch>
            <a:fillRect/>
          </a:stretch>
        </p:blipFill>
        <p:spPr>
          <a:xfrm>
            <a:off x="2016125" y="1749183"/>
            <a:ext cx="5295900" cy="2781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矩形 13"/>
          <p:cNvSpPr/>
          <p:nvPr/>
        </p:nvSpPr>
        <p:spPr>
          <a:xfrm>
            <a:off x="1807389" y="5739977"/>
            <a:ext cx="6920690" cy="523220"/>
          </a:xfrm>
          <a:prstGeom prst="rect">
            <a:avLst/>
          </a:prstGeom>
        </p:spPr>
        <p:txBody>
          <a:bodyPr wrap="square">
            <a:spAutoFit/>
          </a:bodyPr>
          <a:lstStyle/>
          <a:p>
            <a:r>
              <a:rPr lang="en-US" altLang="zh-CN" sz="1400" dirty="0"/>
              <a:t>T</a:t>
            </a:r>
            <a:r>
              <a:rPr lang="en-US" altLang="zh-CN" sz="1400" dirty="0" smtClean="0"/>
              <a:t>he </a:t>
            </a:r>
            <a:r>
              <a:rPr lang="en-US" altLang="zh-CN" sz="1400" dirty="0"/>
              <a:t>average performance overhead is about 4.26%, and the minimum and maximum overheads are 1.60% and 6.53% respectively. </a:t>
            </a:r>
          </a:p>
        </p:txBody>
      </p:sp>
      <p:sp>
        <p:nvSpPr>
          <p:cNvPr id="17" name="圆角矩形 16"/>
          <p:cNvSpPr>
            <a:spLocks noChangeAspect="1"/>
          </p:cNvSpPr>
          <p:nvPr/>
        </p:nvSpPr>
        <p:spPr>
          <a:xfrm>
            <a:off x="514391" y="5789728"/>
            <a:ext cx="1221558" cy="377705"/>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W^X </a:t>
            </a:r>
            <a:endParaRPr lang="zh-CN" altLang="en-US" sz="1200" dirty="0"/>
          </a:p>
        </p:txBody>
      </p:sp>
      <p:sp>
        <p:nvSpPr>
          <p:cNvPr id="18"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5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450" decel="100000" fill="hold"/>
                                        <p:tgtEl>
                                          <p:spTgt spid="15"/>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450" decel="100000" fill="hold"/>
                                        <p:tgtEl>
                                          <p:spTgt spid="11"/>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ppt_x</p:attrName>
                                        </p:attrNameLst>
                                      </p:cBhvr>
                                      <p:tavLst>
                                        <p:tav tm="0">
                                          <p:val>
                                            <p:strVal val="#ppt_x"/>
                                          </p:val>
                                        </p:tav>
                                        <p:tav tm="100000">
                                          <p:val>
                                            <p:strVal val="#ppt_x"/>
                                          </p:val>
                                        </p:tav>
                                      </p:tavLst>
                                    </p:anim>
                                    <p:anim calcmode="lin" valueType="num">
                                      <p:cBhvr>
                                        <p:cTn id="31" dur="450" decel="100000" fill="hold"/>
                                        <p:tgtEl>
                                          <p:spTgt spid="12"/>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450" decel="100000" fill="hold"/>
                                        <p:tgtEl>
                                          <p:spTgt spid="1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450" decel="100000" fill="hold"/>
                                        <p:tgtEl>
                                          <p:spTgt spid="14"/>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anim calcmode="lin" valueType="num">
                                      <p:cBhvr>
                                        <p:cTn id="48" dur="500" fill="hold"/>
                                        <p:tgtEl>
                                          <p:spTgt spid="17"/>
                                        </p:tgtEl>
                                        <p:attrNameLst>
                                          <p:attrName>ppt_x</p:attrName>
                                        </p:attrNameLst>
                                      </p:cBhvr>
                                      <p:tavLst>
                                        <p:tav tm="0">
                                          <p:val>
                                            <p:strVal val="#ppt_x"/>
                                          </p:val>
                                        </p:tav>
                                        <p:tav tm="100000">
                                          <p:val>
                                            <p:strVal val="#ppt_x"/>
                                          </p:val>
                                        </p:tav>
                                      </p:tavLst>
                                    </p:anim>
                                    <p:anim calcmode="lin" valueType="num">
                                      <p:cBhvr>
                                        <p:cTn id="49" dur="450" decel="100000" fill="hold"/>
                                        <p:tgtEl>
                                          <p:spTgt spid="17"/>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0" grpId="0" animBg="1"/>
      <p:bldP spid="11" grpId="0"/>
      <p:bldP spid="12" grpId="0"/>
      <p:bldP spid="16" grpId="0" animBg="1"/>
      <p:bldP spid="14"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23</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57336" y="1168161"/>
            <a:ext cx="2457327"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Performance Evaluation </a:t>
            </a:r>
          </a:p>
        </p:txBody>
      </p:sp>
      <p:sp>
        <p:nvSpPr>
          <p:cNvPr id="10" name="文本框 9"/>
          <p:cNvSpPr txBox="1"/>
          <p:nvPr/>
        </p:nvSpPr>
        <p:spPr>
          <a:xfrm>
            <a:off x="3052877" y="1192829"/>
            <a:ext cx="5479935" cy="369332"/>
          </a:xfrm>
          <a:prstGeom prst="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txBody>
          <a:bodyPr wrap="square" rtlCol="0">
            <a:spAutoFit/>
          </a:bodyPr>
          <a:lstStyle/>
          <a:p>
            <a:r>
              <a:rPr lang="en-US" altLang="zh-CN" i="1" dirty="0">
                <a:solidFill>
                  <a:schemeClr val="bg1"/>
                </a:solidFill>
              </a:rPr>
              <a:t>Evaluate </a:t>
            </a:r>
            <a:r>
              <a:rPr lang="en-US" altLang="zh-CN" dirty="0" err="1">
                <a:solidFill>
                  <a:schemeClr val="bg1"/>
                </a:solidFill>
              </a:rPr>
              <a:t>JITScope</a:t>
            </a:r>
            <a:r>
              <a:rPr lang="en-US" altLang="zh-CN" dirty="0">
                <a:solidFill>
                  <a:schemeClr val="bg1"/>
                </a:solidFill>
              </a:rPr>
              <a:t> </a:t>
            </a:r>
            <a:r>
              <a:rPr lang="en-US" altLang="zh-CN" i="1" dirty="0">
                <a:solidFill>
                  <a:schemeClr val="bg1"/>
                </a:solidFill>
              </a:rPr>
              <a:t>on All Code </a:t>
            </a:r>
            <a:endParaRPr lang="en-US" altLang="zh-CN" dirty="0">
              <a:solidFill>
                <a:schemeClr val="bg1"/>
              </a:solidFill>
            </a:endParaRPr>
          </a:p>
        </p:txBody>
      </p:sp>
      <p:pic>
        <p:nvPicPr>
          <p:cNvPr id="13" name="图片 12"/>
          <p:cNvPicPr>
            <a:picLocks noChangeAspect="1"/>
          </p:cNvPicPr>
          <p:nvPr/>
        </p:nvPicPr>
        <p:blipFill>
          <a:blip r:embed="rId3"/>
          <a:stretch>
            <a:fillRect/>
          </a:stretch>
        </p:blipFill>
        <p:spPr>
          <a:xfrm>
            <a:off x="2135981" y="1848167"/>
            <a:ext cx="4800600" cy="2578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圆角矩形 13"/>
          <p:cNvSpPr>
            <a:spLocks noChangeAspect="1"/>
          </p:cNvSpPr>
          <p:nvPr/>
        </p:nvSpPr>
        <p:spPr>
          <a:xfrm>
            <a:off x="533444" y="4695194"/>
            <a:ext cx="1221558" cy="387237"/>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static-all</a:t>
            </a:r>
            <a:endParaRPr lang="en-US" altLang="zh-CN" sz="1200" dirty="0"/>
          </a:p>
        </p:txBody>
      </p:sp>
      <p:sp>
        <p:nvSpPr>
          <p:cNvPr id="17" name="矩形 16"/>
          <p:cNvSpPr/>
          <p:nvPr/>
        </p:nvSpPr>
        <p:spPr>
          <a:xfrm>
            <a:off x="1800238" y="4758243"/>
            <a:ext cx="6946894" cy="307777"/>
          </a:xfrm>
          <a:prstGeom prst="rect">
            <a:avLst/>
          </a:prstGeom>
        </p:spPr>
        <p:txBody>
          <a:bodyPr wrap="square">
            <a:spAutoFit/>
          </a:bodyPr>
          <a:lstStyle/>
          <a:p>
            <a:r>
              <a:rPr lang="en-US" altLang="zh-CN" sz="1400" dirty="0"/>
              <a:t>the average performance overhead is about 4.02%. </a:t>
            </a:r>
          </a:p>
        </p:txBody>
      </p:sp>
      <p:sp>
        <p:nvSpPr>
          <p:cNvPr id="18" name="矩形 17"/>
          <p:cNvSpPr/>
          <p:nvPr/>
        </p:nvSpPr>
        <p:spPr>
          <a:xfrm>
            <a:off x="1826442" y="5273247"/>
            <a:ext cx="6920690" cy="307777"/>
          </a:xfrm>
          <a:prstGeom prst="rect">
            <a:avLst/>
          </a:prstGeom>
        </p:spPr>
        <p:txBody>
          <a:bodyPr wrap="square">
            <a:spAutoFit/>
          </a:bodyPr>
          <a:lstStyle/>
          <a:p>
            <a:r>
              <a:rPr lang="en-US" altLang="zh-CN" sz="1400" dirty="0"/>
              <a:t>the average overhead is about 5.28%. </a:t>
            </a:r>
          </a:p>
        </p:txBody>
      </p:sp>
      <p:sp>
        <p:nvSpPr>
          <p:cNvPr id="19" name="圆角矩形 18"/>
          <p:cNvSpPr>
            <a:spLocks noChangeAspect="1"/>
          </p:cNvSpPr>
          <p:nvPr/>
        </p:nvSpPr>
        <p:spPr>
          <a:xfrm>
            <a:off x="533444" y="5222984"/>
            <a:ext cx="1221558" cy="377705"/>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JIT-all</a:t>
            </a:r>
            <a:endParaRPr kumimoji="1" lang="zh-CN" altLang="en-US" sz="1200" dirty="0"/>
          </a:p>
        </p:txBody>
      </p:sp>
      <p:sp>
        <p:nvSpPr>
          <p:cNvPr id="20" name="矩形 19"/>
          <p:cNvSpPr/>
          <p:nvPr/>
        </p:nvSpPr>
        <p:spPr>
          <a:xfrm>
            <a:off x="1807389" y="5739977"/>
            <a:ext cx="6920690" cy="523220"/>
          </a:xfrm>
          <a:prstGeom prst="rect">
            <a:avLst/>
          </a:prstGeom>
        </p:spPr>
        <p:txBody>
          <a:bodyPr wrap="square">
            <a:spAutoFit/>
          </a:bodyPr>
          <a:lstStyle/>
          <a:p>
            <a:r>
              <a:rPr lang="en-US" altLang="zh-CN" sz="1400" dirty="0"/>
              <a:t>the average performance overhead is about 9.51%, the minimum overall overhead is about 4.75</a:t>
            </a:r>
            <a:r>
              <a:rPr lang="en-US" altLang="zh-CN" sz="1400" dirty="0" smtClean="0"/>
              <a:t>%, </a:t>
            </a:r>
            <a:r>
              <a:rPr lang="en-US" altLang="zh-CN" sz="1400" dirty="0"/>
              <a:t>whereas the maximum overall overhead is about 11.93% </a:t>
            </a:r>
            <a:r>
              <a:rPr lang="en-US" altLang="zh-CN" sz="1400" dirty="0" smtClean="0"/>
              <a:t>.</a:t>
            </a:r>
            <a:endParaRPr lang="en-US" altLang="zh-CN" sz="1400" dirty="0"/>
          </a:p>
        </p:txBody>
      </p:sp>
      <p:sp>
        <p:nvSpPr>
          <p:cNvPr id="21" name="圆角矩形 20"/>
          <p:cNvSpPr>
            <a:spLocks noChangeAspect="1"/>
          </p:cNvSpPr>
          <p:nvPr/>
        </p:nvSpPr>
        <p:spPr>
          <a:xfrm>
            <a:off x="514391" y="5789728"/>
            <a:ext cx="1221558" cy="377705"/>
          </a:xfrm>
          <a:prstGeom prst="roundRect">
            <a:avLst/>
          </a:prstGeom>
          <a:solidFill>
            <a:srgbClr val="C00000"/>
          </a:solidFill>
          <a:ln>
            <a:solidFill>
              <a:schemeClr val="accent1">
                <a:lumMod val="75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all </a:t>
            </a:r>
            <a:endParaRPr lang="zh-CN" altLang="en-US" sz="1200" dirty="0"/>
          </a:p>
        </p:txBody>
      </p:sp>
      <p:sp>
        <p:nvSpPr>
          <p:cNvPr id="22"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404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par>
                          <p:cTn id="14" fill="hold">
                            <p:stCondLst>
                              <p:cond delay="500"/>
                            </p:stCondLst>
                            <p:childTnLst>
                              <p:par>
                                <p:cTn id="15" presetID="37"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450" decel="100000" fill="hold"/>
                                        <p:tgtEl>
                                          <p:spTgt spid="14"/>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450" decel="100000" fill="hold"/>
                                        <p:tgtEl>
                                          <p:spTgt spid="17"/>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450" decel="100000" fill="hold"/>
                                        <p:tgtEl>
                                          <p:spTgt spid="18"/>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450" decel="100000" fill="hold"/>
                                        <p:tgtEl>
                                          <p:spTgt spid="19"/>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anim calcmode="lin" valueType="num">
                                      <p:cBhvr>
                                        <p:cTn id="42" dur="500" fill="hold"/>
                                        <p:tgtEl>
                                          <p:spTgt spid="20"/>
                                        </p:tgtEl>
                                        <p:attrNameLst>
                                          <p:attrName>ppt_x</p:attrName>
                                        </p:attrNameLst>
                                      </p:cBhvr>
                                      <p:tavLst>
                                        <p:tav tm="0">
                                          <p:val>
                                            <p:strVal val="#ppt_x"/>
                                          </p:val>
                                        </p:tav>
                                        <p:tav tm="100000">
                                          <p:val>
                                            <p:strVal val="#ppt_x"/>
                                          </p:val>
                                        </p:tav>
                                      </p:tavLst>
                                    </p:anim>
                                    <p:anim calcmode="lin" valueType="num">
                                      <p:cBhvr>
                                        <p:cTn id="43" dur="450" decel="100000" fill="hold"/>
                                        <p:tgtEl>
                                          <p:spTgt spid="20"/>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anim calcmode="lin" valueType="num">
                                      <p:cBhvr>
                                        <p:cTn id="48" dur="500" fill="hold"/>
                                        <p:tgtEl>
                                          <p:spTgt spid="21"/>
                                        </p:tgtEl>
                                        <p:attrNameLst>
                                          <p:attrName>ppt_x</p:attrName>
                                        </p:attrNameLst>
                                      </p:cBhvr>
                                      <p:tavLst>
                                        <p:tav tm="0">
                                          <p:val>
                                            <p:strVal val="#ppt_x"/>
                                          </p:val>
                                        </p:tav>
                                        <p:tav tm="100000">
                                          <p:val>
                                            <p:strVal val="#ppt_x"/>
                                          </p:val>
                                        </p:tav>
                                      </p:tavLst>
                                    </p:anim>
                                    <p:anim calcmode="lin" valueType="num">
                                      <p:cBhvr>
                                        <p:cTn id="49" dur="450" decel="100000" fill="hold"/>
                                        <p:tgtEl>
                                          <p:spTgt spid="21"/>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7" grpId="0"/>
      <p:bldP spid="18" grpId="0"/>
      <p:bldP spid="19" grpId="0" animBg="1"/>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24</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57336" y="1168161"/>
            <a:ext cx="2228727"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Performance Analysis</a:t>
            </a:r>
            <a:endParaRPr lang="zh-CN" altLang="en-US" dirty="0">
              <a:solidFill>
                <a:schemeClr val="bg1"/>
              </a:solidFill>
            </a:endParaRPr>
          </a:p>
        </p:txBody>
      </p:sp>
      <p:sp>
        <p:nvSpPr>
          <p:cNvPr id="15" name="圆角矩形 14"/>
          <p:cNvSpPr/>
          <p:nvPr/>
        </p:nvSpPr>
        <p:spPr>
          <a:xfrm>
            <a:off x="971551" y="4522884"/>
            <a:ext cx="7452099" cy="919401"/>
          </a:xfrm>
          <a:prstGeom prst="roundRect">
            <a:avLst/>
          </a:prstGeom>
          <a:solidFill>
            <a:srgbClr val="FCF9EE"/>
          </a:solidFill>
          <a:ln>
            <a:solidFill>
              <a:srgbClr val="C00000"/>
            </a:solidFill>
          </a:ln>
          <a:effectLst>
            <a:outerShdw blurRad="50800" dist="76200" dir="2700000" algn="tl" rotWithShape="0">
              <a:prstClr val="black">
                <a:alpha val="40000"/>
              </a:prstClr>
            </a:outerShdw>
          </a:effectLst>
        </p:spPr>
        <p:txBody>
          <a:bodyPr wrap="square">
            <a:spAutoFit/>
          </a:bodyPr>
          <a:lstStyle/>
          <a:p>
            <a:r>
              <a:rPr lang="en-US" altLang="zh-CN" sz="1600" dirty="0" smtClean="0"/>
              <a:t>the </a:t>
            </a:r>
            <a:r>
              <a:rPr lang="en-US" altLang="zh-CN" sz="1600" dirty="0"/>
              <a:t>hardened Firefox has the smallest performance overhead on the Kraken </a:t>
            </a:r>
            <a:r>
              <a:rPr lang="en-US" altLang="zh-CN" sz="1600" dirty="0" smtClean="0"/>
              <a:t>benchmark </a:t>
            </a:r>
            <a:r>
              <a:rPr lang="en-US" altLang="zh-CN" sz="1600" dirty="0"/>
              <a:t>developed by Mozilla, perhaps because Mozilla has implemented some optimizations in Firefox for this specific benchmark. </a:t>
            </a:r>
          </a:p>
        </p:txBody>
      </p:sp>
      <p:sp>
        <p:nvSpPr>
          <p:cNvPr id="16"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圆角矩形 3"/>
          <p:cNvSpPr/>
          <p:nvPr/>
        </p:nvSpPr>
        <p:spPr>
          <a:xfrm>
            <a:off x="957263" y="1921929"/>
            <a:ext cx="7452099" cy="919401"/>
          </a:xfrm>
          <a:prstGeom prst="roundRect">
            <a:avLst/>
          </a:prstGeom>
          <a:solidFill>
            <a:srgbClr val="FCF9EE"/>
          </a:solidFill>
          <a:ln>
            <a:solidFill>
              <a:srgbClr val="C00000"/>
            </a:solidFill>
          </a:ln>
          <a:effectLst>
            <a:outerShdw blurRad="50800" dist="76200" dir="2700000" algn="tl" rotWithShape="0">
              <a:prstClr val="black">
                <a:alpha val="40000"/>
              </a:prstClr>
            </a:outerShdw>
          </a:effectLst>
        </p:spPr>
        <p:txBody>
          <a:bodyPr wrap="square">
            <a:spAutoFit/>
          </a:bodyPr>
          <a:lstStyle/>
          <a:p>
            <a:r>
              <a:rPr lang="en-US" altLang="zh-CN" sz="1600" dirty="0"/>
              <a:t>The performance overhead of the </a:t>
            </a:r>
            <a:r>
              <a:rPr lang="en-US" altLang="zh-CN" sz="1600" dirty="0" err="1"/>
              <a:t>JITScope</a:t>
            </a:r>
            <a:r>
              <a:rPr lang="en-US" altLang="zh-CN" sz="1600" dirty="0"/>
              <a:t>-hardened Firefox is brought by the security checks instrumented before indirect control transfer instructions and by the runtime memory page permission switching.</a:t>
            </a:r>
            <a:endParaRPr lang="zh-CN" altLang="en-US" sz="1600" i="1" dirty="0"/>
          </a:p>
        </p:txBody>
      </p:sp>
      <mc:AlternateContent xmlns:mc="http://schemas.openxmlformats.org/markup-compatibility/2006" xmlns:a14="http://schemas.microsoft.com/office/drawing/2010/main">
        <mc:Choice Requires="a14">
          <p:sp>
            <p:nvSpPr>
              <p:cNvPr id="7" name="圆角矩形 6"/>
              <p:cNvSpPr/>
              <p:nvPr/>
            </p:nvSpPr>
            <p:spPr>
              <a:xfrm>
                <a:off x="957263" y="3376144"/>
                <a:ext cx="7452100" cy="646986"/>
              </a:xfrm>
              <a:prstGeom prst="roundRect">
                <a:avLst/>
              </a:prstGeom>
              <a:solidFill>
                <a:srgbClr val="FCF9EE"/>
              </a:solidFill>
              <a:ln>
                <a:solidFill>
                  <a:srgbClr val="C00000"/>
                </a:solidFill>
              </a:ln>
              <a:effectLst>
                <a:outerShdw blurRad="50800" dist="76200" dir="2700000" algn="tl" rotWithShape="0">
                  <a:prstClr val="black">
                    <a:alpha val="40000"/>
                  </a:prstClr>
                </a:outerShdw>
              </a:effectLst>
            </p:spPr>
            <p:txBody>
              <a:bodyPr wrap="square">
                <a:spAutoFit/>
              </a:bodyPr>
              <a:lstStyle/>
              <a:p>
                <a:r>
                  <a:rPr lang="en-US" altLang="zh-CN" sz="1600" dirty="0"/>
                  <a:t>the W</a:t>
                </a:r>
                <a14:m>
                  <m:oMath xmlns:m="http://schemas.openxmlformats.org/officeDocument/2006/math">
                    <m:r>
                      <a:rPr lang="en-US" altLang="zh-CN" sz="1600" i="1">
                        <a:latin typeface="Cambria Math" charset="0"/>
                        <a:ea typeface="Cambria Math" charset="0"/>
                        <a:cs typeface="Cambria Math" charset="0"/>
                      </a:rPr>
                      <m:t>⨁</m:t>
                    </m:r>
                  </m:oMath>
                </a14:m>
                <a:r>
                  <a:rPr lang="en-US" altLang="zh-CN" sz="1600" dirty="0"/>
                  <a:t>X policy introduces most of the performance overhead. This high performance overhead is due to the frequent memory page permission changes. </a:t>
                </a:r>
                <a:endParaRPr lang="zh-CN" altLang="en-US" sz="1600" dirty="0"/>
              </a:p>
            </p:txBody>
          </p:sp>
        </mc:Choice>
        <mc:Fallback xmlns="">
          <p:sp>
            <p:nvSpPr>
              <p:cNvPr id="7" name="圆角矩形 6"/>
              <p:cNvSpPr>
                <a:spLocks noRot="1" noChangeAspect="1" noMove="1" noResize="1" noEditPoints="1" noAdjustHandles="1" noChangeArrowheads="1" noChangeShapeType="1" noTextEdit="1"/>
              </p:cNvSpPr>
              <p:nvPr/>
            </p:nvSpPr>
            <p:spPr>
              <a:xfrm>
                <a:off x="957263" y="3376144"/>
                <a:ext cx="7452100" cy="646986"/>
              </a:xfrm>
              <a:prstGeom prst="roundRect">
                <a:avLst/>
              </a:prstGeom>
              <a:blipFill rotWithShape="0">
                <a:blip r:embed="rId3"/>
                <a:stretch>
                  <a:fillRect/>
                </a:stretch>
              </a:blipFill>
              <a:ln>
                <a:solidFill>
                  <a:srgbClr val="C00000"/>
                </a:solid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sp>
        <p:nvSpPr>
          <p:cNvPr id="11" name="文本框 10"/>
          <p:cNvSpPr txBox="1">
            <a:spLocks/>
          </p:cNvSpPr>
          <p:nvPr/>
        </p:nvSpPr>
        <p:spPr>
          <a:xfrm>
            <a:off x="539750" y="2240700"/>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1</a:t>
            </a:r>
            <a:endParaRPr kumimoji="1" lang="zh-CN" altLang="en-US" sz="1100" dirty="0">
              <a:solidFill>
                <a:schemeClr val="bg1"/>
              </a:solidFill>
            </a:endParaRPr>
          </a:p>
        </p:txBody>
      </p:sp>
      <p:sp>
        <p:nvSpPr>
          <p:cNvPr id="12" name="文本框 11"/>
          <p:cNvSpPr txBox="1">
            <a:spLocks/>
          </p:cNvSpPr>
          <p:nvPr/>
        </p:nvSpPr>
        <p:spPr>
          <a:xfrm>
            <a:off x="557336" y="3515700"/>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2</a:t>
            </a:r>
            <a:endParaRPr kumimoji="1" lang="zh-CN" altLang="en-US" sz="1100" dirty="0">
              <a:solidFill>
                <a:schemeClr val="bg1"/>
              </a:solidFill>
            </a:endParaRPr>
          </a:p>
        </p:txBody>
      </p:sp>
      <p:sp>
        <p:nvSpPr>
          <p:cNvPr id="13" name="文本框 12"/>
          <p:cNvSpPr txBox="1">
            <a:spLocks/>
          </p:cNvSpPr>
          <p:nvPr/>
        </p:nvSpPr>
        <p:spPr>
          <a:xfrm>
            <a:off x="570674" y="4790700"/>
            <a:ext cx="369523"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3</a:t>
            </a:r>
            <a:endParaRPr kumimoji="1" lang="zh-CN" altLang="en-US" sz="1100" dirty="0">
              <a:solidFill>
                <a:schemeClr val="bg1"/>
              </a:solidFill>
            </a:endParaRPr>
          </a:p>
        </p:txBody>
      </p:sp>
    </p:spTree>
    <p:extLst>
      <p:ext uri="{BB962C8B-B14F-4D97-AF65-F5344CB8AC3E}">
        <p14:creationId xmlns:p14="http://schemas.microsoft.com/office/powerpoint/2010/main" val="149811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4" grpId="0" animBg="1"/>
      <p:bldP spid="7"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25</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Evaluation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57336" y="1168161"/>
            <a:ext cx="3386014"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Protection Effectiveness Analysis</a:t>
            </a:r>
            <a:endParaRPr lang="zh-CN" altLang="en-US" dirty="0">
              <a:solidFill>
                <a:schemeClr val="bg1"/>
              </a:solidFill>
            </a:endParaRPr>
          </a:p>
        </p:txBody>
      </p:sp>
      <p:sp>
        <p:nvSpPr>
          <p:cNvPr id="16" name="Freeform 190"/>
          <p:cNvSpPr>
            <a:spLocks noChangeAspect="1" noEditPoints="1"/>
          </p:cNvSpPr>
          <p:nvPr/>
        </p:nvSpPr>
        <p:spPr bwMode="auto">
          <a:xfrm>
            <a:off x="8021743" y="452485"/>
            <a:ext cx="534315" cy="4320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946204" y="4438758"/>
            <a:ext cx="7099741" cy="919401"/>
          </a:xfrm>
          <a:prstGeom prst="roundRect">
            <a:avLst/>
          </a:prstGeom>
          <a:solidFill>
            <a:srgbClr val="FCF9EE"/>
          </a:solidFill>
          <a:ln>
            <a:solidFill>
              <a:srgbClr val="C00000"/>
            </a:solidFill>
          </a:ln>
          <a:effectLst>
            <a:outerShdw blurRad="50800" dist="76200" dir="2700000" algn="tl" rotWithShape="0">
              <a:prstClr val="black">
                <a:alpha val="40000"/>
              </a:prstClr>
            </a:outerShdw>
          </a:effectLst>
        </p:spPr>
        <p:txBody>
          <a:bodyPr wrap="square">
            <a:spAutoFit/>
          </a:bodyPr>
          <a:lstStyle/>
          <a:p>
            <a:r>
              <a:rPr lang="en-US" altLang="zh-CN" sz="1600" dirty="0" smtClean="0"/>
              <a:t>We </a:t>
            </a:r>
            <a:r>
              <a:rPr lang="en-US" altLang="zh-CN" sz="1600" dirty="0"/>
              <a:t>thus simulate an attack </a:t>
            </a:r>
            <a:r>
              <a:rPr lang="en-US" altLang="zh-CN" sz="1600" dirty="0" smtClean="0"/>
              <a:t>scenario</a:t>
            </a:r>
            <a:r>
              <a:rPr lang="zh-CN" altLang="en-US" sz="1600" dirty="0" smtClean="0"/>
              <a:t> </a:t>
            </a:r>
            <a:r>
              <a:rPr lang="en-US" altLang="zh-CN" sz="1600" dirty="0" smtClean="0"/>
              <a:t>which</a:t>
            </a:r>
            <a:r>
              <a:rPr lang="zh-CN" altLang="en-US" sz="1600" dirty="0" smtClean="0"/>
              <a:t> </a:t>
            </a:r>
            <a:r>
              <a:rPr lang="en-US" altLang="zh-CN" sz="1600" dirty="0" smtClean="0"/>
              <a:t>introduces</a:t>
            </a:r>
            <a:r>
              <a:rPr lang="zh-CN" altLang="en-US" sz="1600" dirty="0" smtClean="0"/>
              <a:t> </a:t>
            </a:r>
            <a:r>
              <a:rPr lang="en-US" altLang="zh-CN" sz="1600" dirty="0" smtClean="0"/>
              <a:t>two</a:t>
            </a:r>
            <a:r>
              <a:rPr lang="zh-CN" altLang="en-US" sz="1600" dirty="0" smtClean="0"/>
              <a:t> </a:t>
            </a:r>
            <a:r>
              <a:rPr lang="en-US" altLang="zh-CN" sz="1600" dirty="0" err="1" smtClean="0"/>
              <a:t>JS_Native</a:t>
            </a:r>
            <a:r>
              <a:rPr lang="zh-CN" altLang="en-US" sz="1600" dirty="0" smtClean="0"/>
              <a:t> </a:t>
            </a:r>
            <a:r>
              <a:rPr lang="en-US" altLang="zh-CN" sz="1600" dirty="0" smtClean="0"/>
              <a:t>APIs</a:t>
            </a:r>
            <a:r>
              <a:rPr lang="zh-CN" altLang="en-US" sz="1600" dirty="0" smtClean="0"/>
              <a:t> </a:t>
            </a:r>
            <a:r>
              <a:rPr lang="en-US" altLang="zh-CN" sz="1600" dirty="0" smtClean="0"/>
              <a:t>into</a:t>
            </a:r>
            <a:r>
              <a:rPr lang="zh-CN" altLang="en-US" sz="1600" dirty="0" smtClean="0"/>
              <a:t> </a:t>
            </a:r>
            <a:r>
              <a:rPr lang="en-US" altLang="zh-CN" sz="1600" dirty="0" smtClean="0"/>
              <a:t>the</a:t>
            </a:r>
            <a:r>
              <a:rPr lang="zh-CN" altLang="en-US" sz="1600" dirty="0" smtClean="0"/>
              <a:t> </a:t>
            </a:r>
            <a:r>
              <a:rPr lang="en-US" altLang="zh-CN" sz="1600" dirty="0" smtClean="0"/>
              <a:t>Firefox’s</a:t>
            </a:r>
            <a:r>
              <a:rPr lang="zh-CN" altLang="en-US" sz="1600" dirty="0" smtClean="0"/>
              <a:t> </a:t>
            </a:r>
            <a:r>
              <a:rPr lang="en-US" altLang="zh-CN" sz="1600" dirty="0" smtClean="0"/>
              <a:t>source</a:t>
            </a:r>
            <a:r>
              <a:rPr lang="zh-CN" altLang="en-US" sz="1600" dirty="0" smtClean="0"/>
              <a:t> </a:t>
            </a:r>
            <a:r>
              <a:rPr lang="en-US" altLang="zh-CN" sz="1600" dirty="0" smtClean="0"/>
              <a:t>code. </a:t>
            </a:r>
            <a:r>
              <a:rPr lang="en-US" altLang="zh-CN" sz="1600" dirty="0"/>
              <a:t>The experiment shows that, the </a:t>
            </a:r>
            <a:r>
              <a:rPr lang="en-US" altLang="zh-CN" sz="1600" dirty="0" err="1" smtClean="0"/>
              <a:t>JITScope</a:t>
            </a:r>
            <a:r>
              <a:rPr lang="en-US" altLang="zh-CN" sz="1600" dirty="0" smtClean="0"/>
              <a:t>-hardened </a:t>
            </a:r>
            <a:r>
              <a:rPr lang="en-US" altLang="zh-CN" sz="1600" dirty="0"/>
              <a:t>Firefox successfully blocks this attack at runtime. </a:t>
            </a:r>
          </a:p>
        </p:txBody>
      </p:sp>
      <p:sp>
        <p:nvSpPr>
          <p:cNvPr id="4" name="圆角矩形 3"/>
          <p:cNvSpPr/>
          <p:nvPr/>
        </p:nvSpPr>
        <p:spPr>
          <a:xfrm>
            <a:off x="917628" y="2528794"/>
            <a:ext cx="7099741" cy="919401"/>
          </a:xfrm>
          <a:prstGeom prst="roundRect">
            <a:avLst/>
          </a:prstGeom>
          <a:solidFill>
            <a:srgbClr val="FCF9EE"/>
          </a:solidFill>
          <a:ln>
            <a:solidFill>
              <a:srgbClr val="C00000"/>
            </a:solidFill>
          </a:ln>
          <a:effectLst>
            <a:outerShdw blurRad="50800" dist="76200" dir="2700000" algn="tl" rotWithShape="0">
              <a:prstClr val="black">
                <a:alpha val="40000"/>
              </a:prstClr>
            </a:outerShdw>
          </a:effectLst>
        </p:spPr>
        <p:txBody>
          <a:bodyPr wrap="square">
            <a:spAutoFit/>
          </a:bodyPr>
          <a:lstStyle/>
          <a:p>
            <a:r>
              <a:rPr lang="en-US" altLang="zh-CN" sz="1600" dirty="0"/>
              <a:t>The measurement AIR (Average Indirect target Reduction ratio) reflects how many invalid control transfers can be blocked by a defense solution. For </a:t>
            </a:r>
            <a:r>
              <a:rPr lang="en-US" altLang="zh-CN" sz="1600" dirty="0" err="1"/>
              <a:t>JITScope</a:t>
            </a:r>
            <a:r>
              <a:rPr lang="en-US" altLang="zh-CN" sz="1600" dirty="0"/>
              <a:t>, the AIR ratio is about 99.98%. </a:t>
            </a:r>
            <a:endParaRPr lang="zh-CN" altLang="en-US" sz="1600" i="1" dirty="0"/>
          </a:p>
        </p:txBody>
      </p:sp>
      <p:sp>
        <p:nvSpPr>
          <p:cNvPr id="60" name="Freeform 129"/>
          <p:cNvSpPr>
            <a:spLocks noEditPoints="1"/>
          </p:cNvSpPr>
          <p:nvPr/>
        </p:nvSpPr>
        <p:spPr bwMode="auto">
          <a:xfrm>
            <a:off x="557336" y="1979817"/>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文本框 61"/>
          <p:cNvSpPr txBox="1"/>
          <p:nvPr/>
        </p:nvSpPr>
        <p:spPr>
          <a:xfrm>
            <a:off x="919272" y="1967003"/>
            <a:ext cx="3852751" cy="369332"/>
          </a:xfrm>
          <a:prstGeom prst="rect">
            <a:avLst/>
          </a:prstGeom>
          <a:solidFill>
            <a:schemeClr val="accent1"/>
          </a:solidFill>
          <a:ln>
            <a:solidFill>
              <a:schemeClr val="accent1"/>
            </a:solidFill>
          </a:ln>
        </p:spPr>
        <p:txBody>
          <a:bodyPr wrap="square" rtlCol="0">
            <a:spAutoFit/>
          </a:bodyPr>
          <a:lstStyle/>
          <a:p>
            <a:r>
              <a:rPr lang="en-US" altLang="zh-CN" dirty="0">
                <a:solidFill>
                  <a:schemeClr val="bg1"/>
                </a:solidFill>
              </a:rPr>
              <a:t>Average Indirect target Reduction ratio</a:t>
            </a:r>
          </a:p>
        </p:txBody>
      </p:sp>
      <p:sp>
        <p:nvSpPr>
          <p:cNvPr id="63" name="Freeform 129"/>
          <p:cNvSpPr>
            <a:spLocks noEditPoints="1"/>
          </p:cNvSpPr>
          <p:nvPr/>
        </p:nvSpPr>
        <p:spPr bwMode="auto">
          <a:xfrm>
            <a:off x="538281" y="3875308"/>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文本框 63"/>
          <p:cNvSpPr txBox="1"/>
          <p:nvPr/>
        </p:nvSpPr>
        <p:spPr>
          <a:xfrm>
            <a:off x="900217" y="3862494"/>
            <a:ext cx="2071583" cy="369332"/>
          </a:xfrm>
          <a:prstGeom prst="rect">
            <a:avLst/>
          </a:prstGeom>
          <a:solidFill>
            <a:schemeClr val="accent1"/>
          </a:solidFill>
          <a:ln>
            <a:solidFill>
              <a:schemeClr val="accent1"/>
            </a:solidFill>
          </a:ln>
        </p:spPr>
        <p:txBody>
          <a:bodyPr wrap="square" rtlCol="0">
            <a:spAutoFit/>
          </a:bodyPr>
          <a:lstStyle/>
          <a:p>
            <a:r>
              <a:rPr lang="en-US" altLang="zh-CN" dirty="0">
                <a:solidFill>
                  <a:schemeClr val="bg1"/>
                </a:solidFill>
              </a:rPr>
              <a:t> </a:t>
            </a:r>
            <a:r>
              <a:rPr lang="en-US" altLang="zh-CN" dirty="0" smtClean="0">
                <a:solidFill>
                  <a:schemeClr val="bg1"/>
                </a:solidFill>
              </a:rPr>
              <a:t>Real </a:t>
            </a:r>
            <a:r>
              <a:rPr lang="en-US" altLang="zh-CN" dirty="0">
                <a:solidFill>
                  <a:schemeClr val="bg1"/>
                </a:solidFill>
              </a:rPr>
              <a:t>world exploits</a:t>
            </a:r>
          </a:p>
        </p:txBody>
      </p:sp>
    </p:spTree>
    <p:extLst>
      <p:ext uri="{BB962C8B-B14F-4D97-AF65-F5344CB8AC3E}">
        <p14:creationId xmlns:p14="http://schemas.microsoft.com/office/powerpoint/2010/main" val="30413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ppt_x"/>
                                          </p:val>
                                        </p:tav>
                                        <p:tav tm="100000">
                                          <p:val>
                                            <p:strVal val="#ppt_x"/>
                                          </p:val>
                                        </p:tav>
                                      </p:tavLst>
                                    </p:anim>
                                    <p:anim calcmode="lin" valueType="num">
                                      <p:cBhvr additive="base">
                                        <p:cTn id="28" dur="500" fill="hold"/>
                                        <p:tgtEl>
                                          <p:spTgt spid="6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animBg="1"/>
      <p:bldP spid="60" grpId="0" animBg="1"/>
      <p:bldP spid="62" grpId="0" animBg="1"/>
      <p:bldP spid="63" grpId="0" animBg="1"/>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26</a:t>
            </a:fld>
            <a:endParaRPr kumimoji="1" lang="zh-CN" altLang="en-US"/>
          </a:p>
        </p:txBody>
      </p:sp>
      <p:sp>
        <p:nvSpPr>
          <p:cNvPr id="19" name="矩形 18"/>
          <p:cNvSpPr/>
          <p:nvPr/>
        </p:nvSpPr>
        <p:spPr>
          <a:xfrm>
            <a:off x="0" y="2670048"/>
            <a:ext cx="9144000" cy="850392"/>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0" name="矩形 19"/>
          <p:cNvSpPr/>
          <p:nvPr/>
        </p:nvSpPr>
        <p:spPr>
          <a:xfrm>
            <a:off x="0" y="3648456"/>
            <a:ext cx="9144000" cy="716648"/>
          </a:xfrm>
          <a:prstGeom prst="rect">
            <a:avLst/>
          </a:prstGeom>
          <a:solidFill>
            <a:schemeClr val="accent1"/>
          </a:solidFill>
          <a:ln w="12700" cap="flat" cmpd="sng" algn="ctr">
            <a:noFill/>
            <a:prstDash val="solid"/>
            <a:miter lim="800000"/>
          </a:ln>
          <a:effectLst/>
        </p:spPr>
        <p:txBody>
          <a:bodyPr rtlCol="0" anchor="b"/>
          <a:lstStyle/>
          <a:p>
            <a:r>
              <a:rPr kumimoji="1" lang="en-US" altLang="zh-CN" sz="4000" dirty="0" smtClean="0">
                <a:solidFill>
                  <a:schemeClr val="bg1"/>
                </a:solidFill>
              </a:rPr>
              <a:t>Conclusion</a:t>
            </a:r>
            <a:endParaRPr kumimoji="1" lang="zh-CN" altLang="en-US" sz="4000" dirty="0">
              <a:solidFill>
                <a:schemeClr val="bg1"/>
              </a:solidFill>
            </a:endParaRPr>
          </a:p>
        </p:txBody>
      </p:sp>
      <p:sp>
        <p:nvSpPr>
          <p:cNvPr id="7" name="椭圆 6"/>
          <p:cNvSpPr/>
          <p:nvPr/>
        </p:nvSpPr>
        <p:spPr>
          <a:xfrm>
            <a:off x="5667984" y="2343151"/>
            <a:ext cx="1814512" cy="1807641"/>
          </a:xfrm>
          <a:prstGeom prst="ellipse">
            <a:avLst/>
          </a:prstGeom>
          <a:solidFill>
            <a:schemeClr val="bg1">
              <a:lumMod val="65000"/>
            </a:schemeClr>
          </a:solidFill>
          <a:ln w="7620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a:spLocks/>
          </p:cNvSpPr>
          <p:nvPr/>
        </p:nvSpPr>
        <p:spPr>
          <a:xfrm>
            <a:off x="257173" y="2745211"/>
            <a:ext cx="648000" cy="649188"/>
          </a:xfrm>
          <a:prstGeom prst="ellipse">
            <a:avLst/>
          </a:prstGeom>
          <a:solidFill>
            <a:schemeClr val="bg1">
              <a:lumMod val="75000"/>
            </a:schemeClr>
          </a:solidFill>
          <a:effectLst>
            <a:outerShdw blurRad="50800" dist="76200" dir="2700000" algn="tl" rotWithShape="0">
              <a:prstClr val="black">
                <a:alpha val="40000"/>
              </a:prstClr>
            </a:outerShdw>
          </a:effectLst>
        </p:spPr>
        <p:txBody>
          <a:bodyPr wrap="square" rtlCol="0">
            <a:spAutoFit/>
          </a:bodyPr>
          <a:lstStyle/>
          <a:p>
            <a:pPr algn="ctr"/>
            <a:r>
              <a:rPr kumimoji="1" lang="en-US" altLang="zh-CN" sz="2400" dirty="0">
                <a:solidFill>
                  <a:schemeClr val="bg1"/>
                </a:solidFill>
              </a:rPr>
              <a:t>5</a:t>
            </a:r>
            <a:endParaRPr kumimoji="1" lang="zh-CN" altLang="en-US" sz="2400" dirty="0">
              <a:solidFill>
                <a:schemeClr val="bg1"/>
              </a:solidFill>
            </a:endParaRPr>
          </a:p>
        </p:txBody>
      </p:sp>
      <p:grpSp>
        <p:nvGrpSpPr>
          <p:cNvPr id="9" name="组 8"/>
          <p:cNvGrpSpPr>
            <a:grpSpLocks noChangeAspect="1"/>
          </p:cNvGrpSpPr>
          <p:nvPr/>
        </p:nvGrpSpPr>
        <p:grpSpPr>
          <a:xfrm>
            <a:off x="6260853" y="2784149"/>
            <a:ext cx="694598" cy="972000"/>
            <a:chOff x="4475155" y="4659319"/>
            <a:chExt cx="520700" cy="728662"/>
          </a:xfrm>
        </p:grpSpPr>
        <p:sp>
          <p:nvSpPr>
            <p:cNvPr id="10" name="Freeform 190"/>
            <p:cNvSpPr>
              <a:spLocks/>
            </p:cNvSpPr>
            <p:nvPr/>
          </p:nvSpPr>
          <p:spPr bwMode="auto">
            <a:xfrm>
              <a:off x="4475155" y="4743456"/>
              <a:ext cx="520700" cy="644525"/>
            </a:xfrm>
            <a:custGeom>
              <a:avLst/>
              <a:gdLst>
                <a:gd name="T0" fmla="*/ 292 w 292"/>
                <a:gd name="T1" fmla="*/ 335 h 362"/>
                <a:gd name="T2" fmla="*/ 265 w 292"/>
                <a:gd name="T3" fmla="*/ 362 h 362"/>
                <a:gd name="T4" fmla="*/ 28 w 292"/>
                <a:gd name="T5" fmla="*/ 362 h 362"/>
                <a:gd name="T6" fmla="*/ 0 w 292"/>
                <a:gd name="T7" fmla="*/ 335 h 362"/>
                <a:gd name="T8" fmla="*/ 0 w 292"/>
                <a:gd name="T9" fmla="*/ 27 h 362"/>
                <a:gd name="T10" fmla="*/ 28 w 292"/>
                <a:gd name="T11" fmla="*/ 0 h 362"/>
                <a:gd name="T12" fmla="*/ 265 w 292"/>
                <a:gd name="T13" fmla="*/ 0 h 362"/>
                <a:gd name="T14" fmla="*/ 292 w 292"/>
                <a:gd name="T15" fmla="*/ 27 h 362"/>
                <a:gd name="T16" fmla="*/ 292 w 292"/>
                <a:gd name="T17" fmla="*/ 33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362">
                  <a:moveTo>
                    <a:pt x="292" y="335"/>
                  </a:moveTo>
                  <a:cubicBezTo>
                    <a:pt x="292" y="350"/>
                    <a:pt x="280" y="362"/>
                    <a:pt x="265" y="362"/>
                  </a:cubicBezTo>
                  <a:cubicBezTo>
                    <a:pt x="28" y="362"/>
                    <a:pt x="28" y="362"/>
                    <a:pt x="28" y="362"/>
                  </a:cubicBezTo>
                  <a:cubicBezTo>
                    <a:pt x="12" y="362"/>
                    <a:pt x="0" y="350"/>
                    <a:pt x="0" y="335"/>
                  </a:cubicBezTo>
                  <a:cubicBezTo>
                    <a:pt x="0" y="27"/>
                    <a:pt x="0" y="27"/>
                    <a:pt x="0" y="27"/>
                  </a:cubicBezTo>
                  <a:cubicBezTo>
                    <a:pt x="0" y="12"/>
                    <a:pt x="12" y="0"/>
                    <a:pt x="28" y="0"/>
                  </a:cubicBezTo>
                  <a:cubicBezTo>
                    <a:pt x="265" y="0"/>
                    <a:pt x="265" y="0"/>
                    <a:pt x="265" y="0"/>
                  </a:cubicBezTo>
                  <a:cubicBezTo>
                    <a:pt x="280" y="0"/>
                    <a:pt x="292" y="12"/>
                    <a:pt x="292" y="27"/>
                  </a:cubicBezTo>
                  <a:lnTo>
                    <a:pt x="292" y="335"/>
                  </a:ln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1"/>
            <p:cNvSpPr>
              <a:spLocks/>
            </p:cNvSpPr>
            <p:nvPr/>
          </p:nvSpPr>
          <p:spPr bwMode="auto">
            <a:xfrm>
              <a:off x="4503730" y="4770444"/>
              <a:ext cx="465138" cy="590550"/>
            </a:xfrm>
            <a:custGeom>
              <a:avLst/>
              <a:gdLst>
                <a:gd name="T0" fmla="*/ 233 w 261"/>
                <a:gd name="T1" fmla="*/ 296 h 332"/>
                <a:gd name="T2" fmla="*/ 261 w 261"/>
                <a:gd name="T3" fmla="*/ 296 h 332"/>
                <a:gd name="T4" fmla="*/ 261 w 261"/>
                <a:gd name="T5" fmla="*/ 12 h 332"/>
                <a:gd name="T6" fmla="*/ 249 w 261"/>
                <a:gd name="T7" fmla="*/ 0 h 332"/>
                <a:gd name="T8" fmla="*/ 12 w 261"/>
                <a:gd name="T9" fmla="*/ 0 h 332"/>
                <a:gd name="T10" fmla="*/ 0 w 261"/>
                <a:gd name="T11" fmla="*/ 12 h 332"/>
                <a:gd name="T12" fmla="*/ 0 w 261"/>
                <a:gd name="T13" fmla="*/ 320 h 332"/>
                <a:gd name="T14" fmla="*/ 12 w 261"/>
                <a:gd name="T15" fmla="*/ 332 h 332"/>
                <a:gd name="T16" fmla="*/ 221 w 261"/>
                <a:gd name="T17" fmla="*/ 332 h 332"/>
                <a:gd name="T18" fmla="*/ 221 w 261"/>
                <a:gd name="T19" fmla="*/ 308 h 332"/>
                <a:gd name="T20" fmla="*/ 233 w 261"/>
                <a:gd name="T21" fmla="*/ 29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2">
                  <a:moveTo>
                    <a:pt x="233" y="296"/>
                  </a:moveTo>
                  <a:cubicBezTo>
                    <a:pt x="261" y="296"/>
                    <a:pt x="261" y="296"/>
                    <a:pt x="261" y="296"/>
                  </a:cubicBezTo>
                  <a:cubicBezTo>
                    <a:pt x="261" y="12"/>
                    <a:pt x="261" y="12"/>
                    <a:pt x="261" y="12"/>
                  </a:cubicBezTo>
                  <a:cubicBezTo>
                    <a:pt x="261" y="6"/>
                    <a:pt x="255" y="0"/>
                    <a:pt x="249" y="0"/>
                  </a:cubicBezTo>
                  <a:cubicBezTo>
                    <a:pt x="12" y="0"/>
                    <a:pt x="12" y="0"/>
                    <a:pt x="12" y="0"/>
                  </a:cubicBezTo>
                  <a:cubicBezTo>
                    <a:pt x="5" y="0"/>
                    <a:pt x="0" y="6"/>
                    <a:pt x="0" y="12"/>
                  </a:cubicBezTo>
                  <a:cubicBezTo>
                    <a:pt x="0" y="320"/>
                    <a:pt x="0" y="320"/>
                    <a:pt x="0" y="320"/>
                  </a:cubicBezTo>
                  <a:cubicBezTo>
                    <a:pt x="0" y="326"/>
                    <a:pt x="5" y="332"/>
                    <a:pt x="12" y="332"/>
                  </a:cubicBezTo>
                  <a:cubicBezTo>
                    <a:pt x="221" y="332"/>
                    <a:pt x="221" y="332"/>
                    <a:pt x="221" y="332"/>
                  </a:cubicBezTo>
                  <a:cubicBezTo>
                    <a:pt x="221" y="308"/>
                    <a:pt x="221" y="308"/>
                    <a:pt x="221" y="308"/>
                  </a:cubicBezTo>
                  <a:cubicBezTo>
                    <a:pt x="221" y="302"/>
                    <a:pt x="226" y="296"/>
                    <a:pt x="233" y="296"/>
                  </a:cubicBezTo>
                  <a:close/>
                </a:path>
              </a:pathLst>
            </a:cu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2"/>
            <p:cNvSpPr>
              <a:spLocks/>
            </p:cNvSpPr>
            <p:nvPr/>
          </p:nvSpPr>
          <p:spPr bwMode="auto">
            <a:xfrm>
              <a:off x="4735505" y="4770444"/>
              <a:ext cx="233363" cy="590550"/>
            </a:xfrm>
            <a:custGeom>
              <a:avLst/>
              <a:gdLst>
                <a:gd name="T0" fmla="*/ 119 w 131"/>
                <a:gd name="T1" fmla="*/ 0 h 332"/>
                <a:gd name="T2" fmla="*/ 0 w 131"/>
                <a:gd name="T3" fmla="*/ 0 h 332"/>
                <a:gd name="T4" fmla="*/ 0 w 131"/>
                <a:gd name="T5" fmla="*/ 332 h 332"/>
                <a:gd name="T6" fmla="*/ 90 w 131"/>
                <a:gd name="T7" fmla="*/ 332 h 332"/>
                <a:gd name="T8" fmla="*/ 90 w 131"/>
                <a:gd name="T9" fmla="*/ 308 h 332"/>
                <a:gd name="T10" fmla="*/ 102 w 131"/>
                <a:gd name="T11" fmla="*/ 296 h 332"/>
                <a:gd name="T12" fmla="*/ 131 w 131"/>
                <a:gd name="T13" fmla="*/ 296 h 332"/>
                <a:gd name="T14" fmla="*/ 131 w 131"/>
                <a:gd name="T15" fmla="*/ 12 h 332"/>
                <a:gd name="T16" fmla="*/ 119 w 131"/>
                <a:gd name="T17"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32">
                  <a:moveTo>
                    <a:pt x="119" y="0"/>
                  </a:moveTo>
                  <a:cubicBezTo>
                    <a:pt x="0" y="0"/>
                    <a:pt x="0" y="0"/>
                    <a:pt x="0" y="0"/>
                  </a:cubicBezTo>
                  <a:cubicBezTo>
                    <a:pt x="0" y="332"/>
                    <a:pt x="0" y="332"/>
                    <a:pt x="0" y="332"/>
                  </a:cubicBezTo>
                  <a:cubicBezTo>
                    <a:pt x="90" y="332"/>
                    <a:pt x="90" y="332"/>
                    <a:pt x="90" y="332"/>
                  </a:cubicBezTo>
                  <a:cubicBezTo>
                    <a:pt x="90" y="308"/>
                    <a:pt x="90" y="308"/>
                    <a:pt x="90" y="308"/>
                  </a:cubicBezTo>
                  <a:cubicBezTo>
                    <a:pt x="90" y="302"/>
                    <a:pt x="96" y="296"/>
                    <a:pt x="102" y="296"/>
                  </a:cubicBezTo>
                  <a:cubicBezTo>
                    <a:pt x="131" y="296"/>
                    <a:pt x="131" y="296"/>
                    <a:pt x="131" y="296"/>
                  </a:cubicBezTo>
                  <a:cubicBezTo>
                    <a:pt x="131" y="12"/>
                    <a:pt x="131" y="12"/>
                    <a:pt x="131" y="12"/>
                  </a:cubicBezTo>
                  <a:cubicBezTo>
                    <a:pt x="131" y="6"/>
                    <a:pt x="125" y="0"/>
                    <a:pt x="119" y="0"/>
                  </a:cubicBezTo>
                  <a:close/>
                </a:path>
              </a:pathLst>
            </a:custGeom>
            <a:solidFill>
              <a:srgbClr val="F3F0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3"/>
            <p:cNvSpPr>
              <a:spLocks/>
            </p:cNvSpPr>
            <p:nvPr/>
          </p:nvSpPr>
          <p:spPr bwMode="auto">
            <a:xfrm>
              <a:off x="4897430" y="5297494"/>
              <a:ext cx="71438" cy="63500"/>
            </a:xfrm>
            <a:custGeom>
              <a:avLst/>
              <a:gdLst>
                <a:gd name="T0" fmla="*/ 40 w 40"/>
                <a:gd name="T1" fmla="*/ 0 h 36"/>
                <a:gd name="T2" fmla="*/ 12 w 40"/>
                <a:gd name="T3" fmla="*/ 0 h 36"/>
                <a:gd name="T4" fmla="*/ 0 w 40"/>
                <a:gd name="T5" fmla="*/ 12 h 36"/>
                <a:gd name="T6" fmla="*/ 0 w 40"/>
                <a:gd name="T7" fmla="*/ 36 h 36"/>
                <a:gd name="T8" fmla="*/ 40 w 40"/>
                <a:gd name="T9" fmla="*/ 0 h 36"/>
              </a:gdLst>
              <a:ahLst/>
              <a:cxnLst>
                <a:cxn ang="0">
                  <a:pos x="T0" y="T1"/>
                </a:cxn>
                <a:cxn ang="0">
                  <a:pos x="T2" y="T3"/>
                </a:cxn>
                <a:cxn ang="0">
                  <a:pos x="T4" y="T5"/>
                </a:cxn>
                <a:cxn ang="0">
                  <a:pos x="T6" y="T7"/>
                </a:cxn>
                <a:cxn ang="0">
                  <a:pos x="T8" y="T9"/>
                </a:cxn>
              </a:cxnLst>
              <a:rect l="0" t="0" r="r" b="b"/>
              <a:pathLst>
                <a:path w="40" h="36">
                  <a:moveTo>
                    <a:pt x="40" y="0"/>
                  </a:moveTo>
                  <a:cubicBezTo>
                    <a:pt x="12" y="0"/>
                    <a:pt x="12" y="0"/>
                    <a:pt x="12" y="0"/>
                  </a:cubicBezTo>
                  <a:cubicBezTo>
                    <a:pt x="5" y="0"/>
                    <a:pt x="0" y="6"/>
                    <a:pt x="0" y="12"/>
                  </a:cubicBezTo>
                  <a:cubicBezTo>
                    <a:pt x="0" y="36"/>
                    <a:pt x="0" y="36"/>
                    <a:pt x="0" y="36"/>
                  </a:cubicBezTo>
                  <a:lnTo>
                    <a:pt x="40" y="0"/>
                  </a:lnTo>
                  <a:close/>
                </a:path>
              </a:pathLst>
            </a:custGeom>
            <a:solidFill>
              <a:srgbClr val="D0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4"/>
            <p:cNvSpPr>
              <a:spLocks noEditPoints="1"/>
            </p:cNvSpPr>
            <p:nvPr/>
          </p:nvSpPr>
          <p:spPr bwMode="auto">
            <a:xfrm>
              <a:off x="4648192" y="4659319"/>
              <a:ext cx="176213" cy="131763"/>
            </a:xfrm>
            <a:custGeom>
              <a:avLst/>
              <a:gdLst>
                <a:gd name="T0" fmla="*/ 82 w 99"/>
                <a:gd name="T1" fmla="*/ 39 h 74"/>
                <a:gd name="T2" fmla="*/ 76 w 99"/>
                <a:gd name="T3" fmla="*/ 39 h 74"/>
                <a:gd name="T4" fmla="*/ 78 w 99"/>
                <a:gd name="T5" fmla="*/ 29 h 74"/>
                <a:gd name="T6" fmla="*/ 49 w 99"/>
                <a:gd name="T7" fmla="*/ 0 h 74"/>
                <a:gd name="T8" fmla="*/ 21 w 99"/>
                <a:gd name="T9" fmla="*/ 29 h 74"/>
                <a:gd name="T10" fmla="*/ 23 w 99"/>
                <a:gd name="T11" fmla="*/ 39 h 74"/>
                <a:gd name="T12" fmla="*/ 17 w 99"/>
                <a:gd name="T13" fmla="*/ 39 h 74"/>
                <a:gd name="T14" fmla="*/ 0 w 99"/>
                <a:gd name="T15" fmla="*/ 57 h 74"/>
                <a:gd name="T16" fmla="*/ 17 w 99"/>
                <a:gd name="T17" fmla="*/ 74 h 74"/>
                <a:gd name="T18" fmla="*/ 49 w 99"/>
                <a:gd name="T19" fmla="*/ 74 h 74"/>
                <a:gd name="T20" fmla="*/ 82 w 99"/>
                <a:gd name="T21" fmla="*/ 74 h 74"/>
                <a:gd name="T22" fmla="*/ 99 w 99"/>
                <a:gd name="T23" fmla="*/ 57 h 74"/>
                <a:gd name="T24" fmla="*/ 82 w 99"/>
                <a:gd name="T25" fmla="*/ 39 h 74"/>
                <a:gd name="T26" fmla="*/ 49 w 99"/>
                <a:gd name="T27" fmla="*/ 40 h 74"/>
                <a:gd name="T28" fmla="*/ 40 w 99"/>
                <a:gd name="T29" fmla="*/ 29 h 74"/>
                <a:gd name="T30" fmla="*/ 49 w 99"/>
                <a:gd name="T31" fmla="*/ 18 h 74"/>
                <a:gd name="T32" fmla="*/ 59 w 99"/>
                <a:gd name="T33" fmla="*/ 29 h 74"/>
                <a:gd name="T34" fmla="*/ 49 w 99"/>
                <a:gd name="T35"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4">
                  <a:moveTo>
                    <a:pt x="82" y="39"/>
                  </a:moveTo>
                  <a:cubicBezTo>
                    <a:pt x="76" y="39"/>
                    <a:pt x="76" y="39"/>
                    <a:pt x="76" y="39"/>
                  </a:cubicBezTo>
                  <a:cubicBezTo>
                    <a:pt x="77" y="36"/>
                    <a:pt x="78" y="33"/>
                    <a:pt x="78" y="29"/>
                  </a:cubicBezTo>
                  <a:cubicBezTo>
                    <a:pt x="78" y="13"/>
                    <a:pt x="65" y="0"/>
                    <a:pt x="49" y="0"/>
                  </a:cubicBezTo>
                  <a:cubicBezTo>
                    <a:pt x="34" y="0"/>
                    <a:pt x="21" y="13"/>
                    <a:pt x="21" y="29"/>
                  </a:cubicBezTo>
                  <a:cubicBezTo>
                    <a:pt x="21" y="33"/>
                    <a:pt x="22" y="36"/>
                    <a:pt x="23" y="39"/>
                  </a:cubicBezTo>
                  <a:cubicBezTo>
                    <a:pt x="17" y="39"/>
                    <a:pt x="17" y="39"/>
                    <a:pt x="17" y="39"/>
                  </a:cubicBezTo>
                  <a:cubicBezTo>
                    <a:pt x="8" y="39"/>
                    <a:pt x="0" y="47"/>
                    <a:pt x="0" y="57"/>
                  </a:cubicBezTo>
                  <a:cubicBezTo>
                    <a:pt x="0" y="66"/>
                    <a:pt x="8" y="74"/>
                    <a:pt x="17" y="74"/>
                  </a:cubicBezTo>
                  <a:cubicBezTo>
                    <a:pt x="49" y="74"/>
                    <a:pt x="49" y="74"/>
                    <a:pt x="49" y="74"/>
                  </a:cubicBezTo>
                  <a:cubicBezTo>
                    <a:pt x="82" y="74"/>
                    <a:pt x="82" y="74"/>
                    <a:pt x="82" y="74"/>
                  </a:cubicBezTo>
                  <a:cubicBezTo>
                    <a:pt x="91" y="74"/>
                    <a:pt x="99" y="66"/>
                    <a:pt x="99" y="57"/>
                  </a:cubicBezTo>
                  <a:cubicBezTo>
                    <a:pt x="99" y="47"/>
                    <a:pt x="91" y="39"/>
                    <a:pt x="82" y="39"/>
                  </a:cubicBezTo>
                  <a:close/>
                  <a:moveTo>
                    <a:pt x="49" y="40"/>
                  </a:moveTo>
                  <a:cubicBezTo>
                    <a:pt x="44" y="39"/>
                    <a:pt x="40" y="35"/>
                    <a:pt x="40" y="29"/>
                  </a:cubicBezTo>
                  <a:cubicBezTo>
                    <a:pt x="40" y="23"/>
                    <a:pt x="44" y="19"/>
                    <a:pt x="49" y="18"/>
                  </a:cubicBezTo>
                  <a:cubicBezTo>
                    <a:pt x="55" y="19"/>
                    <a:pt x="59" y="23"/>
                    <a:pt x="59" y="29"/>
                  </a:cubicBezTo>
                  <a:cubicBezTo>
                    <a:pt x="59" y="35"/>
                    <a:pt x="55" y="39"/>
                    <a:pt x="49" y="40"/>
                  </a:cubicBezTo>
                  <a:close/>
                </a:path>
              </a:pathLst>
            </a:custGeom>
            <a:solidFill>
              <a:schemeClr val="bg1">
                <a:lumMod val="65000"/>
              </a:schemeClr>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5"/>
            <p:cNvSpPr>
              <a:spLocks/>
            </p:cNvSpPr>
            <p:nvPr/>
          </p:nvSpPr>
          <p:spPr bwMode="auto">
            <a:xfrm>
              <a:off x="4735505" y="4659319"/>
              <a:ext cx="88900" cy="131763"/>
            </a:xfrm>
            <a:custGeom>
              <a:avLst/>
              <a:gdLst>
                <a:gd name="T0" fmla="*/ 33 w 50"/>
                <a:gd name="T1" fmla="*/ 39 h 74"/>
                <a:gd name="T2" fmla="*/ 27 w 50"/>
                <a:gd name="T3" fmla="*/ 39 h 74"/>
                <a:gd name="T4" fmla="*/ 29 w 50"/>
                <a:gd name="T5" fmla="*/ 29 h 74"/>
                <a:gd name="T6" fmla="*/ 0 w 50"/>
                <a:gd name="T7" fmla="*/ 0 h 74"/>
                <a:gd name="T8" fmla="*/ 0 w 50"/>
                <a:gd name="T9" fmla="*/ 18 h 74"/>
                <a:gd name="T10" fmla="*/ 10 w 50"/>
                <a:gd name="T11" fmla="*/ 29 h 74"/>
                <a:gd name="T12" fmla="*/ 0 w 50"/>
                <a:gd name="T13" fmla="*/ 40 h 74"/>
                <a:gd name="T14" fmla="*/ 0 w 50"/>
                <a:gd name="T15" fmla="*/ 74 h 74"/>
                <a:gd name="T16" fmla="*/ 33 w 50"/>
                <a:gd name="T17" fmla="*/ 74 h 74"/>
                <a:gd name="T18" fmla="*/ 50 w 50"/>
                <a:gd name="T19" fmla="*/ 57 h 74"/>
                <a:gd name="T20" fmla="*/ 33 w 50"/>
                <a:gd name="T2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4">
                  <a:moveTo>
                    <a:pt x="33" y="39"/>
                  </a:moveTo>
                  <a:cubicBezTo>
                    <a:pt x="27" y="39"/>
                    <a:pt x="27" y="39"/>
                    <a:pt x="27" y="39"/>
                  </a:cubicBezTo>
                  <a:cubicBezTo>
                    <a:pt x="28" y="36"/>
                    <a:pt x="29" y="33"/>
                    <a:pt x="29" y="29"/>
                  </a:cubicBezTo>
                  <a:cubicBezTo>
                    <a:pt x="29" y="13"/>
                    <a:pt x="16" y="0"/>
                    <a:pt x="0" y="0"/>
                  </a:cubicBezTo>
                  <a:cubicBezTo>
                    <a:pt x="0" y="18"/>
                    <a:pt x="0" y="18"/>
                    <a:pt x="0" y="18"/>
                  </a:cubicBezTo>
                  <a:cubicBezTo>
                    <a:pt x="6" y="19"/>
                    <a:pt x="10" y="23"/>
                    <a:pt x="10" y="29"/>
                  </a:cubicBezTo>
                  <a:cubicBezTo>
                    <a:pt x="10" y="35"/>
                    <a:pt x="6" y="39"/>
                    <a:pt x="0" y="40"/>
                  </a:cubicBezTo>
                  <a:cubicBezTo>
                    <a:pt x="0" y="74"/>
                    <a:pt x="0" y="74"/>
                    <a:pt x="0" y="74"/>
                  </a:cubicBezTo>
                  <a:cubicBezTo>
                    <a:pt x="33" y="74"/>
                    <a:pt x="33" y="74"/>
                    <a:pt x="33" y="74"/>
                  </a:cubicBezTo>
                  <a:cubicBezTo>
                    <a:pt x="42" y="74"/>
                    <a:pt x="50" y="66"/>
                    <a:pt x="50" y="57"/>
                  </a:cubicBezTo>
                  <a:cubicBezTo>
                    <a:pt x="50" y="47"/>
                    <a:pt x="42" y="39"/>
                    <a:pt x="33" y="39"/>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96"/>
            <p:cNvSpPr>
              <a:spLocks noChangeArrowheads="1"/>
            </p:cNvSpPr>
            <p:nvPr/>
          </p:nvSpPr>
          <p:spPr bwMode="auto">
            <a:xfrm>
              <a:off x="4716455" y="4691069"/>
              <a:ext cx="38100" cy="39688"/>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7"/>
            <p:cNvSpPr>
              <a:spLocks/>
            </p:cNvSpPr>
            <p:nvPr/>
          </p:nvSpPr>
          <p:spPr bwMode="auto">
            <a:xfrm>
              <a:off x="4521192" y="4821244"/>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8"/>
            <p:cNvSpPr>
              <a:spLocks/>
            </p:cNvSpPr>
            <p:nvPr/>
          </p:nvSpPr>
          <p:spPr bwMode="auto">
            <a:xfrm>
              <a:off x="4521192" y="4908556"/>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9"/>
            <p:cNvSpPr>
              <a:spLocks/>
            </p:cNvSpPr>
            <p:nvPr/>
          </p:nvSpPr>
          <p:spPr bwMode="auto">
            <a:xfrm>
              <a:off x="4521192" y="499904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0"/>
            <p:cNvSpPr>
              <a:spLocks/>
            </p:cNvSpPr>
            <p:nvPr/>
          </p:nvSpPr>
          <p:spPr bwMode="auto">
            <a:xfrm>
              <a:off x="4521192" y="5083181"/>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1"/>
            <p:cNvSpPr>
              <a:spLocks/>
            </p:cNvSpPr>
            <p:nvPr/>
          </p:nvSpPr>
          <p:spPr bwMode="auto">
            <a:xfrm>
              <a:off x="4521192" y="517049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471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20"/>
                                        </p:tgtEl>
                                      </p:cBhvr>
                                    </p:animEffect>
                                    <p:animScale>
                                      <p:cBhvr>
                                        <p:cTn id="7"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27</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Conclusion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63585" y="4849134"/>
            <a:ext cx="7480305" cy="646986"/>
          </a:xfrm>
          <a:prstGeom prst="roundRect">
            <a:avLst/>
          </a:prstGeom>
          <a:solidFill>
            <a:schemeClr val="accent1">
              <a:lumMod val="60000"/>
              <a:lumOff val="40000"/>
            </a:schemeClr>
          </a:solidFill>
          <a:ln>
            <a:solidFill>
              <a:srgbClr val="FCF9EE"/>
            </a:solidFill>
          </a:ln>
          <a:effectLst>
            <a:outerShdw blurRad="50800" dist="76200" dir="2700000" algn="tl" rotWithShape="0">
              <a:prstClr val="black">
                <a:alpha val="40000"/>
              </a:prstClr>
            </a:outerShdw>
          </a:effectLst>
        </p:spPr>
        <p:txBody>
          <a:bodyPr wrap="square" rtlCol="0">
            <a:spAutoFit/>
          </a:bodyPr>
          <a:lstStyle/>
          <a:p>
            <a:r>
              <a:rPr lang="en-US" altLang="zh-CN" sz="1600" dirty="0" smtClean="0">
                <a:solidFill>
                  <a:schemeClr val="bg1"/>
                </a:solidFill>
              </a:rPr>
              <a:t>It implements </a:t>
            </a:r>
            <a:r>
              <a:rPr lang="en-US" altLang="zh-CN" sz="1600" dirty="0">
                <a:solidFill>
                  <a:schemeClr val="bg1"/>
                </a:solidFill>
              </a:rPr>
              <a:t>a prototype of </a:t>
            </a:r>
            <a:r>
              <a:rPr lang="en-US" altLang="zh-CN" sz="1600" dirty="0" err="1">
                <a:solidFill>
                  <a:schemeClr val="bg1"/>
                </a:solidFill>
              </a:rPr>
              <a:t>JITScope</a:t>
            </a:r>
            <a:r>
              <a:rPr lang="en-US" altLang="zh-CN" sz="1600" dirty="0">
                <a:solidFill>
                  <a:schemeClr val="bg1"/>
                </a:solidFill>
              </a:rPr>
              <a:t> and apply it to a full web browser, including its JIT compiler. Results show that this solution is efficient and effective. </a:t>
            </a:r>
          </a:p>
        </p:txBody>
      </p:sp>
      <p:sp>
        <p:nvSpPr>
          <p:cNvPr id="8" name="圆角矩形 7"/>
          <p:cNvSpPr/>
          <p:nvPr/>
        </p:nvSpPr>
        <p:spPr>
          <a:xfrm>
            <a:off x="754065" y="1832670"/>
            <a:ext cx="7489825" cy="919401"/>
          </a:xfrm>
          <a:prstGeom prst="roundRect">
            <a:avLst/>
          </a:prstGeom>
          <a:solidFill>
            <a:schemeClr val="accent1">
              <a:lumMod val="60000"/>
              <a:lumOff val="40000"/>
            </a:schemeClr>
          </a:solidFill>
          <a:ln>
            <a:solidFill>
              <a:schemeClr val="accent1">
                <a:lumMod val="20000"/>
                <a:lumOff val="80000"/>
              </a:schemeClr>
            </a:solidFill>
          </a:ln>
          <a:effectLst>
            <a:outerShdw blurRad="50800" dist="76200" dir="2700000" algn="tl" rotWithShape="0">
              <a:prstClr val="black">
                <a:alpha val="40000"/>
              </a:prstClr>
            </a:outerShdw>
          </a:effectLst>
        </p:spPr>
        <p:txBody>
          <a:bodyPr wrap="square">
            <a:spAutoFit/>
          </a:bodyPr>
          <a:lstStyle/>
          <a:p>
            <a:r>
              <a:rPr lang="en-US" altLang="zh-CN" sz="1600" dirty="0">
                <a:solidFill>
                  <a:schemeClr val="bg1"/>
                </a:solidFill>
              </a:rPr>
              <a:t>Just-In-Time compilation is now widely adopted by modern applications, especially web browsers. By exploiting JIT compiled code, attackers can bypass all currently deployed defenses. </a:t>
            </a:r>
            <a:endParaRPr lang="zh-CN" altLang="en-US" sz="1600"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40" y="1271048"/>
            <a:ext cx="628000" cy="628000"/>
          </a:xfrm>
          <a:prstGeom prst="rect">
            <a:avLst/>
          </a:prstGeom>
        </p:spPr>
      </p:pic>
      <mc:AlternateContent xmlns:mc="http://schemas.openxmlformats.org/markup-compatibility/2006" xmlns:a14="http://schemas.microsoft.com/office/drawing/2010/main">
        <mc:Choice Requires="a14">
          <p:sp>
            <p:nvSpPr>
              <p:cNvPr id="13" name="圆角矩形 12"/>
              <p:cNvSpPr/>
              <p:nvPr/>
            </p:nvSpPr>
            <p:spPr>
              <a:xfrm>
                <a:off x="763585" y="3470989"/>
                <a:ext cx="7480305" cy="646986"/>
              </a:xfrm>
              <a:prstGeom prst="roundRect">
                <a:avLst/>
              </a:prstGeom>
              <a:solidFill>
                <a:schemeClr val="accent1">
                  <a:lumMod val="60000"/>
                  <a:lumOff val="40000"/>
                </a:schemeClr>
              </a:solidFill>
              <a:ln>
                <a:solidFill>
                  <a:schemeClr val="accent1">
                    <a:lumMod val="20000"/>
                    <a:lumOff val="80000"/>
                  </a:schemeClr>
                </a:solidFill>
              </a:ln>
              <a:effectLst>
                <a:outerShdw blurRad="50800" dist="76200" dir="2700000" algn="tl" rotWithShape="0">
                  <a:prstClr val="black">
                    <a:alpha val="40000"/>
                  </a:prstClr>
                </a:outerShdw>
              </a:effectLst>
            </p:spPr>
            <p:txBody>
              <a:bodyPr wrap="square">
                <a:spAutoFit/>
              </a:bodyPr>
              <a:lstStyle/>
              <a:p>
                <a:r>
                  <a:rPr lang="en-US" altLang="zh-CN" sz="1600" dirty="0" smtClean="0">
                    <a:solidFill>
                      <a:schemeClr val="bg1"/>
                    </a:solidFill>
                  </a:rPr>
                  <a:t>This</a:t>
                </a:r>
                <a:r>
                  <a:rPr lang="zh-CN" altLang="en-US" sz="1600" dirty="0" smtClean="0">
                    <a:solidFill>
                      <a:schemeClr val="bg1"/>
                    </a:solidFill>
                  </a:rPr>
                  <a:t> </a:t>
                </a:r>
                <a:r>
                  <a:rPr lang="en-US" altLang="zh-CN" sz="1600" dirty="0" smtClean="0">
                    <a:solidFill>
                      <a:schemeClr val="bg1"/>
                    </a:solidFill>
                  </a:rPr>
                  <a:t>paper proposes </a:t>
                </a:r>
                <a:r>
                  <a:rPr lang="en-US" altLang="zh-CN" sz="1600" dirty="0">
                    <a:solidFill>
                      <a:schemeClr val="bg1"/>
                    </a:solidFill>
                  </a:rPr>
                  <a:t>a general defense solution </a:t>
                </a:r>
                <a:r>
                  <a:rPr lang="en-US" altLang="zh-CN" sz="1600" dirty="0" err="1">
                    <a:solidFill>
                      <a:schemeClr val="bg1"/>
                    </a:solidFill>
                  </a:rPr>
                  <a:t>JITScope</a:t>
                </a:r>
                <a:r>
                  <a:rPr lang="en-US" altLang="zh-CN" sz="1600" dirty="0">
                    <a:solidFill>
                      <a:schemeClr val="bg1"/>
                    </a:solidFill>
                  </a:rPr>
                  <a:t> to protect web browsers from control-flow hijacking attacks</a:t>
                </a:r>
                <a:r>
                  <a:rPr lang="zh-CN" altLang="en-US" sz="1600" dirty="0">
                    <a:solidFill>
                      <a:schemeClr val="bg1"/>
                    </a:solidFill>
                  </a:rPr>
                  <a:t> </a:t>
                </a:r>
                <a:r>
                  <a:rPr lang="en-US" altLang="zh-CN" sz="1600" dirty="0">
                    <a:solidFill>
                      <a:schemeClr val="bg1"/>
                    </a:solidFill>
                  </a:rPr>
                  <a:t>with</a:t>
                </a:r>
                <a:r>
                  <a:rPr lang="zh-CN" altLang="en-US" sz="1600" dirty="0">
                    <a:solidFill>
                      <a:schemeClr val="bg1"/>
                    </a:solidFill>
                  </a:rPr>
                  <a:t> </a:t>
                </a:r>
                <a:r>
                  <a:rPr lang="en-US" altLang="zh-CN" sz="1600" dirty="0">
                    <a:solidFill>
                      <a:schemeClr val="bg1"/>
                    </a:solidFill>
                  </a:rPr>
                  <a:t>Control-Flow Integrity (CFI) policy</a:t>
                </a:r>
                <a:r>
                  <a:rPr lang="zh-CN" altLang="en-US" sz="1600" dirty="0">
                    <a:solidFill>
                      <a:schemeClr val="bg1"/>
                    </a:solidFill>
                  </a:rPr>
                  <a:t> </a:t>
                </a:r>
                <a:r>
                  <a:rPr lang="en-US" altLang="zh-CN" sz="1600" dirty="0">
                    <a:solidFill>
                      <a:schemeClr val="bg1"/>
                    </a:solidFill>
                  </a:rPr>
                  <a:t>and</a:t>
                </a:r>
                <a:r>
                  <a:rPr lang="zh-CN" altLang="en-US" sz="1600" dirty="0">
                    <a:solidFill>
                      <a:schemeClr val="bg1"/>
                    </a:solidFill>
                  </a:rPr>
                  <a:t> </a:t>
                </a:r>
                <a:r>
                  <a:rPr lang="en-US" altLang="zh-CN" sz="1600" dirty="0" smtClean="0">
                    <a:solidFill>
                      <a:schemeClr val="bg1"/>
                    </a:solidFill>
                  </a:rPr>
                  <a:t>W</a:t>
                </a:r>
                <a14:m>
                  <m:oMath xmlns:m="http://schemas.openxmlformats.org/officeDocument/2006/math">
                    <m:r>
                      <a:rPr lang="en-US" altLang="zh-CN" sz="1600" i="1" smtClean="0">
                        <a:solidFill>
                          <a:schemeClr val="bg1"/>
                        </a:solidFill>
                        <a:latin typeface="Cambria Math" charset="0"/>
                        <a:ea typeface="Cambria Math" charset="0"/>
                        <a:cs typeface="Cambria Math" charset="0"/>
                      </a:rPr>
                      <m:t>⨁</m:t>
                    </m:r>
                  </m:oMath>
                </a14:m>
                <a:r>
                  <a:rPr lang="en-US" altLang="zh-CN" sz="1600" dirty="0" smtClean="0">
                    <a:solidFill>
                      <a:schemeClr val="bg1"/>
                    </a:solidFill>
                  </a:rPr>
                  <a:t>X policy. </a:t>
                </a:r>
                <a:endParaRPr lang="en-US" altLang="zh-CN" sz="1600" dirty="0">
                  <a:solidFill>
                    <a:schemeClr val="bg1"/>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763585" y="3470989"/>
                <a:ext cx="7480305" cy="646986"/>
              </a:xfrm>
              <a:prstGeom prst="roundRect">
                <a:avLst/>
              </a:prstGeom>
              <a:blipFill rotWithShape="0">
                <a:blip r:embed="rId4"/>
                <a:stretch>
                  <a:fillRect/>
                </a:stretch>
              </a:blipFill>
              <a:ln>
                <a:solidFill>
                  <a:schemeClr val="accent1">
                    <a:lumMod val="20000"/>
                    <a:lumOff val="80000"/>
                  </a:schemeClr>
                </a:solid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72" y="2909363"/>
            <a:ext cx="628000" cy="62800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16" y="4276208"/>
            <a:ext cx="628000" cy="628000"/>
          </a:xfrm>
          <a:prstGeom prst="rect">
            <a:avLst/>
          </a:prstGeom>
        </p:spPr>
      </p:pic>
      <p:grpSp>
        <p:nvGrpSpPr>
          <p:cNvPr id="14" name="组 13"/>
          <p:cNvGrpSpPr>
            <a:grpSpLocks noChangeAspect="1"/>
          </p:cNvGrpSpPr>
          <p:nvPr/>
        </p:nvGrpSpPr>
        <p:grpSpPr>
          <a:xfrm>
            <a:off x="8136813" y="310839"/>
            <a:ext cx="411612" cy="576000"/>
            <a:chOff x="4475155" y="4659319"/>
            <a:chExt cx="520700" cy="728662"/>
          </a:xfrm>
        </p:grpSpPr>
        <p:sp>
          <p:nvSpPr>
            <p:cNvPr id="17" name="Freeform 190"/>
            <p:cNvSpPr>
              <a:spLocks/>
            </p:cNvSpPr>
            <p:nvPr/>
          </p:nvSpPr>
          <p:spPr bwMode="auto">
            <a:xfrm>
              <a:off x="4475155" y="4743456"/>
              <a:ext cx="520700" cy="644525"/>
            </a:xfrm>
            <a:custGeom>
              <a:avLst/>
              <a:gdLst>
                <a:gd name="T0" fmla="*/ 292 w 292"/>
                <a:gd name="T1" fmla="*/ 335 h 362"/>
                <a:gd name="T2" fmla="*/ 265 w 292"/>
                <a:gd name="T3" fmla="*/ 362 h 362"/>
                <a:gd name="T4" fmla="*/ 28 w 292"/>
                <a:gd name="T5" fmla="*/ 362 h 362"/>
                <a:gd name="T6" fmla="*/ 0 w 292"/>
                <a:gd name="T7" fmla="*/ 335 h 362"/>
                <a:gd name="T8" fmla="*/ 0 w 292"/>
                <a:gd name="T9" fmla="*/ 27 h 362"/>
                <a:gd name="T10" fmla="*/ 28 w 292"/>
                <a:gd name="T11" fmla="*/ 0 h 362"/>
                <a:gd name="T12" fmla="*/ 265 w 292"/>
                <a:gd name="T13" fmla="*/ 0 h 362"/>
                <a:gd name="T14" fmla="*/ 292 w 292"/>
                <a:gd name="T15" fmla="*/ 27 h 362"/>
                <a:gd name="T16" fmla="*/ 292 w 292"/>
                <a:gd name="T17" fmla="*/ 33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362">
                  <a:moveTo>
                    <a:pt x="292" y="335"/>
                  </a:moveTo>
                  <a:cubicBezTo>
                    <a:pt x="292" y="350"/>
                    <a:pt x="280" y="362"/>
                    <a:pt x="265" y="362"/>
                  </a:cubicBezTo>
                  <a:cubicBezTo>
                    <a:pt x="28" y="362"/>
                    <a:pt x="28" y="362"/>
                    <a:pt x="28" y="362"/>
                  </a:cubicBezTo>
                  <a:cubicBezTo>
                    <a:pt x="12" y="362"/>
                    <a:pt x="0" y="350"/>
                    <a:pt x="0" y="335"/>
                  </a:cubicBezTo>
                  <a:cubicBezTo>
                    <a:pt x="0" y="27"/>
                    <a:pt x="0" y="27"/>
                    <a:pt x="0" y="27"/>
                  </a:cubicBezTo>
                  <a:cubicBezTo>
                    <a:pt x="0" y="12"/>
                    <a:pt x="12" y="0"/>
                    <a:pt x="28" y="0"/>
                  </a:cubicBezTo>
                  <a:cubicBezTo>
                    <a:pt x="265" y="0"/>
                    <a:pt x="265" y="0"/>
                    <a:pt x="265" y="0"/>
                  </a:cubicBezTo>
                  <a:cubicBezTo>
                    <a:pt x="280" y="0"/>
                    <a:pt x="292" y="12"/>
                    <a:pt x="292" y="27"/>
                  </a:cubicBezTo>
                  <a:lnTo>
                    <a:pt x="292" y="335"/>
                  </a:lnTo>
                  <a:close/>
                </a:path>
              </a:pathLst>
            </a:custGeom>
            <a:solidFill>
              <a:schemeClr val="bg1">
                <a:lumMod val="6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1"/>
            <p:cNvSpPr>
              <a:spLocks/>
            </p:cNvSpPr>
            <p:nvPr/>
          </p:nvSpPr>
          <p:spPr bwMode="auto">
            <a:xfrm>
              <a:off x="4503730" y="4770444"/>
              <a:ext cx="465138" cy="590550"/>
            </a:xfrm>
            <a:custGeom>
              <a:avLst/>
              <a:gdLst>
                <a:gd name="T0" fmla="*/ 233 w 261"/>
                <a:gd name="T1" fmla="*/ 296 h 332"/>
                <a:gd name="T2" fmla="*/ 261 w 261"/>
                <a:gd name="T3" fmla="*/ 296 h 332"/>
                <a:gd name="T4" fmla="*/ 261 w 261"/>
                <a:gd name="T5" fmla="*/ 12 h 332"/>
                <a:gd name="T6" fmla="*/ 249 w 261"/>
                <a:gd name="T7" fmla="*/ 0 h 332"/>
                <a:gd name="T8" fmla="*/ 12 w 261"/>
                <a:gd name="T9" fmla="*/ 0 h 332"/>
                <a:gd name="T10" fmla="*/ 0 w 261"/>
                <a:gd name="T11" fmla="*/ 12 h 332"/>
                <a:gd name="T12" fmla="*/ 0 w 261"/>
                <a:gd name="T13" fmla="*/ 320 h 332"/>
                <a:gd name="T14" fmla="*/ 12 w 261"/>
                <a:gd name="T15" fmla="*/ 332 h 332"/>
                <a:gd name="T16" fmla="*/ 221 w 261"/>
                <a:gd name="T17" fmla="*/ 332 h 332"/>
                <a:gd name="T18" fmla="*/ 221 w 261"/>
                <a:gd name="T19" fmla="*/ 308 h 332"/>
                <a:gd name="T20" fmla="*/ 233 w 261"/>
                <a:gd name="T21" fmla="*/ 29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2">
                  <a:moveTo>
                    <a:pt x="233" y="296"/>
                  </a:moveTo>
                  <a:cubicBezTo>
                    <a:pt x="261" y="296"/>
                    <a:pt x="261" y="296"/>
                    <a:pt x="261" y="296"/>
                  </a:cubicBezTo>
                  <a:cubicBezTo>
                    <a:pt x="261" y="12"/>
                    <a:pt x="261" y="12"/>
                    <a:pt x="261" y="12"/>
                  </a:cubicBezTo>
                  <a:cubicBezTo>
                    <a:pt x="261" y="6"/>
                    <a:pt x="255" y="0"/>
                    <a:pt x="249" y="0"/>
                  </a:cubicBezTo>
                  <a:cubicBezTo>
                    <a:pt x="12" y="0"/>
                    <a:pt x="12" y="0"/>
                    <a:pt x="12" y="0"/>
                  </a:cubicBezTo>
                  <a:cubicBezTo>
                    <a:pt x="5" y="0"/>
                    <a:pt x="0" y="6"/>
                    <a:pt x="0" y="12"/>
                  </a:cubicBezTo>
                  <a:cubicBezTo>
                    <a:pt x="0" y="320"/>
                    <a:pt x="0" y="320"/>
                    <a:pt x="0" y="320"/>
                  </a:cubicBezTo>
                  <a:cubicBezTo>
                    <a:pt x="0" y="326"/>
                    <a:pt x="5" y="332"/>
                    <a:pt x="12" y="332"/>
                  </a:cubicBezTo>
                  <a:cubicBezTo>
                    <a:pt x="221" y="332"/>
                    <a:pt x="221" y="332"/>
                    <a:pt x="221" y="332"/>
                  </a:cubicBezTo>
                  <a:cubicBezTo>
                    <a:pt x="221" y="308"/>
                    <a:pt x="221" y="308"/>
                    <a:pt x="221" y="308"/>
                  </a:cubicBezTo>
                  <a:cubicBezTo>
                    <a:pt x="221" y="302"/>
                    <a:pt x="226" y="296"/>
                    <a:pt x="233" y="296"/>
                  </a:cubicBezTo>
                  <a:close/>
                </a:path>
              </a:pathLst>
            </a:cu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2"/>
            <p:cNvSpPr>
              <a:spLocks/>
            </p:cNvSpPr>
            <p:nvPr/>
          </p:nvSpPr>
          <p:spPr bwMode="auto">
            <a:xfrm>
              <a:off x="4735505" y="4770444"/>
              <a:ext cx="233363" cy="590550"/>
            </a:xfrm>
            <a:custGeom>
              <a:avLst/>
              <a:gdLst>
                <a:gd name="T0" fmla="*/ 119 w 131"/>
                <a:gd name="T1" fmla="*/ 0 h 332"/>
                <a:gd name="T2" fmla="*/ 0 w 131"/>
                <a:gd name="T3" fmla="*/ 0 h 332"/>
                <a:gd name="T4" fmla="*/ 0 w 131"/>
                <a:gd name="T5" fmla="*/ 332 h 332"/>
                <a:gd name="T6" fmla="*/ 90 w 131"/>
                <a:gd name="T7" fmla="*/ 332 h 332"/>
                <a:gd name="T8" fmla="*/ 90 w 131"/>
                <a:gd name="T9" fmla="*/ 308 h 332"/>
                <a:gd name="T10" fmla="*/ 102 w 131"/>
                <a:gd name="T11" fmla="*/ 296 h 332"/>
                <a:gd name="T12" fmla="*/ 131 w 131"/>
                <a:gd name="T13" fmla="*/ 296 h 332"/>
                <a:gd name="T14" fmla="*/ 131 w 131"/>
                <a:gd name="T15" fmla="*/ 12 h 332"/>
                <a:gd name="T16" fmla="*/ 119 w 131"/>
                <a:gd name="T17"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32">
                  <a:moveTo>
                    <a:pt x="119" y="0"/>
                  </a:moveTo>
                  <a:cubicBezTo>
                    <a:pt x="0" y="0"/>
                    <a:pt x="0" y="0"/>
                    <a:pt x="0" y="0"/>
                  </a:cubicBezTo>
                  <a:cubicBezTo>
                    <a:pt x="0" y="332"/>
                    <a:pt x="0" y="332"/>
                    <a:pt x="0" y="332"/>
                  </a:cubicBezTo>
                  <a:cubicBezTo>
                    <a:pt x="90" y="332"/>
                    <a:pt x="90" y="332"/>
                    <a:pt x="90" y="332"/>
                  </a:cubicBezTo>
                  <a:cubicBezTo>
                    <a:pt x="90" y="308"/>
                    <a:pt x="90" y="308"/>
                    <a:pt x="90" y="308"/>
                  </a:cubicBezTo>
                  <a:cubicBezTo>
                    <a:pt x="90" y="302"/>
                    <a:pt x="96" y="296"/>
                    <a:pt x="102" y="296"/>
                  </a:cubicBezTo>
                  <a:cubicBezTo>
                    <a:pt x="131" y="296"/>
                    <a:pt x="131" y="296"/>
                    <a:pt x="131" y="296"/>
                  </a:cubicBezTo>
                  <a:cubicBezTo>
                    <a:pt x="131" y="12"/>
                    <a:pt x="131" y="12"/>
                    <a:pt x="131" y="12"/>
                  </a:cubicBezTo>
                  <a:cubicBezTo>
                    <a:pt x="131" y="6"/>
                    <a:pt x="125" y="0"/>
                    <a:pt x="119" y="0"/>
                  </a:cubicBezTo>
                  <a:close/>
                </a:path>
              </a:pathLst>
            </a:custGeom>
            <a:solidFill>
              <a:srgbClr val="F3F0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3"/>
            <p:cNvSpPr>
              <a:spLocks/>
            </p:cNvSpPr>
            <p:nvPr/>
          </p:nvSpPr>
          <p:spPr bwMode="auto">
            <a:xfrm>
              <a:off x="4897430" y="5297494"/>
              <a:ext cx="71438" cy="63500"/>
            </a:xfrm>
            <a:custGeom>
              <a:avLst/>
              <a:gdLst>
                <a:gd name="T0" fmla="*/ 40 w 40"/>
                <a:gd name="T1" fmla="*/ 0 h 36"/>
                <a:gd name="T2" fmla="*/ 12 w 40"/>
                <a:gd name="T3" fmla="*/ 0 h 36"/>
                <a:gd name="T4" fmla="*/ 0 w 40"/>
                <a:gd name="T5" fmla="*/ 12 h 36"/>
                <a:gd name="T6" fmla="*/ 0 w 40"/>
                <a:gd name="T7" fmla="*/ 36 h 36"/>
                <a:gd name="T8" fmla="*/ 40 w 40"/>
                <a:gd name="T9" fmla="*/ 0 h 36"/>
              </a:gdLst>
              <a:ahLst/>
              <a:cxnLst>
                <a:cxn ang="0">
                  <a:pos x="T0" y="T1"/>
                </a:cxn>
                <a:cxn ang="0">
                  <a:pos x="T2" y="T3"/>
                </a:cxn>
                <a:cxn ang="0">
                  <a:pos x="T4" y="T5"/>
                </a:cxn>
                <a:cxn ang="0">
                  <a:pos x="T6" y="T7"/>
                </a:cxn>
                <a:cxn ang="0">
                  <a:pos x="T8" y="T9"/>
                </a:cxn>
              </a:cxnLst>
              <a:rect l="0" t="0" r="r" b="b"/>
              <a:pathLst>
                <a:path w="40" h="36">
                  <a:moveTo>
                    <a:pt x="40" y="0"/>
                  </a:moveTo>
                  <a:cubicBezTo>
                    <a:pt x="12" y="0"/>
                    <a:pt x="12" y="0"/>
                    <a:pt x="12" y="0"/>
                  </a:cubicBezTo>
                  <a:cubicBezTo>
                    <a:pt x="5" y="0"/>
                    <a:pt x="0" y="6"/>
                    <a:pt x="0" y="12"/>
                  </a:cubicBezTo>
                  <a:cubicBezTo>
                    <a:pt x="0" y="36"/>
                    <a:pt x="0" y="36"/>
                    <a:pt x="0" y="36"/>
                  </a:cubicBezTo>
                  <a:lnTo>
                    <a:pt x="40" y="0"/>
                  </a:lnTo>
                  <a:close/>
                </a:path>
              </a:pathLst>
            </a:custGeom>
            <a:solidFill>
              <a:srgbClr val="D0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4"/>
            <p:cNvSpPr>
              <a:spLocks noEditPoints="1"/>
            </p:cNvSpPr>
            <p:nvPr/>
          </p:nvSpPr>
          <p:spPr bwMode="auto">
            <a:xfrm>
              <a:off x="4648192" y="4659319"/>
              <a:ext cx="176213" cy="131763"/>
            </a:xfrm>
            <a:custGeom>
              <a:avLst/>
              <a:gdLst>
                <a:gd name="T0" fmla="*/ 82 w 99"/>
                <a:gd name="T1" fmla="*/ 39 h 74"/>
                <a:gd name="T2" fmla="*/ 76 w 99"/>
                <a:gd name="T3" fmla="*/ 39 h 74"/>
                <a:gd name="T4" fmla="*/ 78 w 99"/>
                <a:gd name="T5" fmla="*/ 29 h 74"/>
                <a:gd name="T6" fmla="*/ 49 w 99"/>
                <a:gd name="T7" fmla="*/ 0 h 74"/>
                <a:gd name="T8" fmla="*/ 21 w 99"/>
                <a:gd name="T9" fmla="*/ 29 h 74"/>
                <a:gd name="T10" fmla="*/ 23 w 99"/>
                <a:gd name="T11" fmla="*/ 39 h 74"/>
                <a:gd name="T12" fmla="*/ 17 w 99"/>
                <a:gd name="T13" fmla="*/ 39 h 74"/>
                <a:gd name="T14" fmla="*/ 0 w 99"/>
                <a:gd name="T15" fmla="*/ 57 h 74"/>
                <a:gd name="T16" fmla="*/ 17 w 99"/>
                <a:gd name="T17" fmla="*/ 74 h 74"/>
                <a:gd name="T18" fmla="*/ 49 w 99"/>
                <a:gd name="T19" fmla="*/ 74 h 74"/>
                <a:gd name="T20" fmla="*/ 82 w 99"/>
                <a:gd name="T21" fmla="*/ 74 h 74"/>
                <a:gd name="T22" fmla="*/ 99 w 99"/>
                <a:gd name="T23" fmla="*/ 57 h 74"/>
                <a:gd name="T24" fmla="*/ 82 w 99"/>
                <a:gd name="T25" fmla="*/ 39 h 74"/>
                <a:gd name="T26" fmla="*/ 49 w 99"/>
                <a:gd name="T27" fmla="*/ 40 h 74"/>
                <a:gd name="T28" fmla="*/ 40 w 99"/>
                <a:gd name="T29" fmla="*/ 29 h 74"/>
                <a:gd name="T30" fmla="*/ 49 w 99"/>
                <a:gd name="T31" fmla="*/ 18 h 74"/>
                <a:gd name="T32" fmla="*/ 59 w 99"/>
                <a:gd name="T33" fmla="*/ 29 h 74"/>
                <a:gd name="T34" fmla="*/ 49 w 99"/>
                <a:gd name="T35"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74">
                  <a:moveTo>
                    <a:pt x="82" y="39"/>
                  </a:moveTo>
                  <a:cubicBezTo>
                    <a:pt x="76" y="39"/>
                    <a:pt x="76" y="39"/>
                    <a:pt x="76" y="39"/>
                  </a:cubicBezTo>
                  <a:cubicBezTo>
                    <a:pt x="77" y="36"/>
                    <a:pt x="78" y="33"/>
                    <a:pt x="78" y="29"/>
                  </a:cubicBezTo>
                  <a:cubicBezTo>
                    <a:pt x="78" y="13"/>
                    <a:pt x="65" y="0"/>
                    <a:pt x="49" y="0"/>
                  </a:cubicBezTo>
                  <a:cubicBezTo>
                    <a:pt x="34" y="0"/>
                    <a:pt x="21" y="13"/>
                    <a:pt x="21" y="29"/>
                  </a:cubicBezTo>
                  <a:cubicBezTo>
                    <a:pt x="21" y="33"/>
                    <a:pt x="22" y="36"/>
                    <a:pt x="23" y="39"/>
                  </a:cubicBezTo>
                  <a:cubicBezTo>
                    <a:pt x="17" y="39"/>
                    <a:pt x="17" y="39"/>
                    <a:pt x="17" y="39"/>
                  </a:cubicBezTo>
                  <a:cubicBezTo>
                    <a:pt x="8" y="39"/>
                    <a:pt x="0" y="47"/>
                    <a:pt x="0" y="57"/>
                  </a:cubicBezTo>
                  <a:cubicBezTo>
                    <a:pt x="0" y="66"/>
                    <a:pt x="8" y="74"/>
                    <a:pt x="17" y="74"/>
                  </a:cubicBezTo>
                  <a:cubicBezTo>
                    <a:pt x="49" y="74"/>
                    <a:pt x="49" y="74"/>
                    <a:pt x="49" y="74"/>
                  </a:cubicBezTo>
                  <a:cubicBezTo>
                    <a:pt x="82" y="74"/>
                    <a:pt x="82" y="74"/>
                    <a:pt x="82" y="74"/>
                  </a:cubicBezTo>
                  <a:cubicBezTo>
                    <a:pt x="91" y="74"/>
                    <a:pt x="99" y="66"/>
                    <a:pt x="99" y="57"/>
                  </a:cubicBezTo>
                  <a:cubicBezTo>
                    <a:pt x="99" y="47"/>
                    <a:pt x="91" y="39"/>
                    <a:pt x="82" y="39"/>
                  </a:cubicBezTo>
                  <a:close/>
                  <a:moveTo>
                    <a:pt x="49" y="40"/>
                  </a:moveTo>
                  <a:cubicBezTo>
                    <a:pt x="44" y="39"/>
                    <a:pt x="40" y="35"/>
                    <a:pt x="40" y="29"/>
                  </a:cubicBezTo>
                  <a:cubicBezTo>
                    <a:pt x="40" y="23"/>
                    <a:pt x="44" y="19"/>
                    <a:pt x="49" y="18"/>
                  </a:cubicBezTo>
                  <a:cubicBezTo>
                    <a:pt x="55" y="19"/>
                    <a:pt x="59" y="23"/>
                    <a:pt x="59" y="29"/>
                  </a:cubicBezTo>
                  <a:cubicBezTo>
                    <a:pt x="59" y="35"/>
                    <a:pt x="55" y="39"/>
                    <a:pt x="49" y="4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5"/>
            <p:cNvSpPr>
              <a:spLocks/>
            </p:cNvSpPr>
            <p:nvPr/>
          </p:nvSpPr>
          <p:spPr bwMode="auto">
            <a:xfrm>
              <a:off x="4735505" y="4659319"/>
              <a:ext cx="88900" cy="131763"/>
            </a:xfrm>
            <a:custGeom>
              <a:avLst/>
              <a:gdLst>
                <a:gd name="T0" fmla="*/ 33 w 50"/>
                <a:gd name="T1" fmla="*/ 39 h 74"/>
                <a:gd name="T2" fmla="*/ 27 w 50"/>
                <a:gd name="T3" fmla="*/ 39 h 74"/>
                <a:gd name="T4" fmla="*/ 29 w 50"/>
                <a:gd name="T5" fmla="*/ 29 h 74"/>
                <a:gd name="T6" fmla="*/ 0 w 50"/>
                <a:gd name="T7" fmla="*/ 0 h 74"/>
                <a:gd name="T8" fmla="*/ 0 w 50"/>
                <a:gd name="T9" fmla="*/ 18 h 74"/>
                <a:gd name="T10" fmla="*/ 10 w 50"/>
                <a:gd name="T11" fmla="*/ 29 h 74"/>
                <a:gd name="T12" fmla="*/ 0 w 50"/>
                <a:gd name="T13" fmla="*/ 40 h 74"/>
                <a:gd name="T14" fmla="*/ 0 w 50"/>
                <a:gd name="T15" fmla="*/ 74 h 74"/>
                <a:gd name="T16" fmla="*/ 33 w 50"/>
                <a:gd name="T17" fmla="*/ 74 h 74"/>
                <a:gd name="T18" fmla="*/ 50 w 50"/>
                <a:gd name="T19" fmla="*/ 57 h 74"/>
                <a:gd name="T20" fmla="*/ 33 w 50"/>
                <a:gd name="T2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4">
                  <a:moveTo>
                    <a:pt x="33" y="39"/>
                  </a:moveTo>
                  <a:cubicBezTo>
                    <a:pt x="27" y="39"/>
                    <a:pt x="27" y="39"/>
                    <a:pt x="27" y="39"/>
                  </a:cubicBezTo>
                  <a:cubicBezTo>
                    <a:pt x="28" y="36"/>
                    <a:pt x="29" y="33"/>
                    <a:pt x="29" y="29"/>
                  </a:cubicBezTo>
                  <a:cubicBezTo>
                    <a:pt x="29" y="13"/>
                    <a:pt x="16" y="0"/>
                    <a:pt x="0" y="0"/>
                  </a:cubicBezTo>
                  <a:cubicBezTo>
                    <a:pt x="0" y="18"/>
                    <a:pt x="0" y="18"/>
                    <a:pt x="0" y="18"/>
                  </a:cubicBezTo>
                  <a:cubicBezTo>
                    <a:pt x="6" y="19"/>
                    <a:pt x="10" y="23"/>
                    <a:pt x="10" y="29"/>
                  </a:cubicBezTo>
                  <a:cubicBezTo>
                    <a:pt x="10" y="35"/>
                    <a:pt x="6" y="39"/>
                    <a:pt x="0" y="40"/>
                  </a:cubicBezTo>
                  <a:cubicBezTo>
                    <a:pt x="0" y="74"/>
                    <a:pt x="0" y="74"/>
                    <a:pt x="0" y="74"/>
                  </a:cubicBezTo>
                  <a:cubicBezTo>
                    <a:pt x="33" y="74"/>
                    <a:pt x="33" y="74"/>
                    <a:pt x="33" y="74"/>
                  </a:cubicBezTo>
                  <a:cubicBezTo>
                    <a:pt x="42" y="74"/>
                    <a:pt x="50" y="66"/>
                    <a:pt x="50" y="57"/>
                  </a:cubicBezTo>
                  <a:cubicBezTo>
                    <a:pt x="50" y="47"/>
                    <a:pt x="42" y="39"/>
                    <a:pt x="33" y="39"/>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196"/>
            <p:cNvSpPr>
              <a:spLocks noChangeArrowheads="1"/>
            </p:cNvSpPr>
            <p:nvPr/>
          </p:nvSpPr>
          <p:spPr bwMode="auto">
            <a:xfrm>
              <a:off x="4716455" y="4691069"/>
              <a:ext cx="38100" cy="39688"/>
            </a:xfrm>
            <a:prstGeom prst="ellipse">
              <a:avLst/>
            </a:prstGeom>
            <a:solidFill>
              <a:srgbClr val="FFF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7"/>
            <p:cNvSpPr>
              <a:spLocks/>
            </p:cNvSpPr>
            <p:nvPr/>
          </p:nvSpPr>
          <p:spPr bwMode="auto">
            <a:xfrm>
              <a:off x="4521192" y="4821244"/>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8"/>
            <p:cNvSpPr>
              <a:spLocks/>
            </p:cNvSpPr>
            <p:nvPr/>
          </p:nvSpPr>
          <p:spPr bwMode="auto">
            <a:xfrm>
              <a:off x="4521192" y="4908556"/>
              <a:ext cx="430213" cy="26988"/>
            </a:xfrm>
            <a:custGeom>
              <a:avLst/>
              <a:gdLst>
                <a:gd name="T0" fmla="*/ 241 w 241"/>
                <a:gd name="T1" fmla="*/ 7 h 15"/>
                <a:gd name="T2" fmla="*/ 234 w 241"/>
                <a:gd name="T3" fmla="*/ 15 h 15"/>
                <a:gd name="T4" fmla="*/ 7 w 241"/>
                <a:gd name="T5" fmla="*/ 15 h 15"/>
                <a:gd name="T6" fmla="*/ 0 w 241"/>
                <a:gd name="T7" fmla="*/ 7 h 15"/>
                <a:gd name="T8" fmla="*/ 0 w 241"/>
                <a:gd name="T9" fmla="*/ 7 h 15"/>
                <a:gd name="T10" fmla="*/ 7 w 241"/>
                <a:gd name="T11" fmla="*/ 0 h 15"/>
                <a:gd name="T12" fmla="*/ 234 w 241"/>
                <a:gd name="T13" fmla="*/ 0 h 15"/>
                <a:gd name="T14" fmla="*/ 241 w 241"/>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5">
                  <a:moveTo>
                    <a:pt x="241" y="7"/>
                  </a:moveTo>
                  <a:cubicBezTo>
                    <a:pt x="241" y="11"/>
                    <a:pt x="238" y="15"/>
                    <a:pt x="234" y="15"/>
                  </a:cubicBezTo>
                  <a:cubicBezTo>
                    <a:pt x="7" y="15"/>
                    <a:pt x="7" y="15"/>
                    <a:pt x="7" y="15"/>
                  </a:cubicBezTo>
                  <a:cubicBezTo>
                    <a:pt x="3" y="15"/>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9"/>
            <p:cNvSpPr>
              <a:spLocks/>
            </p:cNvSpPr>
            <p:nvPr/>
          </p:nvSpPr>
          <p:spPr bwMode="auto">
            <a:xfrm>
              <a:off x="4521192" y="499904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0"/>
            <p:cNvSpPr>
              <a:spLocks/>
            </p:cNvSpPr>
            <p:nvPr/>
          </p:nvSpPr>
          <p:spPr bwMode="auto">
            <a:xfrm>
              <a:off x="4521192" y="5083181"/>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1"/>
            <p:cNvSpPr>
              <a:spLocks/>
            </p:cNvSpPr>
            <p:nvPr/>
          </p:nvSpPr>
          <p:spPr bwMode="auto">
            <a:xfrm>
              <a:off x="4521192" y="5170494"/>
              <a:ext cx="430213" cy="25400"/>
            </a:xfrm>
            <a:custGeom>
              <a:avLst/>
              <a:gdLst>
                <a:gd name="T0" fmla="*/ 241 w 241"/>
                <a:gd name="T1" fmla="*/ 7 h 14"/>
                <a:gd name="T2" fmla="*/ 234 w 241"/>
                <a:gd name="T3" fmla="*/ 14 h 14"/>
                <a:gd name="T4" fmla="*/ 7 w 241"/>
                <a:gd name="T5" fmla="*/ 14 h 14"/>
                <a:gd name="T6" fmla="*/ 0 w 241"/>
                <a:gd name="T7" fmla="*/ 7 h 14"/>
                <a:gd name="T8" fmla="*/ 0 w 241"/>
                <a:gd name="T9" fmla="*/ 7 h 14"/>
                <a:gd name="T10" fmla="*/ 7 w 241"/>
                <a:gd name="T11" fmla="*/ 0 h 14"/>
                <a:gd name="T12" fmla="*/ 234 w 241"/>
                <a:gd name="T13" fmla="*/ 0 h 14"/>
                <a:gd name="T14" fmla="*/ 241 w 24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4">
                  <a:moveTo>
                    <a:pt x="241" y="7"/>
                  </a:moveTo>
                  <a:cubicBezTo>
                    <a:pt x="241" y="11"/>
                    <a:pt x="238" y="14"/>
                    <a:pt x="234" y="14"/>
                  </a:cubicBezTo>
                  <a:cubicBezTo>
                    <a:pt x="7" y="14"/>
                    <a:pt x="7" y="14"/>
                    <a:pt x="7" y="14"/>
                  </a:cubicBezTo>
                  <a:cubicBezTo>
                    <a:pt x="3" y="14"/>
                    <a:pt x="0" y="11"/>
                    <a:pt x="0" y="7"/>
                  </a:cubicBezTo>
                  <a:cubicBezTo>
                    <a:pt x="0" y="7"/>
                    <a:pt x="0" y="7"/>
                    <a:pt x="0" y="7"/>
                  </a:cubicBezTo>
                  <a:cubicBezTo>
                    <a:pt x="0" y="3"/>
                    <a:pt x="3" y="0"/>
                    <a:pt x="7" y="0"/>
                  </a:cubicBezTo>
                  <a:cubicBezTo>
                    <a:pt x="234" y="0"/>
                    <a:pt x="234" y="0"/>
                    <a:pt x="234" y="0"/>
                  </a:cubicBezTo>
                  <a:cubicBezTo>
                    <a:pt x="238" y="0"/>
                    <a:pt x="241" y="3"/>
                    <a:pt x="241" y="7"/>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267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9"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28</a:t>
            </a:fld>
            <a:endParaRPr kumimoji="1" lang="zh-CN" altLang="en-US"/>
          </a:p>
        </p:txBody>
      </p:sp>
      <p:sp>
        <p:nvSpPr>
          <p:cNvPr id="4" name="TextBox 1"/>
          <p:cNvSpPr txBox="1"/>
          <p:nvPr/>
        </p:nvSpPr>
        <p:spPr>
          <a:xfrm>
            <a:off x="607575" y="4499354"/>
            <a:ext cx="2278500" cy="830997"/>
          </a:xfrm>
          <a:prstGeom prst="rect">
            <a:avLst/>
          </a:prstGeom>
          <a:noFill/>
          <a:ln>
            <a:noFill/>
          </a:ln>
        </p:spPr>
        <p:txBody>
          <a:bodyPr wrap="square">
            <a:spAutoFit/>
          </a:bodyPr>
          <a:lstStyle/>
          <a:p>
            <a:pPr algn="ctr" eaLnBrk="1" hangingPunct="1">
              <a:defRPr/>
            </a:pPr>
            <a:r>
              <a:rPr lang="en-US" altLang="zh-CN" sz="4800" dirty="0" smtClean="0">
                <a:solidFill>
                  <a:schemeClr val="tx1">
                    <a:lumMod val="65000"/>
                    <a:lumOff val="35000"/>
                  </a:schemeClr>
                </a:solidFill>
                <a:latin typeface="Georgia" pitchFamily="18" charset="0"/>
                <a:ea typeface="Tahoma" pitchFamily="34" charset="0"/>
                <a:cs typeface="Courier New" pitchFamily="49" charset="0"/>
              </a:rPr>
              <a:t>Thanks</a:t>
            </a:r>
            <a:r>
              <a:rPr lang="en-US" altLang="zh-CN" sz="4800" dirty="0">
                <a:solidFill>
                  <a:schemeClr val="tx1">
                    <a:lumMod val="65000"/>
                    <a:lumOff val="35000"/>
                  </a:schemeClr>
                </a:solidFill>
                <a:latin typeface="Georgia" pitchFamily="18" charset="0"/>
                <a:ea typeface="Tahoma" pitchFamily="34" charset="0"/>
                <a:cs typeface="Courier New" pitchFamily="49" charset="0"/>
              </a:rPr>
              <a:t>!</a:t>
            </a:r>
            <a:endParaRPr lang="zh-CN" altLang="en-US" sz="4800" dirty="0">
              <a:solidFill>
                <a:schemeClr val="tx1">
                  <a:lumMod val="65000"/>
                  <a:lumOff val="35000"/>
                </a:schemeClr>
              </a:solidFill>
              <a:latin typeface="Georgia" pitchFamily="18" charset="0"/>
              <a:ea typeface="Tahoma" pitchFamily="34" charset="0"/>
              <a:cs typeface="Courier New" pitchFamily="49" charset="0"/>
            </a:endParaRPr>
          </a:p>
        </p:txBody>
      </p:sp>
      <p:cxnSp>
        <p:nvCxnSpPr>
          <p:cNvPr id="5" name="直接连接符 2"/>
          <p:cNvCxnSpPr/>
          <p:nvPr/>
        </p:nvCxnSpPr>
        <p:spPr>
          <a:xfrm>
            <a:off x="611560" y="5373216"/>
            <a:ext cx="7848872" cy="0"/>
          </a:xfrm>
          <a:prstGeom prst="line">
            <a:avLst/>
          </a:prstGeom>
          <a:ln w="19050" cmpd="sng">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Freeform 145"/>
          <p:cNvSpPr>
            <a:spLocks noChangeAspect="1" noEditPoints="1"/>
          </p:cNvSpPr>
          <p:nvPr/>
        </p:nvSpPr>
        <p:spPr bwMode="auto">
          <a:xfrm>
            <a:off x="2857800" y="4735849"/>
            <a:ext cx="468000" cy="472414"/>
          </a:xfrm>
          <a:custGeom>
            <a:avLst/>
            <a:gdLst>
              <a:gd name="T0" fmla="*/ 43 w 98"/>
              <a:gd name="T1" fmla="*/ 76 h 99"/>
              <a:gd name="T2" fmla="*/ 40 w 98"/>
              <a:gd name="T3" fmla="*/ 70 h 99"/>
              <a:gd name="T4" fmla="*/ 37 w 98"/>
              <a:gd name="T5" fmla="*/ 74 h 99"/>
              <a:gd name="T6" fmla="*/ 35 w 98"/>
              <a:gd name="T7" fmla="*/ 76 h 99"/>
              <a:gd name="T8" fmla="*/ 32 w 98"/>
              <a:gd name="T9" fmla="*/ 75 h 99"/>
              <a:gd name="T10" fmla="*/ 2 w 98"/>
              <a:gd name="T11" fmla="*/ 45 h 99"/>
              <a:gd name="T12" fmla="*/ 7 w 98"/>
              <a:gd name="T13" fmla="*/ 10 h 99"/>
              <a:gd name="T14" fmla="*/ 40 w 98"/>
              <a:gd name="T15" fmla="*/ 26 h 99"/>
              <a:gd name="T16" fmla="*/ 71 w 98"/>
              <a:gd name="T17" fmla="*/ 0 h 99"/>
              <a:gd name="T18" fmla="*/ 48 w 98"/>
              <a:gd name="T19" fmla="*/ 79 h 99"/>
              <a:gd name="T20" fmla="*/ 35 w 98"/>
              <a:gd name="T21" fmla="*/ 99 h 99"/>
              <a:gd name="T22" fmla="*/ 29 w 98"/>
              <a:gd name="T23" fmla="*/ 95 h 99"/>
              <a:gd name="T24" fmla="*/ 43 w 98"/>
              <a:gd name="T25" fmla="*/ 76 h 99"/>
              <a:gd name="T26" fmla="*/ 47 w 98"/>
              <a:gd name="T27" fmla="*/ 57 h 99"/>
              <a:gd name="T28" fmla="*/ 50 w 98"/>
              <a:gd name="T29" fmla="*/ 63 h 99"/>
              <a:gd name="T30" fmla="*/ 65 w 98"/>
              <a:gd name="T31" fmla="*/ 18 h 99"/>
              <a:gd name="T32" fmla="*/ 47 w 98"/>
              <a:gd name="T33" fmla="*/ 32 h 99"/>
              <a:gd name="T34" fmla="*/ 46 w 98"/>
              <a:gd name="T35" fmla="*/ 34 h 99"/>
              <a:gd name="T36" fmla="*/ 47 w 98"/>
              <a:gd name="T37" fmla="*/ 57 h 99"/>
              <a:gd name="T38" fmla="*/ 28 w 98"/>
              <a:gd name="T39" fmla="*/ 63 h 99"/>
              <a:gd name="T40" fmla="*/ 16 w 98"/>
              <a:gd name="T41" fmla="*/ 24 h 99"/>
              <a:gd name="T42" fmla="*/ 16 w 98"/>
              <a:gd name="T43" fmla="*/ 24 h 99"/>
              <a:gd name="T44" fmla="*/ 33 w 98"/>
              <a:gd name="T45" fmla="*/ 61 h 99"/>
              <a:gd name="T46" fmla="*/ 13 w 98"/>
              <a:gd name="T47" fmla="*/ 21 h 99"/>
              <a:gd name="T48" fmla="*/ 10 w 98"/>
              <a:gd name="T49" fmla="*/ 44 h 99"/>
              <a:gd name="T50" fmla="*/ 28 w 98"/>
              <a:gd name="T51" fmla="*/ 63 h 99"/>
              <a:gd name="T52" fmla="*/ 55 w 98"/>
              <a:gd name="T53" fmla="*/ 64 h 99"/>
              <a:gd name="T54" fmla="*/ 68 w 98"/>
              <a:gd name="T55" fmla="*/ 18 h 99"/>
              <a:gd name="T56" fmla="*/ 55 w 98"/>
              <a:gd name="T57" fmla="*/ 6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99">
                <a:moveTo>
                  <a:pt x="43" y="76"/>
                </a:moveTo>
                <a:cubicBezTo>
                  <a:pt x="42" y="75"/>
                  <a:pt x="41" y="73"/>
                  <a:pt x="40" y="70"/>
                </a:cubicBezTo>
                <a:cubicBezTo>
                  <a:pt x="39" y="71"/>
                  <a:pt x="38" y="73"/>
                  <a:pt x="37" y="74"/>
                </a:cubicBezTo>
                <a:cubicBezTo>
                  <a:pt x="35" y="76"/>
                  <a:pt x="35" y="76"/>
                  <a:pt x="35" y="76"/>
                </a:cubicBezTo>
                <a:cubicBezTo>
                  <a:pt x="32" y="75"/>
                  <a:pt x="32" y="75"/>
                  <a:pt x="32" y="75"/>
                </a:cubicBezTo>
                <a:cubicBezTo>
                  <a:pt x="25" y="72"/>
                  <a:pt x="4" y="62"/>
                  <a:pt x="2" y="45"/>
                </a:cubicBezTo>
                <a:cubicBezTo>
                  <a:pt x="0" y="28"/>
                  <a:pt x="10" y="19"/>
                  <a:pt x="7" y="10"/>
                </a:cubicBezTo>
                <a:cubicBezTo>
                  <a:pt x="21" y="13"/>
                  <a:pt x="33" y="19"/>
                  <a:pt x="40" y="26"/>
                </a:cubicBezTo>
                <a:cubicBezTo>
                  <a:pt x="52" y="11"/>
                  <a:pt x="67" y="11"/>
                  <a:pt x="71" y="0"/>
                </a:cubicBezTo>
                <a:cubicBezTo>
                  <a:pt x="98" y="38"/>
                  <a:pt x="94" y="74"/>
                  <a:pt x="48" y="79"/>
                </a:cubicBezTo>
                <a:cubicBezTo>
                  <a:pt x="44" y="86"/>
                  <a:pt x="40" y="93"/>
                  <a:pt x="35" y="99"/>
                </a:cubicBezTo>
                <a:cubicBezTo>
                  <a:pt x="29" y="95"/>
                  <a:pt x="29" y="95"/>
                  <a:pt x="29" y="95"/>
                </a:cubicBezTo>
                <a:cubicBezTo>
                  <a:pt x="34" y="89"/>
                  <a:pt x="39" y="83"/>
                  <a:pt x="43" y="76"/>
                </a:cubicBezTo>
                <a:close/>
                <a:moveTo>
                  <a:pt x="47" y="57"/>
                </a:moveTo>
                <a:cubicBezTo>
                  <a:pt x="48" y="60"/>
                  <a:pt x="49" y="62"/>
                  <a:pt x="50" y="63"/>
                </a:cubicBezTo>
                <a:cubicBezTo>
                  <a:pt x="56" y="49"/>
                  <a:pt x="61" y="33"/>
                  <a:pt x="65" y="18"/>
                </a:cubicBezTo>
                <a:cubicBezTo>
                  <a:pt x="61" y="22"/>
                  <a:pt x="53" y="24"/>
                  <a:pt x="47" y="32"/>
                </a:cubicBezTo>
                <a:cubicBezTo>
                  <a:pt x="47" y="33"/>
                  <a:pt x="46" y="33"/>
                  <a:pt x="46" y="34"/>
                </a:cubicBezTo>
                <a:cubicBezTo>
                  <a:pt x="50" y="41"/>
                  <a:pt x="50" y="49"/>
                  <a:pt x="47" y="57"/>
                </a:cubicBezTo>
                <a:close/>
                <a:moveTo>
                  <a:pt x="28" y="63"/>
                </a:moveTo>
                <a:cubicBezTo>
                  <a:pt x="25" y="49"/>
                  <a:pt x="22" y="36"/>
                  <a:pt x="16" y="24"/>
                </a:cubicBezTo>
                <a:cubicBezTo>
                  <a:pt x="16" y="24"/>
                  <a:pt x="16" y="24"/>
                  <a:pt x="16" y="24"/>
                </a:cubicBezTo>
                <a:cubicBezTo>
                  <a:pt x="22" y="33"/>
                  <a:pt x="29" y="46"/>
                  <a:pt x="33" y="61"/>
                </a:cubicBezTo>
                <a:cubicBezTo>
                  <a:pt x="47" y="44"/>
                  <a:pt x="38" y="27"/>
                  <a:pt x="13" y="21"/>
                </a:cubicBezTo>
                <a:cubicBezTo>
                  <a:pt x="15" y="27"/>
                  <a:pt x="9" y="33"/>
                  <a:pt x="10" y="44"/>
                </a:cubicBezTo>
                <a:cubicBezTo>
                  <a:pt x="11" y="56"/>
                  <a:pt x="24" y="61"/>
                  <a:pt x="28" y="63"/>
                </a:cubicBezTo>
                <a:close/>
                <a:moveTo>
                  <a:pt x="55" y="64"/>
                </a:moveTo>
                <a:cubicBezTo>
                  <a:pt x="80" y="60"/>
                  <a:pt x="83" y="40"/>
                  <a:pt x="68" y="18"/>
                </a:cubicBezTo>
                <a:cubicBezTo>
                  <a:pt x="67" y="31"/>
                  <a:pt x="62" y="48"/>
                  <a:pt x="55" y="64"/>
                </a:cubicBezTo>
                <a:close/>
              </a:path>
            </a:pathLst>
          </a:custGeom>
          <a:solidFill>
            <a:schemeClr val="accent2">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7440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3</a:t>
            </a:fld>
            <a:endParaRPr kumimoji="1" lang="zh-CN" altLang="en-US"/>
          </a:p>
        </p:txBody>
      </p:sp>
      <p:sp>
        <p:nvSpPr>
          <p:cNvPr id="19" name="矩形 18"/>
          <p:cNvSpPr/>
          <p:nvPr/>
        </p:nvSpPr>
        <p:spPr>
          <a:xfrm>
            <a:off x="0" y="2670048"/>
            <a:ext cx="9144000" cy="850392"/>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0" name="矩形 19"/>
          <p:cNvSpPr/>
          <p:nvPr/>
        </p:nvSpPr>
        <p:spPr>
          <a:xfrm>
            <a:off x="0" y="3648456"/>
            <a:ext cx="9144000" cy="716648"/>
          </a:xfrm>
          <a:prstGeom prst="rect">
            <a:avLst/>
          </a:prstGeom>
          <a:solidFill>
            <a:schemeClr val="accent1"/>
          </a:solidFill>
          <a:ln w="12700" cap="flat" cmpd="sng" algn="ctr">
            <a:noFill/>
            <a:prstDash val="solid"/>
            <a:miter lim="800000"/>
          </a:ln>
          <a:effectLst/>
        </p:spPr>
        <p:txBody>
          <a:bodyPr rtlCol="0" anchor="b"/>
          <a:lstStyle/>
          <a:p>
            <a:pPr>
              <a:lnSpc>
                <a:spcPct val="150000"/>
              </a:lnSpc>
            </a:pPr>
            <a:r>
              <a:rPr lang="en-US" altLang="zh-CN" sz="3800" kern="0" dirty="0" smtClean="0">
                <a:solidFill>
                  <a:prstClr val="white"/>
                </a:solidFill>
                <a:latin typeface="幼圆" panose="02010509060101010101" pitchFamily="49" charset="-122"/>
                <a:ea typeface="幼圆" panose="02010509060101010101" pitchFamily="49" charset="-122"/>
              </a:rPr>
              <a:t>Motivation</a:t>
            </a:r>
            <a:endParaRPr lang="en-US" altLang="zh-CN" sz="3800" kern="0" dirty="0">
              <a:solidFill>
                <a:prstClr val="white"/>
              </a:solidFill>
              <a:latin typeface="幼圆" panose="02010509060101010101" pitchFamily="49" charset="-122"/>
              <a:ea typeface="幼圆" panose="02010509060101010101" pitchFamily="49" charset="-122"/>
            </a:endParaRPr>
          </a:p>
        </p:txBody>
      </p:sp>
      <p:sp>
        <p:nvSpPr>
          <p:cNvPr id="7" name="椭圆 6"/>
          <p:cNvSpPr/>
          <p:nvPr/>
        </p:nvSpPr>
        <p:spPr>
          <a:xfrm>
            <a:off x="5667984" y="2343151"/>
            <a:ext cx="1814512" cy="1807641"/>
          </a:xfrm>
          <a:prstGeom prst="ellipse">
            <a:avLst/>
          </a:prstGeom>
          <a:solidFill>
            <a:schemeClr val="bg1">
              <a:lumMod val="65000"/>
            </a:schemeClr>
          </a:solidFill>
          <a:ln w="7620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 21"/>
          <p:cNvGrpSpPr>
            <a:grpSpLocks noChangeAspect="1"/>
          </p:cNvGrpSpPr>
          <p:nvPr/>
        </p:nvGrpSpPr>
        <p:grpSpPr>
          <a:xfrm>
            <a:off x="6085233" y="2788075"/>
            <a:ext cx="983370" cy="972000"/>
            <a:chOff x="5859437" y="1130289"/>
            <a:chExt cx="549276" cy="542925"/>
          </a:xfrm>
          <a:solidFill>
            <a:srgbClr val="FCF9EE"/>
          </a:solidFill>
        </p:grpSpPr>
        <p:sp>
          <p:nvSpPr>
            <p:cNvPr id="23"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文本框 24"/>
          <p:cNvSpPr txBox="1">
            <a:spLocks/>
          </p:cNvSpPr>
          <p:nvPr/>
        </p:nvSpPr>
        <p:spPr>
          <a:xfrm>
            <a:off x="257173" y="2745211"/>
            <a:ext cx="648000" cy="649188"/>
          </a:xfrm>
          <a:prstGeom prst="ellipse">
            <a:avLst/>
          </a:prstGeom>
          <a:solidFill>
            <a:schemeClr val="bg1">
              <a:lumMod val="75000"/>
            </a:schemeClr>
          </a:solidFill>
          <a:effectLst>
            <a:outerShdw blurRad="50800" dist="76200" dir="2700000" algn="tl" rotWithShape="0">
              <a:prstClr val="black">
                <a:alpha val="40000"/>
              </a:prstClr>
            </a:outerShdw>
          </a:effectLst>
        </p:spPr>
        <p:txBody>
          <a:bodyPr wrap="square" rtlCol="0">
            <a:spAutoFit/>
          </a:bodyPr>
          <a:lstStyle/>
          <a:p>
            <a:pPr algn="ctr"/>
            <a:r>
              <a:rPr kumimoji="1" lang="en-US" altLang="zh-CN" sz="2400" dirty="0" smtClean="0">
                <a:solidFill>
                  <a:schemeClr val="bg1"/>
                </a:solidFill>
              </a:rPr>
              <a:t>1</a:t>
            </a:r>
            <a:endParaRPr kumimoji="1" lang="zh-CN" altLang="en-US" sz="2400" dirty="0">
              <a:solidFill>
                <a:schemeClr val="bg1"/>
              </a:solidFill>
            </a:endParaRPr>
          </a:p>
        </p:txBody>
      </p:sp>
    </p:spTree>
    <p:extLst>
      <p:ext uri="{BB962C8B-B14F-4D97-AF65-F5344CB8AC3E}">
        <p14:creationId xmlns:p14="http://schemas.microsoft.com/office/powerpoint/2010/main" val="174784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20"/>
                                        </p:tgtEl>
                                      </p:cBhvr>
                                    </p:animEffect>
                                    <p:animScale>
                                      <p:cBhvr>
                                        <p:cTn id="7"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26" y="1858128"/>
            <a:ext cx="1011212" cy="1011212"/>
          </a:xfrm>
          <a:prstGeom prst="rect">
            <a:avLst/>
          </a:prstGeom>
        </p:spPr>
      </p:pic>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4</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Motivation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76896" y="5572588"/>
            <a:ext cx="3211781" cy="369332"/>
          </a:xfrm>
          <a:prstGeom prst="rect">
            <a:avLst/>
          </a:prstGeom>
          <a:noFill/>
        </p:spPr>
        <p:txBody>
          <a:bodyPr wrap="square" rtlCol="0">
            <a:spAutoFit/>
          </a:bodyPr>
          <a:lstStyle/>
          <a:p>
            <a:r>
              <a:rPr lang="en-US" altLang="zh-CN" dirty="0" smtClean="0">
                <a:solidFill>
                  <a:srgbClr val="FF0000"/>
                </a:solidFill>
              </a:rPr>
              <a:t>control-flow </a:t>
            </a:r>
            <a:r>
              <a:rPr lang="en-US" altLang="zh-CN" dirty="0">
                <a:solidFill>
                  <a:srgbClr val="FF0000"/>
                </a:solidFill>
              </a:rPr>
              <a:t>hijacking </a:t>
            </a:r>
            <a:r>
              <a:rPr lang="en-US" altLang="zh-CN" dirty="0" smtClean="0">
                <a:solidFill>
                  <a:srgbClr val="FF0000"/>
                </a:solidFill>
              </a:rPr>
              <a:t>attacks</a:t>
            </a:r>
            <a:endParaRPr lang="zh-CN" altLang="en-US" dirty="0" smtClean="0">
              <a:solidFill>
                <a:srgbClr val="FF0000"/>
              </a:solidFill>
            </a:endParaRPr>
          </a:p>
        </p:txBody>
      </p:sp>
      <p:grpSp>
        <p:nvGrpSpPr>
          <p:cNvPr id="56" name="组 55"/>
          <p:cNvGrpSpPr>
            <a:grpSpLocks noChangeAspect="1"/>
          </p:cNvGrpSpPr>
          <p:nvPr/>
        </p:nvGrpSpPr>
        <p:grpSpPr>
          <a:xfrm>
            <a:off x="7925689" y="265029"/>
            <a:ext cx="612000" cy="604921"/>
            <a:chOff x="5859437" y="1130289"/>
            <a:chExt cx="549276" cy="542925"/>
          </a:xfrm>
          <a:solidFill>
            <a:schemeClr val="bg1">
              <a:lumMod val="65000"/>
            </a:schemeClr>
          </a:solidFill>
        </p:grpSpPr>
        <p:sp>
          <p:nvSpPr>
            <p:cNvPr id="57"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287" y="1936214"/>
            <a:ext cx="884752" cy="884752"/>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8746" y="1969385"/>
            <a:ext cx="791335" cy="791923"/>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7772" y="1934142"/>
            <a:ext cx="879345" cy="879345"/>
          </a:xfrm>
          <a:prstGeom prst="rect">
            <a:avLst/>
          </a:prstGeom>
        </p:spPr>
      </p:pic>
      <p:sp>
        <p:nvSpPr>
          <p:cNvPr id="19" name="文本框 18"/>
          <p:cNvSpPr txBox="1"/>
          <p:nvPr/>
        </p:nvSpPr>
        <p:spPr>
          <a:xfrm>
            <a:off x="557336" y="1168161"/>
            <a:ext cx="1631950"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kumimoji="1" lang="en-US" altLang="zh-CN" dirty="0" smtClean="0">
                <a:solidFill>
                  <a:schemeClr val="bg1"/>
                </a:solidFill>
              </a:rPr>
              <a:t>Web</a:t>
            </a:r>
            <a:r>
              <a:rPr kumimoji="1" lang="zh-CN" altLang="en-US" dirty="0" smtClean="0">
                <a:solidFill>
                  <a:schemeClr val="bg1"/>
                </a:solidFill>
              </a:rPr>
              <a:t> </a:t>
            </a:r>
            <a:r>
              <a:rPr kumimoji="1" lang="en-US" altLang="zh-CN" dirty="0" smtClean="0">
                <a:solidFill>
                  <a:schemeClr val="bg1"/>
                </a:solidFill>
              </a:rPr>
              <a:t>Browsers</a:t>
            </a:r>
            <a:endParaRPr kumimoji="1" lang="zh-CN" altLang="en-US" dirty="0">
              <a:solidFill>
                <a:schemeClr val="bg1"/>
              </a:solidFill>
            </a:endParaRPr>
          </a:p>
        </p:txBody>
      </p:sp>
      <p:sp>
        <p:nvSpPr>
          <p:cNvPr id="28" name="矩形 27"/>
          <p:cNvSpPr/>
          <p:nvPr/>
        </p:nvSpPr>
        <p:spPr>
          <a:xfrm>
            <a:off x="1157413" y="3003580"/>
            <a:ext cx="6580873" cy="646331"/>
          </a:xfrm>
          <a:prstGeom prst="rect">
            <a:avLst/>
          </a:prstGeom>
        </p:spPr>
        <p:txBody>
          <a:bodyPr wrap="square">
            <a:spAutoFit/>
          </a:bodyPr>
          <a:lstStyle/>
          <a:p>
            <a:r>
              <a:rPr lang="en-US" altLang="zh-CN" dirty="0"/>
              <a:t>Web browsers are one of the most important end-user applications to browse, retrieve, and present Internet resources. </a:t>
            </a: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781" y="1907630"/>
            <a:ext cx="884752" cy="884752"/>
          </a:xfrm>
          <a:prstGeom prst="rect">
            <a:avLst/>
          </a:prstGeom>
        </p:spPr>
      </p:pic>
      <p:cxnSp>
        <p:nvCxnSpPr>
          <p:cNvPr id="32" name="直线连接符 31"/>
          <p:cNvCxnSpPr/>
          <p:nvPr/>
        </p:nvCxnSpPr>
        <p:spPr>
          <a:xfrm>
            <a:off x="1216143" y="3649911"/>
            <a:ext cx="6364975"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Freeform 109"/>
          <p:cNvSpPr>
            <a:spLocks noEditPoints="1"/>
          </p:cNvSpPr>
          <p:nvPr/>
        </p:nvSpPr>
        <p:spPr bwMode="auto">
          <a:xfrm>
            <a:off x="657439" y="3997291"/>
            <a:ext cx="410283" cy="362576"/>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双中括号 32"/>
          <p:cNvSpPr/>
          <p:nvPr/>
        </p:nvSpPr>
        <p:spPr>
          <a:xfrm>
            <a:off x="1114550" y="3989150"/>
            <a:ext cx="4629704" cy="408623"/>
          </a:xfrm>
          <a:prstGeom prst="bracketPair">
            <a:avLst/>
          </a:prstGeom>
          <a:solidFill>
            <a:schemeClr val="accent1">
              <a:lumMod val="60000"/>
              <a:lumOff val="40000"/>
            </a:schemeClr>
          </a:solidFill>
          <a:ln>
            <a:solidFill>
              <a:schemeClr val="accent1">
                <a:lumMod val="75000"/>
              </a:schemeClr>
            </a:solidFill>
          </a:ln>
        </p:spPr>
        <p:txBody>
          <a:bodyPr wrap="square">
            <a:spAutoFit/>
          </a:bodyPr>
          <a:lstStyle/>
          <a:p>
            <a:r>
              <a:rPr lang="en-US" altLang="zh-CN" dirty="0">
                <a:solidFill>
                  <a:schemeClr val="bg1"/>
                </a:solidFill>
              </a:rPr>
              <a:t>Malicious resources may </a:t>
            </a:r>
            <a:r>
              <a:rPr lang="en-US" altLang="zh-CN">
                <a:solidFill>
                  <a:schemeClr val="bg1"/>
                </a:solidFill>
              </a:rPr>
              <a:t>launch </a:t>
            </a:r>
            <a:r>
              <a:rPr lang="en-US" altLang="zh-CN" smtClean="0">
                <a:solidFill>
                  <a:schemeClr val="bg1"/>
                </a:solidFill>
              </a:rPr>
              <a:t>several </a:t>
            </a:r>
            <a:r>
              <a:rPr lang="en-US" altLang="zh-CN" dirty="0">
                <a:solidFill>
                  <a:schemeClr val="bg1"/>
                </a:solidFill>
              </a:rPr>
              <a:t>attacks </a:t>
            </a:r>
            <a:endParaRPr lang="zh-CN" altLang="en-US" dirty="0">
              <a:solidFill>
                <a:schemeClr val="bg1"/>
              </a:solidFill>
            </a:endParaRPr>
          </a:p>
        </p:txBody>
      </p:sp>
      <p:sp>
        <p:nvSpPr>
          <p:cNvPr id="43" name="矩形 42"/>
          <p:cNvSpPr/>
          <p:nvPr/>
        </p:nvSpPr>
        <p:spPr>
          <a:xfrm>
            <a:off x="1079116" y="4658801"/>
            <a:ext cx="2442335" cy="369332"/>
          </a:xfrm>
          <a:prstGeom prst="rect">
            <a:avLst/>
          </a:prstGeom>
        </p:spPr>
        <p:txBody>
          <a:bodyPr wrap="none">
            <a:spAutoFit/>
          </a:bodyPr>
          <a:lstStyle/>
          <a:p>
            <a:r>
              <a:rPr lang="en-US" altLang="zh-CN" dirty="0"/>
              <a:t>cross-site scripting (XSS)</a:t>
            </a:r>
            <a:endParaRPr lang="zh-CN" altLang="en-US" dirty="0"/>
          </a:p>
        </p:txBody>
      </p:sp>
      <p:sp>
        <p:nvSpPr>
          <p:cNvPr id="44" name="矩形 43"/>
          <p:cNvSpPr/>
          <p:nvPr/>
        </p:nvSpPr>
        <p:spPr>
          <a:xfrm>
            <a:off x="1076900" y="5078052"/>
            <a:ext cx="3211777" cy="369332"/>
          </a:xfrm>
          <a:prstGeom prst="rect">
            <a:avLst/>
          </a:prstGeom>
        </p:spPr>
        <p:txBody>
          <a:bodyPr wrap="none">
            <a:spAutoFit/>
          </a:bodyPr>
          <a:lstStyle/>
          <a:p>
            <a:r>
              <a:rPr lang="en-US" altLang="zh-CN" dirty="0"/>
              <a:t>cross-site request forgery (CSRF)</a:t>
            </a:r>
            <a:endParaRPr lang="zh-CN" altLang="en-US" dirty="0"/>
          </a:p>
        </p:txBody>
      </p:sp>
      <p:sp>
        <p:nvSpPr>
          <p:cNvPr id="45" name="文本框 44"/>
          <p:cNvSpPr txBox="1">
            <a:spLocks/>
          </p:cNvSpPr>
          <p:nvPr/>
        </p:nvSpPr>
        <p:spPr>
          <a:xfrm>
            <a:off x="696919" y="4638393"/>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1</a:t>
            </a:r>
            <a:endParaRPr kumimoji="1" lang="zh-CN" altLang="en-US" sz="1100" dirty="0">
              <a:solidFill>
                <a:schemeClr val="bg1"/>
              </a:solidFill>
            </a:endParaRPr>
          </a:p>
        </p:txBody>
      </p:sp>
      <p:sp>
        <p:nvSpPr>
          <p:cNvPr id="74" name="文本框 73"/>
          <p:cNvSpPr txBox="1">
            <a:spLocks/>
          </p:cNvSpPr>
          <p:nvPr/>
        </p:nvSpPr>
        <p:spPr>
          <a:xfrm>
            <a:off x="706439" y="5090836"/>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2</a:t>
            </a:r>
            <a:endParaRPr kumimoji="1" lang="zh-CN" altLang="en-US" sz="1100" dirty="0">
              <a:solidFill>
                <a:schemeClr val="bg1"/>
              </a:solidFill>
            </a:endParaRPr>
          </a:p>
        </p:txBody>
      </p:sp>
      <p:sp>
        <p:nvSpPr>
          <p:cNvPr id="75" name="文本框 74"/>
          <p:cNvSpPr txBox="1">
            <a:spLocks/>
          </p:cNvSpPr>
          <p:nvPr/>
        </p:nvSpPr>
        <p:spPr>
          <a:xfrm>
            <a:off x="715959" y="5586140"/>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3</a:t>
            </a:r>
            <a:endParaRPr kumimoji="1" lang="zh-CN" altLang="en-US" sz="1100" dirty="0">
              <a:solidFill>
                <a:schemeClr val="bg1"/>
              </a:solidFill>
            </a:endParaRPr>
          </a:p>
        </p:txBody>
      </p:sp>
      <p:sp>
        <p:nvSpPr>
          <p:cNvPr id="52" name="右大括号 51"/>
          <p:cNvSpPr/>
          <p:nvPr/>
        </p:nvSpPr>
        <p:spPr>
          <a:xfrm>
            <a:off x="4702945" y="4744529"/>
            <a:ext cx="247691" cy="57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4" name="文本框 53"/>
          <p:cNvSpPr txBox="1"/>
          <p:nvPr/>
        </p:nvSpPr>
        <p:spPr>
          <a:xfrm>
            <a:off x="4950636" y="4829090"/>
            <a:ext cx="2418541" cy="369332"/>
          </a:xfrm>
          <a:prstGeom prst="rect">
            <a:avLst/>
          </a:prstGeom>
          <a:noFill/>
        </p:spPr>
        <p:txBody>
          <a:bodyPr wrap="square" rtlCol="0">
            <a:spAutoFit/>
          </a:bodyPr>
          <a:lstStyle/>
          <a:p>
            <a:r>
              <a:rPr kumimoji="1" lang="en-US" altLang="zh-CN" dirty="0" smtClean="0"/>
              <a:t>Application-level</a:t>
            </a:r>
            <a:r>
              <a:rPr kumimoji="1" lang="zh-CN" altLang="en-US" dirty="0" smtClean="0"/>
              <a:t> </a:t>
            </a:r>
            <a:r>
              <a:rPr kumimoji="1" lang="en-US" altLang="zh-CN" dirty="0" smtClean="0"/>
              <a:t>attack</a:t>
            </a:r>
            <a:endParaRPr kumimoji="1" lang="zh-CN" altLang="en-US" dirty="0"/>
          </a:p>
        </p:txBody>
      </p:sp>
      <p:cxnSp>
        <p:nvCxnSpPr>
          <p:cNvPr id="59" name="直线箭头连接符 58"/>
          <p:cNvCxnSpPr/>
          <p:nvPr/>
        </p:nvCxnSpPr>
        <p:spPr>
          <a:xfrm>
            <a:off x="4029075" y="5743575"/>
            <a:ext cx="92156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945868" y="5552994"/>
            <a:ext cx="2418541" cy="369332"/>
          </a:xfrm>
          <a:prstGeom prst="rect">
            <a:avLst/>
          </a:prstGeom>
          <a:noFill/>
        </p:spPr>
        <p:txBody>
          <a:bodyPr wrap="square" rtlCol="0">
            <a:spAutoFit/>
          </a:bodyPr>
          <a:lstStyle/>
          <a:p>
            <a:r>
              <a:rPr kumimoji="1" lang="en-US" altLang="zh-CN" dirty="0" smtClean="0"/>
              <a:t>System-level</a:t>
            </a:r>
            <a:r>
              <a:rPr kumimoji="1" lang="zh-CN" altLang="en-US" dirty="0" smtClean="0"/>
              <a:t> </a:t>
            </a:r>
            <a:r>
              <a:rPr kumimoji="1" lang="en-US" altLang="zh-CN" dirty="0" smtClean="0"/>
              <a:t>attack</a:t>
            </a:r>
            <a:endParaRPr kumimoji="1" lang="zh-CN" altLang="en-US" dirty="0"/>
          </a:p>
        </p:txBody>
      </p:sp>
    </p:spTree>
    <p:extLst>
      <p:ext uri="{BB962C8B-B14F-4D97-AF65-F5344CB8AC3E}">
        <p14:creationId xmlns:p14="http://schemas.microsoft.com/office/powerpoint/2010/main" val="123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anim calcmode="lin" valueType="num">
                                      <p:cBhvr>
                                        <p:cTn id="33" dur="500" fill="hold"/>
                                        <p:tgtEl>
                                          <p:spTgt spid="28"/>
                                        </p:tgtEl>
                                        <p:attrNameLst>
                                          <p:attrName>ppt_x</p:attrName>
                                        </p:attrNameLst>
                                      </p:cBhvr>
                                      <p:tavLst>
                                        <p:tav tm="0">
                                          <p:val>
                                            <p:strVal val="#ppt_x"/>
                                          </p:val>
                                        </p:tav>
                                        <p:tav tm="100000">
                                          <p:val>
                                            <p:strVal val="#ppt_x"/>
                                          </p:val>
                                        </p:tav>
                                      </p:tavLst>
                                    </p:anim>
                                    <p:anim calcmode="lin" valueType="num">
                                      <p:cBhvr>
                                        <p:cTn id="34" dur="5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strVal val="#ppt_x"/>
                                          </p:val>
                                        </p:tav>
                                        <p:tav tm="100000">
                                          <p:val>
                                            <p:strVal val="#ppt_x"/>
                                          </p:val>
                                        </p:tav>
                                      </p:tavLst>
                                    </p:anim>
                                    <p:anim calcmode="lin" valueType="num">
                                      <p:cBhvr>
                                        <p:cTn id="39" dur="5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anim calcmode="lin" valueType="num">
                                      <p:cBhvr>
                                        <p:cTn id="43" dur="500" fill="hold"/>
                                        <p:tgtEl>
                                          <p:spTgt spid="32"/>
                                        </p:tgtEl>
                                        <p:attrNameLst>
                                          <p:attrName>ppt_x</p:attrName>
                                        </p:attrNameLst>
                                      </p:cBhvr>
                                      <p:tavLst>
                                        <p:tav tm="0">
                                          <p:val>
                                            <p:strVal val="#ppt_x"/>
                                          </p:val>
                                        </p:tav>
                                        <p:tav tm="100000">
                                          <p:val>
                                            <p:strVal val="#ppt_x"/>
                                          </p:val>
                                        </p:tav>
                                      </p:tavLst>
                                    </p:anim>
                                    <p:anim calcmode="lin" valueType="num">
                                      <p:cBhvr>
                                        <p:cTn id="44" dur="500" fill="hold"/>
                                        <p:tgtEl>
                                          <p:spTgt spid="32"/>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anim calcmode="lin" valueType="num">
                                      <p:cBhvr>
                                        <p:cTn id="49" dur="500" fill="hold"/>
                                        <p:tgtEl>
                                          <p:spTgt spid="10"/>
                                        </p:tgtEl>
                                        <p:attrNameLst>
                                          <p:attrName>ppt_x</p:attrName>
                                        </p:attrNameLst>
                                      </p:cBhvr>
                                      <p:tavLst>
                                        <p:tav tm="0">
                                          <p:val>
                                            <p:strVal val="#ppt_x"/>
                                          </p:val>
                                        </p:tav>
                                        <p:tav tm="100000">
                                          <p:val>
                                            <p:strVal val="#ppt_x"/>
                                          </p:val>
                                        </p:tav>
                                      </p:tavLst>
                                    </p:anim>
                                    <p:anim calcmode="lin" valueType="num">
                                      <p:cBhvr>
                                        <p:cTn id="50" dur="5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anim calcmode="lin" valueType="num">
                                      <p:cBhvr>
                                        <p:cTn id="54" dur="500" fill="hold"/>
                                        <p:tgtEl>
                                          <p:spTgt spid="69"/>
                                        </p:tgtEl>
                                        <p:attrNameLst>
                                          <p:attrName>ppt_x</p:attrName>
                                        </p:attrNameLst>
                                      </p:cBhvr>
                                      <p:tavLst>
                                        <p:tav tm="0">
                                          <p:val>
                                            <p:strVal val="#ppt_x"/>
                                          </p:val>
                                        </p:tav>
                                        <p:tav tm="100000">
                                          <p:val>
                                            <p:strVal val="#ppt_x"/>
                                          </p:val>
                                        </p:tav>
                                      </p:tavLst>
                                    </p:anim>
                                    <p:anim calcmode="lin" valueType="num">
                                      <p:cBhvr>
                                        <p:cTn id="55" dur="500" fill="hold"/>
                                        <p:tgtEl>
                                          <p:spTgt spid="6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anim calcmode="lin" valueType="num">
                                      <p:cBhvr>
                                        <p:cTn id="59" dur="500" fill="hold"/>
                                        <p:tgtEl>
                                          <p:spTgt spid="33"/>
                                        </p:tgtEl>
                                        <p:attrNameLst>
                                          <p:attrName>ppt_x</p:attrName>
                                        </p:attrNameLst>
                                      </p:cBhvr>
                                      <p:tavLst>
                                        <p:tav tm="0">
                                          <p:val>
                                            <p:strVal val="#ppt_x"/>
                                          </p:val>
                                        </p:tav>
                                        <p:tav tm="100000">
                                          <p:val>
                                            <p:strVal val="#ppt_x"/>
                                          </p:val>
                                        </p:tav>
                                      </p:tavLst>
                                    </p:anim>
                                    <p:anim calcmode="lin" valueType="num">
                                      <p:cBhvr>
                                        <p:cTn id="60" dur="500" fill="hold"/>
                                        <p:tgtEl>
                                          <p:spTgt spid="3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anim calcmode="lin" valueType="num">
                                      <p:cBhvr>
                                        <p:cTn id="64" dur="500" fill="hold"/>
                                        <p:tgtEl>
                                          <p:spTgt spid="43"/>
                                        </p:tgtEl>
                                        <p:attrNameLst>
                                          <p:attrName>ppt_x</p:attrName>
                                        </p:attrNameLst>
                                      </p:cBhvr>
                                      <p:tavLst>
                                        <p:tav tm="0">
                                          <p:val>
                                            <p:strVal val="#ppt_x"/>
                                          </p:val>
                                        </p:tav>
                                        <p:tav tm="100000">
                                          <p:val>
                                            <p:strVal val="#ppt_x"/>
                                          </p:val>
                                        </p:tav>
                                      </p:tavLst>
                                    </p:anim>
                                    <p:anim calcmode="lin" valueType="num">
                                      <p:cBhvr>
                                        <p:cTn id="65" dur="500" fill="hold"/>
                                        <p:tgtEl>
                                          <p:spTgt spid="4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anim calcmode="lin" valueType="num">
                                      <p:cBhvr>
                                        <p:cTn id="69" dur="500" fill="hold"/>
                                        <p:tgtEl>
                                          <p:spTgt spid="44"/>
                                        </p:tgtEl>
                                        <p:attrNameLst>
                                          <p:attrName>ppt_x</p:attrName>
                                        </p:attrNameLst>
                                      </p:cBhvr>
                                      <p:tavLst>
                                        <p:tav tm="0">
                                          <p:val>
                                            <p:strVal val="#ppt_x"/>
                                          </p:val>
                                        </p:tav>
                                        <p:tav tm="100000">
                                          <p:val>
                                            <p:strVal val="#ppt_x"/>
                                          </p:val>
                                        </p:tav>
                                      </p:tavLst>
                                    </p:anim>
                                    <p:anim calcmode="lin" valueType="num">
                                      <p:cBhvr>
                                        <p:cTn id="70" dur="500" fill="hold"/>
                                        <p:tgtEl>
                                          <p:spTgt spid="4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anim calcmode="lin" valueType="num">
                                      <p:cBhvr>
                                        <p:cTn id="74" dur="500" fill="hold"/>
                                        <p:tgtEl>
                                          <p:spTgt spid="45"/>
                                        </p:tgtEl>
                                        <p:attrNameLst>
                                          <p:attrName>ppt_x</p:attrName>
                                        </p:attrNameLst>
                                      </p:cBhvr>
                                      <p:tavLst>
                                        <p:tav tm="0">
                                          <p:val>
                                            <p:strVal val="#ppt_x"/>
                                          </p:val>
                                        </p:tav>
                                        <p:tav tm="100000">
                                          <p:val>
                                            <p:strVal val="#ppt_x"/>
                                          </p:val>
                                        </p:tav>
                                      </p:tavLst>
                                    </p:anim>
                                    <p:anim calcmode="lin" valueType="num">
                                      <p:cBhvr>
                                        <p:cTn id="75" dur="500" fill="hold"/>
                                        <p:tgtEl>
                                          <p:spTgt spid="4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anim calcmode="lin" valueType="num">
                                      <p:cBhvr>
                                        <p:cTn id="79" dur="500" fill="hold"/>
                                        <p:tgtEl>
                                          <p:spTgt spid="74"/>
                                        </p:tgtEl>
                                        <p:attrNameLst>
                                          <p:attrName>ppt_x</p:attrName>
                                        </p:attrNameLst>
                                      </p:cBhvr>
                                      <p:tavLst>
                                        <p:tav tm="0">
                                          <p:val>
                                            <p:strVal val="#ppt_x"/>
                                          </p:val>
                                        </p:tav>
                                        <p:tav tm="100000">
                                          <p:val>
                                            <p:strVal val="#ppt_x"/>
                                          </p:val>
                                        </p:tav>
                                      </p:tavLst>
                                    </p:anim>
                                    <p:anim calcmode="lin" valueType="num">
                                      <p:cBhvr>
                                        <p:cTn id="80" dur="5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anim calcmode="lin" valueType="num">
                                      <p:cBhvr>
                                        <p:cTn id="84" dur="500" fill="hold"/>
                                        <p:tgtEl>
                                          <p:spTgt spid="75"/>
                                        </p:tgtEl>
                                        <p:attrNameLst>
                                          <p:attrName>ppt_x</p:attrName>
                                        </p:attrNameLst>
                                      </p:cBhvr>
                                      <p:tavLst>
                                        <p:tav tm="0">
                                          <p:val>
                                            <p:strVal val="#ppt_x"/>
                                          </p:val>
                                        </p:tav>
                                        <p:tav tm="100000">
                                          <p:val>
                                            <p:strVal val="#ppt_x"/>
                                          </p:val>
                                        </p:tav>
                                      </p:tavLst>
                                    </p:anim>
                                    <p:anim calcmode="lin" valueType="num">
                                      <p:cBhvr>
                                        <p:cTn id="85" dur="500" fill="hold"/>
                                        <p:tgtEl>
                                          <p:spTgt spid="7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anim calcmode="lin" valueType="num">
                                      <p:cBhvr>
                                        <p:cTn id="89" dur="500" fill="hold"/>
                                        <p:tgtEl>
                                          <p:spTgt spid="52"/>
                                        </p:tgtEl>
                                        <p:attrNameLst>
                                          <p:attrName>ppt_x</p:attrName>
                                        </p:attrNameLst>
                                      </p:cBhvr>
                                      <p:tavLst>
                                        <p:tav tm="0">
                                          <p:val>
                                            <p:strVal val="#ppt_x"/>
                                          </p:val>
                                        </p:tav>
                                        <p:tav tm="100000">
                                          <p:val>
                                            <p:strVal val="#ppt_x"/>
                                          </p:val>
                                        </p:tav>
                                      </p:tavLst>
                                    </p:anim>
                                    <p:anim calcmode="lin" valueType="num">
                                      <p:cBhvr>
                                        <p:cTn id="90" dur="500" fill="hold"/>
                                        <p:tgtEl>
                                          <p:spTgt spid="5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anim calcmode="lin" valueType="num">
                                      <p:cBhvr>
                                        <p:cTn id="94" dur="500" fill="hold"/>
                                        <p:tgtEl>
                                          <p:spTgt spid="54"/>
                                        </p:tgtEl>
                                        <p:attrNameLst>
                                          <p:attrName>ppt_x</p:attrName>
                                        </p:attrNameLst>
                                      </p:cBhvr>
                                      <p:tavLst>
                                        <p:tav tm="0">
                                          <p:val>
                                            <p:strVal val="#ppt_x"/>
                                          </p:val>
                                        </p:tav>
                                        <p:tav tm="100000">
                                          <p:val>
                                            <p:strVal val="#ppt_x"/>
                                          </p:val>
                                        </p:tav>
                                      </p:tavLst>
                                    </p:anim>
                                    <p:anim calcmode="lin" valueType="num">
                                      <p:cBhvr>
                                        <p:cTn id="95" dur="500" fill="hold"/>
                                        <p:tgtEl>
                                          <p:spTgt spid="54"/>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anim calcmode="lin" valueType="num">
                                      <p:cBhvr>
                                        <p:cTn id="99" dur="500" fill="hold"/>
                                        <p:tgtEl>
                                          <p:spTgt spid="59"/>
                                        </p:tgtEl>
                                        <p:attrNameLst>
                                          <p:attrName>ppt_x</p:attrName>
                                        </p:attrNameLst>
                                      </p:cBhvr>
                                      <p:tavLst>
                                        <p:tav tm="0">
                                          <p:val>
                                            <p:strVal val="#ppt_x"/>
                                          </p:val>
                                        </p:tav>
                                        <p:tav tm="100000">
                                          <p:val>
                                            <p:strVal val="#ppt_x"/>
                                          </p:val>
                                        </p:tav>
                                      </p:tavLst>
                                    </p:anim>
                                    <p:anim calcmode="lin" valueType="num">
                                      <p:cBhvr>
                                        <p:cTn id="100" dur="500" fill="hold"/>
                                        <p:tgtEl>
                                          <p:spTgt spid="5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500"/>
                                        <p:tgtEl>
                                          <p:spTgt spid="80"/>
                                        </p:tgtEl>
                                      </p:cBhvr>
                                    </p:animEffect>
                                    <p:anim calcmode="lin" valueType="num">
                                      <p:cBhvr>
                                        <p:cTn id="104" dur="500" fill="hold"/>
                                        <p:tgtEl>
                                          <p:spTgt spid="80"/>
                                        </p:tgtEl>
                                        <p:attrNameLst>
                                          <p:attrName>ppt_x</p:attrName>
                                        </p:attrNameLst>
                                      </p:cBhvr>
                                      <p:tavLst>
                                        <p:tav tm="0">
                                          <p:val>
                                            <p:strVal val="#ppt_x"/>
                                          </p:val>
                                        </p:tav>
                                        <p:tav tm="100000">
                                          <p:val>
                                            <p:strVal val="#ppt_x"/>
                                          </p:val>
                                        </p:tav>
                                      </p:tavLst>
                                    </p:anim>
                                    <p:anim calcmode="lin" valueType="num">
                                      <p:cBhvr>
                                        <p:cTn id="105"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28" grpId="0"/>
      <p:bldP spid="69" grpId="0" animBg="1"/>
      <p:bldP spid="33" grpId="0" animBg="1"/>
      <p:bldP spid="43" grpId="0"/>
      <p:bldP spid="44" grpId="0"/>
      <p:bldP spid="45" grpId="0" animBg="1"/>
      <p:bldP spid="74" grpId="0" animBg="1"/>
      <p:bldP spid="75" grpId="0" animBg="1"/>
      <p:bldP spid="52" grpId="0" animBg="1"/>
      <p:bldP spid="54" grpId="0"/>
      <p:bldP spid="8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5</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Motivation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74853" y="1869304"/>
            <a:ext cx="7734526" cy="923330"/>
          </a:xfrm>
          <a:prstGeom prst="rect">
            <a:avLst/>
          </a:prstGeom>
          <a:noFill/>
        </p:spPr>
        <p:txBody>
          <a:bodyPr wrap="square" rtlCol="0">
            <a:spAutoFit/>
          </a:bodyPr>
          <a:lstStyle/>
          <a:p>
            <a:r>
              <a:rPr lang="en-US" altLang="zh-CN" dirty="0" smtClean="0"/>
              <a:t>Attackers </a:t>
            </a:r>
            <a:r>
              <a:rPr lang="en-US" altLang="zh-CN" dirty="0"/>
              <a:t>usually break the program </a:t>
            </a:r>
            <a:r>
              <a:rPr lang="en-US" altLang="zh-CN" dirty="0" smtClean="0"/>
              <a:t>state </a:t>
            </a:r>
            <a:r>
              <a:rPr lang="en-US" altLang="zh-CN" dirty="0"/>
              <a:t>by exploiting vulnerabilities in target applications</a:t>
            </a:r>
            <a:r>
              <a:rPr lang="en-US" altLang="zh-CN" dirty="0" smtClean="0"/>
              <a:t>, </a:t>
            </a:r>
            <a:r>
              <a:rPr lang="en-US" altLang="zh-CN" dirty="0"/>
              <a:t>hijack the </a:t>
            </a:r>
            <a:r>
              <a:rPr lang="en-US" altLang="zh-CN" dirty="0" smtClean="0"/>
              <a:t>control-flow </a:t>
            </a:r>
            <a:r>
              <a:rPr lang="en-US" altLang="zh-CN" dirty="0"/>
              <a:t>of target applications to execute malicious code. </a:t>
            </a:r>
          </a:p>
        </p:txBody>
      </p:sp>
      <p:grpSp>
        <p:nvGrpSpPr>
          <p:cNvPr id="7" name="组 6"/>
          <p:cNvGrpSpPr>
            <a:grpSpLocks noChangeAspect="1"/>
          </p:cNvGrpSpPr>
          <p:nvPr/>
        </p:nvGrpSpPr>
        <p:grpSpPr>
          <a:xfrm>
            <a:off x="7925689" y="265029"/>
            <a:ext cx="612000" cy="604921"/>
            <a:chOff x="5859437" y="1130289"/>
            <a:chExt cx="549276" cy="542925"/>
          </a:xfrm>
          <a:solidFill>
            <a:schemeClr val="bg1">
              <a:lumMod val="65000"/>
            </a:schemeClr>
          </a:solidFill>
        </p:grpSpPr>
        <p:sp>
          <p:nvSpPr>
            <p:cNvPr id="8"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p:cNvSpPr txBox="1"/>
          <p:nvPr/>
        </p:nvSpPr>
        <p:spPr>
          <a:xfrm>
            <a:off x="557336" y="1168161"/>
            <a:ext cx="2985964"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Control-flow hijacking attacks</a:t>
            </a:r>
            <a:endParaRPr kumimoji="1" lang="zh-CN" altLang="en-US" dirty="0">
              <a:solidFill>
                <a:schemeClr val="bg1"/>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74" y="3444872"/>
            <a:ext cx="1101751" cy="110175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158" y="3381680"/>
            <a:ext cx="575951" cy="575951"/>
          </a:xfrm>
          <a:prstGeom prst="rect">
            <a:avLst/>
          </a:prstGeom>
        </p:spPr>
      </p:pic>
      <p:sp>
        <p:nvSpPr>
          <p:cNvPr id="13" name="文本框 12"/>
          <p:cNvSpPr txBox="1"/>
          <p:nvPr/>
        </p:nvSpPr>
        <p:spPr>
          <a:xfrm>
            <a:off x="1033174" y="4560276"/>
            <a:ext cx="991551" cy="369332"/>
          </a:xfrm>
          <a:prstGeom prst="rect">
            <a:avLst/>
          </a:prstGeom>
          <a:noFill/>
        </p:spPr>
        <p:txBody>
          <a:bodyPr wrap="square" rtlCol="0">
            <a:spAutoFit/>
          </a:bodyPr>
          <a:lstStyle/>
          <a:p>
            <a:r>
              <a:rPr kumimoji="1" lang="en-US" altLang="zh-CN" dirty="0" smtClean="0"/>
              <a:t>Attacker</a:t>
            </a:r>
            <a:endParaRPr kumimoji="1" lang="zh-CN" altLang="en-US" dirty="0"/>
          </a:p>
        </p:txBody>
      </p:sp>
      <p:cxnSp>
        <p:nvCxnSpPr>
          <p:cNvPr id="14" name="直线连接符 13"/>
          <p:cNvCxnSpPr/>
          <p:nvPr/>
        </p:nvCxnSpPr>
        <p:spPr>
          <a:xfrm>
            <a:off x="832005" y="2799230"/>
            <a:ext cx="730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7154" y="3493041"/>
            <a:ext cx="967219" cy="967219"/>
          </a:xfrm>
          <a:prstGeom prst="rect">
            <a:avLst/>
          </a:prstGeom>
        </p:spPr>
      </p:pic>
      <p:cxnSp>
        <p:nvCxnSpPr>
          <p:cNvPr id="28" name="直线箭头连接符 27"/>
          <p:cNvCxnSpPr/>
          <p:nvPr/>
        </p:nvCxnSpPr>
        <p:spPr>
          <a:xfrm>
            <a:off x="2314575" y="4076666"/>
            <a:ext cx="34718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014761" y="4484073"/>
            <a:ext cx="1938939" cy="369332"/>
          </a:xfrm>
          <a:prstGeom prst="rect">
            <a:avLst/>
          </a:prstGeom>
          <a:noFill/>
        </p:spPr>
        <p:txBody>
          <a:bodyPr wrap="square" rtlCol="0">
            <a:spAutoFit/>
          </a:bodyPr>
          <a:lstStyle/>
          <a:p>
            <a:r>
              <a:rPr kumimoji="1" lang="en-US" altLang="zh-CN" dirty="0" smtClean="0"/>
              <a:t>Target</a:t>
            </a:r>
            <a:r>
              <a:rPr kumimoji="1" lang="zh-CN" altLang="en-US" dirty="0" smtClean="0"/>
              <a:t> </a:t>
            </a:r>
            <a:r>
              <a:rPr kumimoji="1" lang="en-US" altLang="zh-CN" dirty="0" smtClean="0"/>
              <a:t>application</a:t>
            </a:r>
            <a:endParaRPr kumimoji="1" lang="zh-CN" altLang="en-US" dirty="0"/>
          </a:p>
        </p:txBody>
      </p:sp>
      <p:sp>
        <p:nvSpPr>
          <p:cNvPr id="30" name="文本框 29"/>
          <p:cNvSpPr txBox="1"/>
          <p:nvPr/>
        </p:nvSpPr>
        <p:spPr>
          <a:xfrm>
            <a:off x="3057542" y="3336313"/>
            <a:ext cx="2745036" cy="584775"/>
          </a:xfrm>
          <a:prstGeom prst="rect">
            <a:avLst/>
          </a:prstGeom>
          <a:noFill/>
        </p:spPr>
        <p:txBody>
          <a:bodyPr wrap="square" rtlCol="0">
            <a:spAutoFit/>
          </a:bodyPr>
          <a:lstStyle/>
          <a:p>
            <a:r>
              <a:rPr kumimoji="1" lang="en-US" altLang="zh-CN" sz="1600" dirty="0" smtClean="0"/>
              <a:t>Vulnerability</a:t>
            </a:r>
            <a:r>
              <a:rPr kumimoji="1" lang="zh-CN" altLang="en-US" sz="1600" dirty="0" smtClean="0"/>
              <a:t> </a:t>
            </a:r>
            <a:r>
              <a:rPr kumimoji="1" lang="en-US" altLang="zh-CN" sz="1600" dirty="0" smtClean="0"/>
              <a:t>of</a:t>
            </a:r>
            <a:r>
              <a:rPr kumimoji="1" lang="zh-CN" altLang="en-US" sz="1600" dirty="0" smtClean="0"/>
              <a:t> </a:t>
            </a:r>
            <a:r>
              <a:rPr kumimoji="1" lang="en-US" altLang="zh-CN" sz="1600" dirty="0" smtClean="0"/>
              <a:t>memory</a:t>
            </a:r>
            <a:r>
              <a:rPr kumimoji="1" lang="zh-CN" altLang="en-US" sz="1600" dirty="0" smtClean="0"/>
              <a:t> </a:t>
            </a:r>
            <a:r>
              <a:rPr kumimoji="1" lang="en-US" altLang="zh-CN" sz="1600" dirty="0" smtClean="0"/>
              <a:t>writable</a:t>
            </a:r>
            <a:r>
              <a:rPr kumimoji="1" lang="zh-CN" altLang="en-US" sz="1600" dirty="0" smtClean="0"/>
              <a:t> </a:t>
            </a:r>
            <a:r>
              <a:rPr kumimoji="1" lang="en-US" altLang="zh-CN" sz="1600" dirty="0" smtClean="0"/>
              <a:t>and</a:t>
            </a:r>
            <a:r>
              <a:rPr kumimoji="1" lang="zh-CN" altLang="en-US" sz="1600" dirty="0" smtClean="0"/>
              <a:t> </a:t>
            </a:r>
            <a:r>
              <a:rPr kumimoji="1" lang="en-US" altLang="zh-CN" sz="1600" dirty="0" smtClean="0"/>
              <a:t>readable</a:t>
            </a:r>
            <a:endParaRPr kumimoji="1" lang="zh-CN" altLang="en-US" sz="1600" dirty="0"/>
          </a:p>
        </p:txBody>
      </p:sp>
      <p:sp>
        <p:nvSpPr>
          <p:cNvPr id="31" name="矩形 30"/>
          <p:cNvSpPr/>
          <p:nvPr/>
        </p:nvSpPr>
        <p:spPr>
          <a:xfrm>
            <a:off x="2569513" y="4173018"/>
            <a:ext cx="2115259" cy="584775"/>
          </a:xfrm>
          <a:prstGeom prst="rect">
            <a:avLst/>
          </a:prstGeom>
        </p:spPr>
        <p:txBody>
          <a:bodyPr wrap="none">
            <a:spAutoFit/>
          </a:bodyPr>
          <a:lstStyle/>
          <a:p>
            <a:r>
              <a:rPr lang="en-US" altLang="zh-CN" sz="1600" dirty="0" smtClean="0"/>
              <a:t>Hijack </a:t>
            </a:r>
            <a:r>
              <a:rPr lang="en-US" altLang="zh-CN" sz="1600" dirty="0"/>
              <a:t>the </a:t>
            </a:r>
            <a:r>
              <a:rPr lang="en-US" altLang="zh-CN" sz="1600" dirty="0" smtClean="0"/>
              <a:t>control-flow</a:t>
            </a:r>
            <a:endParaRPr lang="zh-CN" altLang="en-US" sz="1600" dirty="0" smtClean="0"/>
          </a:p>
          <a:p>
            <a:r>
              <a:rPr lang="en-US" altLang="zh-CN" sz="1600" dirty="0" smtClean="0"/>
              <a:t>Execute</a:t>
            </a:r>
            <a:r>
              <a:rPr lang="zh-CN" altLang="en-US" sz="1600" dirty="0" smtClean="0"/>
              <a:t> </a:t>
            </a:r>
            <a:r>
              <a:rPr lang="en-US" altLang="zh-CN" sz="1600" dirty="0" smtClean="0"/>
              <a:t>malicious</a:t>
            </a:r>
            <a:r>
              <a:rPr lang="zh-CN" altLang="en-US" sz="1600" dirty="0" smtClean="0"/>
              <a:t> </a:t>
            </a:r>
            <a:r>
              <a:rPr lang="en-US" altLang="zh-CN" sz="1600" dirty="0" smtClean="0"/>
              <a:t>code</a:t>
            </a:r>
            <a:endParaRPr lang="zh-CN" altLang="en-US" sz="1600" dirty="0"/>
          </a:p>
        </p:txBody>
      </p:sp>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821410" y="4209990"/>
            <a:ext cx="438641" cy="438641"/>
          </a:xfrm>
          <a:prstGeom prst="rect">
            <a:avLst/>
          </a:prstGeom>
        </p:spPr>
      </p:pic>
      <p:sp>
        <p:nvSpPr>
          <p:cNvPr id="33" name="Freeform 109"/>
          <p:cNvSpPr>
            <a:spLocks noEditPoints="1"/>
          </p:cNvSpPr>
          <p:nvPr/>
        </p:nvSpPr>
        <p:spPr bwMode="auto">
          <a:xfrm>
            <a:off x="600287" y="5411773"/>
            <a:ext cx="410283" cy="362576"/>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p:cNvSpPr/>
          <p:nvPr/>
        </p:nvSpPr>
        <p:spPr>
          <a:xfrm>
            <a:off x="1010570" y="5231571"/>
            <a:ext cx="7429500" cy="830997"/>
          </a:xfrm>
          <a:prstGeom prst="rect">
            <a:avLst/>
          </a:prstGeom>
        </p:spPr>
        <p:txBody>
          <a:bodyPr wrap="square">
            <a:spAutoFit/>
          </a:bodyPr>
          <a:lstStyle/>
          <a:p>
            <a:r>
              <a:rPr lang="en-US" altLang="zh-CN" sz="1600" dirty="0"/>
              <a:t>The </a:t>
            </a:r>
            <a:r>
              <a:rPr lang="en-US" altLang="zh-CN" sz="1600" dirty="0" smtClean="0"/>
              <a:t>impact </a:t>
            </a:r>
            <a:r>
              <a:rPr lang="en-US" altLang="zh-CN" sz="1600" dirty="0"/>
              <a:t>is more severe for network applications such as </a:t>
            </a:r>
            <a:r>
              <a:rPr lang="en-US" altLang="zh-CN" sz="1600" dirty="0" smtClean="0"/>
              <a:t>browsers</a:t>
            </a:r>
            <a:r>
              <a:rPr lang="zh-CN" altLang="en-US" sz="1600" dirty="0" smtClean="0"/>
              <a:t> </a:t>
            </a:r>
            <a:r>
              <a:rPr lang="en-US" altLang="zh-CN" sz="1600" dirty="0" smtClean="0"/>
              <a:t>because</a:t>
            </a:r>
            <a:r>
              <a:rPr lang="zh-CN" altLang="en-US" sz="1600" dirty="0" smtClean="0"/>
              <a:t> </a:t>
            </a:r>
            <a:r>
              <a:rPr lang="en-US" altLang="zh-CN" sz="1600" dirty="0" smtClean="0"/>
              <a:t>they </a:t>
            </a:r>
            <a:r>
              <a:rPr lang="en-US" altLang="zh-CN" sz="1600" dirty="0"/>
              <a:t>are used to perform many sensitive user activities, including online banking, shopping and tax reporting. </a:t>
            </a:r>
          </a:p>
        </p:txBody>
      </p:sp>
    </p:spTree>
    <p:extLst>
      <p:ext uri="{BB962C8B-B14F-4D97-AF65-F5344CB8AC3E}">
        <p14:creationId xmlns:p14="http://schemas.microsoft.com/office/powerpoint/2010/main" val="179834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par>
                                <p:cTn id="38" presetID="9"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ppt_x"/>
                                          </p:val>
                                        </p:tav>
                                        <p:tav tm="100000">
                                          <p:val>
                                            <p:strVal val="#ppt_x"/>
                                          </p:val>
                                        </p:tav>
                                      </p:tavLst>
                                    </p:anim>
                                    <p:anim calcmode="lin" valueType="num">
                                      <p:cBhvr additive="base">
                                        <p:cTn id="46" dur="500" fill="hold"/>
                                        <p:tgtEl>
                                          <p:spTgt spid="3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29" grpId="0"/>
      <p:bldP spid="30" grpId="0"/>
      <p:bldP spid="31" grpId="0"/>
      <p:bldP spid="33"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6</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Motivation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 6"/>
          <p:cNvGrpSpPr>
            <a:grpSpLocks noChangeAspect="1"/>
          </p:cNvGrpSpPr>
          <p:nvPr/>
        </p:nvGrpSpPr>
        <p:grpSpPr>
          <a:xfrm>
            <a:off x="7925689" y="265029"/>
            <a:ext cx="612000" cy="604921"/>
            <a:chOff x="5859437" y="1130289"/>
            <a:chExt cx="549276" cy="542925"/>
          </a:xfrm>
          <a:solidFill>
            <a:schemeClr val="bg1">
              <a:lumMod val="65000"/>
            </a:schemeClr>
          </a:solidFill>
        </p:grpSpPr>
        <p:sp>
          <p:nvSpPr>
            <p:cNvPr id="8"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p:cNvSpPr txBox="1"/>
          <p:nvPr/>
        </p:nvSpPr>
        <p:spPr>
          <a:xfrm>
            <a:off x="557336" y="1168161"/>
            <a:ext cx="5672014"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smtClean="0">
                <a:solidFill>
                  <a:schemeClr val="bg1"/>
                </a:solidFill>
              </a:rPr>
              <a:t>Several </a:t>
            </a:r>
            <a:r>
              <a:rPr lang="en-US" altLang="zh-CN" dirty="0">
                <a:solidFill>
                  <a:schemeClr val="bg1"/>
                </a:solidFill>
              </a:rPr>
              <a:t>solutions to mitigate control-flow hijacking attacks </a:t>
            </a:r>
          </a:p>
        </p:txBody>
      </p:sp>
      <p:sp>
        <p:nvSpPr>
          <p:cNvPr id="12" name="矩形 11"/>
          <p:cNvSpPr/>
          <p:nvPr/>
        </p:nvSpPr>
        <p:spPr>
          <a:xfrm>
            <a:off x="950524" y="1786993"/>
            <a:ext cx="4386650" cy="369332"/>
          </a:xfrm>
          <a:prstGeom prst="rect">
            <a:avLst/>
          </a:prstGeom>
        </p:spPr>
        <p:txBody>
          <a:bodyPr wrap="none">
            <a:spAutoFit/>
          </a:bodyPr>
          <a:lstStyle/>
          <a:p>
            <a:r>
              <a:rPr lang="en-US" altLang="zh-CN" dirty="0"/>
              <a:t>Address Space Layout Randomization (</a:t>
            </a:r>
            <a:r>
              <a:rPr lang="en-US" altLang="zh-CN" dirty="0" smtClean="0"/>
              <a:t>ASLR)</a:t>
            </a:r>
            <a:endParaRPr lang="en-US" altLang="zh-CN" dirty="0"/>
          </a:p>
        </p:txBody>
      </p:sp>
      <p:sp>
        <p:nvSpPr>
          <p:cNvPr id="13" name="文本框 12"/>
          <p:cNvSpPr txBox="1">
            <a:spLocks/>
          </p:cNvSpPr>
          <p:nvPr/>
        </p:nvSpPr>
        <p:spPr>
          <a:xfrm>
            <a:off x="568327" y="1766585"/>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1</a:t>
            </a:r>
            <a:endParaRPr kumimoji="1" lang="zh-CN" altLang="en-US" sz="1100" dirty="0">
              <a:solidFill>
                <a:schemeClr val="bg1"/>
              </a:solidFill>
            </a:endParaRPr>
          </a:p>
        </p:txBody>
      </p:sp>
      <mc:AlternateContent xmlns:mc="http://schemas.openxmlformats.org/markup-compatibility/2006" xmlns:a14="http://schemas.microsoft.com/office/drawing/2010/main">
        <mc:Choice Requires="a14">
          <p:sp>
            <p:nvSpPr>
              <p:cNvPr id="14" name="矩形 13"/>
              <p:cNvSpPr/>
              <p:nvPr/>
            </p:nvSpPr>
            <p:spPr>
              <a:xfrm>
                <a:off x="945759" y="2268009"/>
                <a:ext cx="4115614" cy="369332"/>
              </a:xfrm>
              <a:prstGeom prst="rect">
                <a:avLst/>
              </a:prstGeom>
            </p:spPr>
            <p:txBody>
              <a:bodyPr wrap="none">
                <a:spAutoFit/>
              </a:bodyPr>
              <a:lstStyle/>
              <a:p>
                <a:r>
                  <a:rPr lang="en-US" altLang="zh-CN" dirty="0"/>
                  <a:t>Data Execution Prevention (DEP or </a:t>
                </a:r>
                <a:r>
                  <a:rPr lang="en-US" altLang="zh-CN" dirty="0" smtClean="0"/>
                  <a:t>W</a:t>
                </a:r>
                <a14:m>
                  <m:oMath xmlns:m="http://schemas.openxmlformats.org/officeDocument/2006/math">
                    <m:r>
                      <a:rPr lang="en-US" altLang="zh-CN" i="1" smtClean="0">
                        <a:latin typeface="Cambria Math" charset="0"/>
                        <a:ea typeface="Cambria Math" charset="0"/>
                        <a:cs typeface="Cambria Math" charset="0"/>
                      </a:rPr>
                      <m:t>⨁</m:t>
                    </m:r>
                  </m:oMath>
                </a14:m>
                <a:r>
                  <a:rPr lang="en-US" altLang="zh-CN" dirty="0" smtClean="0"/>
                  <a:t>X)</a:t>
                </a:r>
                <a:endParaRPr lang="en-US" altLang="zh-CN" dirty="0"/>
              </a:p>
            </p:txBody>
          </p:sp>
        </mc:Choice>
        <mc:Fallback xmlns="">
          <p:sp>
            <p:nvSpPr>
              <p:cNvPr id="14" name="矩形 13"/>
              <p:cNvSpPr>
                <a:spLocks noRot="1" noChangeAspect="1" noMove="1" noResize="1" noEditPoints="1" noAdjustHandles="1" noChangeArrowheads="1" noChangeShapeType="1" noTextEdit="1"/>
              </p:cNvSpPr>
              <p:nvPr/>
            </p:nvSpPr>
            <p:spPr>
              <a:xfrm>
                <a:off x="945759" y="2268009"/>
                <a:ext cx="4115614" cy="369332"/>
              </a:xfrm>
              <a:prstGeom prst="rect">
                <a:avLst/>
              </a:prstGeom>
              <a:blipFill rotWithShape="0">
                <a:blip r:embed="rId4"/>
                <a:stretch>
                  <a:fillRect l="-1185" t="-6557" b="-26230"/>
                </a:stretch>
              </a:blipFill>
            </p:spPr>
            <p:txBody>
              <a:bodyPr/>
              <a:lstStyle/>
              <a:p>
                <a:r>
                  <a:rPr lang="zh-CN" altLang="en-US">
                    <a:noFill/>
                  </a:rPr>
                  <a:t> </a:t>
                </a:r>
              </a:p>
            </p:txBody>
          </p:sp>
        </mc:Fallback>
      </mc:AlternateContent>
      <p:sp>
        <p:nvSpPr>
          <p:cNvPr id="15" name="文本框 14"/>
          <p:cNvSpPr txBox="1">
            <a:spLocks/>
          </p:cNvSpPr>
          <p:nvPr/>
        </p:nvSpPr>
        <p:spPr>
          <a:xfrm>
            <a:off x="563562" y="2261889"/>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2</a:t>
            </a:r>
            <a:endParaRPr kumimoji="1" lang="zh-CN" altLang="en-US" sz="1100" dirty="0">
              <a:solidFill>
                <a:schemeClr val="bg1"/>
              </a:solidFill>
            </a:endParaRPr>
          </a:p>
        </p:txBody>
      </p:sp>
      <p:sp>
        <p:nvSpPr>
          <p:cNvPr id="16" name="矩形 15"/>
          <p:cNvSpPr/>
          <p:nvPr/>
        </p:nvSpPr>
        <p:spPr>
          <a:xfrm>
            <a:off x="940991" y="2777597"/>
            <a:ext cx="2700163" cy="369332"/>
          </a:xfrm>
          <a:prstGeom prst="rect">
            <a:avLst/>
          </a:prstGeom>
        </p:spPr>
        <p:txBody>
          <a:bodyPr wrap="none">
            <a:spAutoFit/>
          </a:bodyPr>
          <a:lstStyle/>
          <a:p>
            <a:r>
              <a:rPr lang="en-US" altLang="zh-CN" dirty="0"/>
              <a:t>Control Flow Integrity (</a:t>
            </a:r>
            <a:r>
              <a:rPr lang="en-US" altLang="zh-CN" dirty="0" smtClean="0"/>
              <a:t>CFI</a:t>
            </a:r>
            <a:r>
              <a:rPr lang="en-US" altLang="zh-CN" dirty="0"/>
              <a:t>)</a:t>
            </a:r>
          </a:p>
        </p:txBody>
      </p:sp>
      <p:sp>
        <p:nvSpPr>
          <p:cNvPr id="17" name="文本框 16"/>
          <p:cNvSpPr txBox="1">
            <a:spLocks/>
          </p:cNvSpPr>
          <p:nvPr/>
        </p:nvSpPr>
        <p:spPr>
          <a:xfrm>
            <a:off x="558794" y="2757189"/>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3</a:t>
            </a:r>
            <a:endParaRPr kumimoji="1" lang="zh-CN" altLang="en-US" sz="1100" dirty="0">
              <a:solidFill>
                <a:schemeClr val="bg1"/>
              </a:solidFill>
            </a:endParaRPr>
          </a:p>
        </p:txBody>
      </p:sp>
      <p:grpSp>
        <p:nvGrpSpPr>
          <p:cNvPr id="26" name="组 25"/>
          <p:cNvGrpSpPr>
            <a:grpSpLocks noChangeAspect="1"/>
          </p:cNvGrpSpPr>
          <p:nvPr/>
        </p:nvGrpSpPr>
        <p:grpSpPr>
          <a:xfrm>
            <a:off x="563563" y="3319471"/>
            <a:ext cx="396000" cy="382576"/>
            <a:chOff x="549275" y="3319474"/>
            <a:chExt cx="561975" cy="542926"/>
          </a:xfrm>
        </p:grpSpPr>
        <p:sp>
          <p:nvSpPr>
            <p:cNvPr id="19" name="Freeform 16"/>
            <p:cNvSpPr>
              <a:spLocks noEditPoints="1"/>
            </p:cNvSpPr>
            <p:nvPr/>
          </p:nvSpPr>
          <p:spPr bwMode="auto">
            <a:xfrm>
              <a:off x="549275" y="3435362"/>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p:nvSpPr>
          <p:spPr bwMode="auto">
            <a:xfrm>
              <a:off x="896938" y="3409962"/>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p:nvSpPr>
          <p:spPr bwMode="auto">
            <a:xfrm>
              <a:off x="1041400" y="3319474"/>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p:nvSpPr>
          <p:spPr bwMode="auto">
            <a:xfrm>
              <a:off x="1041400" y="3411549"/>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p:nvSpPr>
          <p:spPr bwMode="auto">
            <a:xfrm>
              <a:off x="1041400" y="3454412"/>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p:nvSpPr>
          <p:spPr bwMode="auto">
            <a:xfrm>
              <a:off x="995363" y="3322649"/>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p:cNvSpPr>
            <p:nvPr/>
          </p:nvSpPr>
          <p:spPr bwMode="auto">
            <a:xfrm>
              <a:off x="917575" y="3319474"/>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文本框 3"/>
          <p:cNvSpPr txBox="1"/>
          <p:nvPr/>
        </p:nvSpPr>
        <p:spPr>
          <a:xfrm>
            <a:off x="933988" y="3375579"/>
            <a:ext cx="666212" cy="400110"/>
          </a:xfrm>
          <a:prstGeom prst="rect">
            <a:avLst/>
          </a:prstGeom>
          <a:noFill/>
        </p:spPr>
        <p:txBody>
          <a:bodyPr wrap="square" rtlCol="0">
            <a:spAutoFit/>
          </a:bodyPr>
          <a:lstStyle/>
          <a:p>
            <a:r>
              <a:rPr kumimoji="1" lang="en-US" altLang="zh-CN" sz="2000" b="1" dirty="0" smtClean="0">
                <a:solidFill>
                  <a:srgbClr val="C00000"/>
                </a:solidFill>
              </a:rPr>
              <a:t>BUT</a:t>
            </a:r>
            <a:endParaRPr kumimoji="1" lang="zh-CN" altLang="en-US" sz="2000" b="1" dirty="0">
              <a:solidFill>
                <a:srgbClr val="C00000"/>
              </a:solidFill>
            </a:endParaRPr>
          </a:p>
        </p:txBody>
      </p:sp>
      <p:sp>
        <p:nvSpPr>
          <p:cNvPr id="27" name="圆角矩形 26"/>
          <p:cNvSpPr/>
          <p:nvPr/>
        </p:nvSpPr>
        <p:spPr>
          <a:xfrm>
            <a:off x="1047916" y="4971388"/>
            <a:ext cx="6891786" cy="919401"/>
          </a:xfrm>
          <a:prstGeom prst="roundRect">
            <a:avLst/>
          </a:prstGeom>
          <a:solidFill>
            <a:schemeClr val="accent1">
              <a:lumMod val="75000"/>
            </a:schemeClr>
          </a:solidFill>
          <a:ln>
            <a:solidFill>
              <a:schemeClr val="accent1">
                <a:lumMod val="75000"/>
              </a:schemeClr>
            </a:solidFill>
          </a:ln>
        </p:spPr>
        <p:txBody>
          <a:bodyPr wrap="square">
            <a:spAutoFit/>
          </a:bodyPr>
          <a:lstStyle/>
          <a:p>
            <a:r>
              <a:rPr lang="en-US" altLang="zh-CN" sz="1600" dirty="0" smtClean="0">
                <a:solidFill>
                  <a:schemeClr val="bg1"/>
                </a:solidFill>
              </a:rPr>
              <a:t>Just-In-Time compilation can </a:t>
            </a:r>
            <a:r>
              <a:rPr lang="en-US" altLang="zh-CN" sz="1600" dirty="0">
                <a:solidFill>
                  <a:schemeClr val="bg1"/>
                </a:solidFill>
              </a:rPr>
              <a:t>compile </a:t>
            </a:r>
            <a:r>
              <a:rPr lang="en-US" altLang="zh-CN" sz="1600" dirty="0" smtClean="0">
                <a:solidFill>
                  <a:schemeClr val="bg1"/>
                </a:solidFill>
              </a:rPr>
              <a:t>scripts </a:t>
            </a:r>
            <a:r>
              <a:rPr lang="en-US" altLang="zh-CN" sz="1600" dirty="0">
                <a:solidFill>
                  <a:schemeClr val="bg1"/>
                </a:solidFill>
              </a:rPr>
              <a:t>to native code at runtime and then execute </a:t>
            </a:r>
            <a:r>
              <a:rPr lang="en-US" altLang="zh-CN" sz="1600" dirty="0" smtClean="0">
                <a:solidFill>
                  <a:schemeClr val="bg1"/>
                </a:solidFill>
              </a:rPr>
              <a:t>them,</a:t>
            </a:r>
            <a:r>
              <a:rPr lang="zh-CN" altLang="en-US" sz="1600" dirty="0" smtClean="0">
                <a:solidFill>
                  <a:schemeClr val="bg1"/>
                </a:solidFill>
              </a:rPr>
              <a:t> </a:t>
            </a:r>
            <a:r>
              <a:rPr lang="en-US" altLang="zh-CN" sz="1600" dirty="0" smtClean="0">
                <a:solidFill>
                  <a:schemeClr val="bg1"/>
                </a:solidFill>
              </a:rPr>
              <a:t>it</a:t>
            </a:r>
            <a:r>
              <a:rPr lang="zh-CN" altLang="en-US" sz="1600" dirty="0" smtClean="0">
                <a:solidFill>
                  <a:schemeClr val="bg1"/>
                </a:solidFill>
              </a:rPr>
              <a:t> </a:t>
            </a:r>
            <a:r>
              <a:rPr lang="en-US" altLang="zh-CN" sz="1600" dirty="0" smtClean="0">
                <a:solidFill>
                  <a:schemeClr val="bg1"/>
                </a:solidFill>
              </a:rPr>
              <a:t>can</a:t>
            </a:r>
            <a:r>
              <a:rPr lang="zh-CN" altLang="en-US" sz="1600" dirty="0" smtClean="0">
                <a:solidFill>
                  <a:schemeClr val="bg1"/>
                </a:solidFill>
              </a:rPr>
              <a:t> </a:t>
            </a:r>
            <a:r>
              <a:rPr lang="en-US" altLang="zh-CN" sz="1600" dirty="0" smtClean="0">
                <a:solidFill>
                  <a:schemeClr val="bg1"/>
                </a:solidFill>
              </a:rPr>
              <a:t>improve</a:t>
            </a:r>
            <a:r>
              <a:rPr lang="zh-CN" altLang="en-US" sz="1600" dirty="0" smtClean="0">
                <a:solidFill>
                  <a:schemeClr val="bg1"/>
                </a:solidFill>
              </a:rPr>
              <a:t> </a:t>
            </a:r>
            <a:r>
              <a:rPr lang="en-US" altLang="zh-CN" sz="1600" dirty="0" smtClean="0">
                <a:solidFill>
                  <a:schemeClr val="bg1"/>
                </a:solidFill>
              </a:rPr>
              <a:t>the</a:t>
            </a:r>
            <a:r>
              <a:rPr lang="zh-CN" altLang="en-US" sz="1600" dirty="0" smtClean="0">
                <a:solidFill>
                  <a:schemeClr val="bg1"/>
                </a:solidFill>
              </a:rPr>
              <a:t> </a:t>
            </a:r>
            <a:r>
              <a:rPr lang="en-US" altLang="zh-CN" sz="1600" dirty="0" smtClean="0">
                <a:solidFill>
                  <a:schemeClr val="bg1"/>
                </a:solidFill>
              </a:rPr>
              <a:t>performance</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web</a:t>
            </a:r>
            <a:r>
              <a:rPr lang="zh-CN" altLang="en-US" sz="1600" dirty="0" smtClean="0">
                <a:solidFill>
                  <a:schemeClr val="bg1"/>
                </a:solidFill>
              </a:rPr>
              <a:t> </a:t>
            </a:r>
            <a:r>
              <a:rPr lang="en-US" altLang="zh-CN" sz="1600" dirty="0" smtClean="0">
                <a:solidFill>
                  <a:schemeClr val="bg1"/>
                </a:solidFill>
              </a:rPr>
              <a:t>browsers</a:t>
            </a:r>
            <a:r>
              <a:rPr lang="zh-CN" altLang="en-US" sz="1600" dirty="0" smtClean="0">
                <a:solidFill>
                  <a:schemeClr val="bg1"/>
                </a:solidFill>
              </a:rPr>
              <a:t> </a:t>
            </a:r>
            <a:r>
              <a:rPr lang="en-US" altLang="zh-CN" sz="1600" dirty="0" smtClean="0">
                <a:solidFill>
                  <a:schemeClr val="bg1"/>
                </a:solidFill>
              </a:rPr>
              <a:t>so</a:t>
            </a:r>
            <a:r>
              <a:rPr lang="zh-CN" altLang="en-US" sz="1600" dirty="0" smtClean="0">
                <a:solidFill>
                  <a:schemeClr val="bg1"/>
                </a:solidFill>
              </a:rPr>
              <a:t> </a:t>
            </a:r>
            <a:r>
              <a:rPr lang="en-US" altLang="zh-CN" sz="1600" dirty="0" smtClean="0">
                <a:solidFill>
                  <a:schemeClr val="bg1"/>
                </a:solidFill>
              </a:rPr>
              <a:t>modern</a:t>
            </a:r>
            <a:r>
              <a:rPr lang="zh-CN" altLang="en-US" sz="1600" dirty="0" smtClean="0">
                <a:solidFill>
                  <a:schemeClr val="bg1"/>
                </a:solidFill>
              </a:rPr>
              <a:t> </a:t>
            </a:r>
            <a:r>
              <a:rPr lang="en-US" altLang="zh-CN" sz="1600" dirty="0" smtClean="0">
                <a:solidFill>
                  <a:schemeClr val="bg1"/>
                </a:solidFill>
              </a:rPr>
              <a:t>web</a:t>
            </a:r>
            <a:r>
              <a:rPr lang="zh-CN" altLang="en-US" sz="1600" dirty="0" smtClean="0">
                <a:solidFill>
                  <a:schemeClr val="bg1"/>
                </a:solidFill>
              </a:rPr>
              <a:t> </a:t>
            </a:r>
            <a:r>
              <a:rPr lang="en-US" altLang="zh-CN" sz="1600" dirty="0" smtClean="0">
                <a:solidFill>
                  <a:schemeClr val="bg1"/>
                </a:solidFill>
              </a:rPr>
              <a:t>browsers</a:t>
            </a:r>
            <a:r>
              <a:rPr lang="zh-CN" altLang="en-US" sz="1600" dirty="0" smtClean="0">
                <a:solidFill>
                  <a:schemeClr val="bg1"/>
                </a:solidFill>
              </a:rPr>
              <a:t> </a:t>
            </a:r>
            <a:r>
              <a:rPr lang="en-US" altLang="zh-CN" sz="1600" dirty="0" smtClean="0">
                <a:solidFill>
                  <a:schemeClr val="bg1"/>
                </a:solidFill>
              </a:rPr>
              <a:t>all</a:t>
            </a:r>
            <a:r>
              <a:rPr lang="zh-CN" altLang="en-US" sz="1600" dirty="0">
                <a:solidFill>
                  <a:schemeClr val="bg1"/>
                </a:solidFill>
              </a:rPr>
              <a:t> </a:t>
            </a:r>
            <a:r>
              <a:rPr lang="en-US" altLang="zh-CN" sz="1600" dirty="0" smtClean="0">
                <a:solidFill>
                  <a:schemeClr val="bg1"/>
                </a:solidFill>
              </a:rPr>
              <a:t>adopt</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use</a:t>
            </a:r>
            <a:r>
              <a:rPr lang="zh-CN" altLang="en-US" sz="1600" dirty="0" smtClean="0">
                <a:solidFill>
                  <a:schemeClr val="bg1"/>
                </a:solidFill>
              </a:rPr>
              <a:t> </a:t>
            </a:r>
            <a:r>
              <a:rPr lang="en-US" altLang="zh-CN" sz="1600" dirty="0" smtClean="0">
                <a:solidFill>
                  <a:schemeClr val="bg1"/>
                </a:solidFill>
              </a:rPr>
              <a:t>it.</a:t>
            </a:r>
            <a:endParaRPr lang="en-US" altLang="zh-CN" sz="1600" dirty="0">
              <a:solidFill>
                <a:schemeClr val="bg1"/>
              </a:solidFill>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8375" y="3730623"/>
            <a:ext cx="802546" cy="802546"/>
          </a:xfrm>
          <a:prstGeom prst="rect">
            <a:avLst/>
          </a:prstGeom>
        </p:spPr>
      </p:pic>
      <p:sp>
        <p:nvSpPr>
          <p:cNvPr id="18" name="文本框 17"/>
          <p:cNvSpPr txBox="1"/>
          <p:nvPr/>
        </p:nvSpPr>
        <p:spPr>
          <a:xfrm>
            <a:off x="1241710" y="4468971"/>
            <a:ext cx="1761856" cy="338554"/>
          </a:xfrm>
          <a:prstGeom prst="rect">
            <a:avLst/>
          </a:prstGeom>
          <a:noFill/>
        </p:spPr>
        <p:txBody>
          <a:bodyPr wrap="square" rtlCol="0">
            <a:spAutoFit/>
          </a:bodyPr>
          <a:lstStyle/>
          <a:p>
            <a:r>
              <a:rPr kumimoji="1" lang="en-US" altLang="zh-CN" sz="1600" dirty="0" smtClean="0"/>
              <a:t>Web</a:t>
            </a:r>
            <a:r>
              <a:rPr kumimoji="1" lang="zh-CN" altLang="en-US" sz="1600" dirty="0" smtClean="0"/>
              <a:t> </a:t>
            </a:r>
            <a:r>
              <a:rPr kumimoji="1" lang="en-US" altLang="zh-CN" sz="1600" dirty="0" smtClean="0"/>
              <a:t>Browsers</a:t>
            </a:r>
            <a:endParaRPr kumimoji="1" lang="zh-CN" altLang="en-US" sz="1600" dirty="0"/>
          </a:p>
        </p:txBody>
      </p:sp>
      <p:grpSp>
        <p:nvGrpSpPr>
          <p:cNvPr id="32" name="组 31"/>
          <p:cNvGrpSpPr/>
          <p:nvPr/>
        </p:nvGrpSpPr>
        <p:grpSpPr>
          <a:xfrm>
            <a:off x="3197214" y="3759199"/>
            <a:ext cx="742950" cy="743192"/>
            <a:chOff x="5214938" y="4104313"/>
            <a:chExt cx="742950" cy="743192"/>
          </a:xfrm>
        </p:grpSpPr>
        <p:sp>
          <p:nvSpPr>
            <p:cNvPr id="28" name="圆角矩形 27"/>
            <p:cNvSpPr/>
            <p:nvPr/>
          </p:nvSpPr>
          <p:spPr>
            <a:xfrm>
              <a:off x="5214938" y="4118601"/>
              <a:ext cx="714375" cy="728904"/>
            </a:xfrm>
            <a:prstGeom prst="roundRect">
              <a:avLst/>
            </a:prstGeom>
            <a:noFill/>
            <a:ln w="57150">
              <a:solidFill>
                <a:srgbClr val="F8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5280021" y="4104313"/>
              <a:ext cx="592139" cy="369332"/>
            </a:xfrm>
            <a:prstGeom prst="rect">
              <a:avLst/>
            </a:prstGeom>
            <a:noFill/>
          </p:spPr>
          <p:txBody>
            <a:bodyPr wrap="square" rtlCol="0">
              <a:spAutoFit/>
            </a:bodyPr>
            <a:lstStyle/>
            <a:p>
              <a:r>
                <a:rPr kumimoji="1" lang="en-US" altLang="zh-CN" b="1" dirty="0" smtClean="0">
                  <a:solidFill>
                    <a:schemeClr val="accent2"/>
                  </a:solidFill>
                </a:rPr>
                <a:t>&gt;_</a:t>
              </a:r>
              <a:endParaRPr kumimoji="1" lang="zh-CN" altLang="en-US" b="1" dirty="0">
                <a:solidFill>
                  <a:schemeClr val="accent2"/>
                </a:solidFill>
              </a:endParaRPr>
            </a:p>
          </p:txBody>
        </p:sp>
        <p:sp>
          <p:nvSpPr>
            <p:cNvPr id="31" name="文本框 30"/>
            <p:cNvSpPr txBox="1"/>
            <p:nvPr/>
          </p:nvSpPr>
          <p:spPr>
            <a:xfrm>
              <a:off x="5365749" y="4443418"/>
              <a:ext cx="592139" cy="369332"/>
            </a:xfrm>
            <a:prstGeom prst="rect">
              <a:avLst/>
            </a:prstGeom>
            <a:noFill/>
          </p:spPr>
          <p:txBody>
            <a:bodyPr wrap="square" rtlCol="0">
              <a:spAutoFit/>
            </a:bodyPr>
            <a:lstStyle/>
            <a:p>
              <a:r>
                <a:rPr kumimoji="1" lang="en-US" altLang="zh-CN" b="1" dirty="0" smtClean="0">
                  <a:solidFill>
                    <a:schemeClr val="accent2"/>
                  </a:solidFill>
                </a:rPr>
                <a:t>JIT</a:t>
              </a:r>
              <a:endParaRPr kumimoji="1" lang="zh-CN" altLang="en-US" b="1" dirty="0">
                <a:solidFill>
                  <a:schemeClr val="accent2"/>
                </a:solidFill>
              </a:endParaRPr>
            </a:p>
          </p:txBody>
        </p:sp>
      </p:grpSp>
      <p:sp>
        <p:nvSpPr>
          <p:cNvPr id="33" name="加号 32"/>
          <p:cNvSpPr>
            <a:spLocks noChangeAspect="1"/>
          </p:cNvSpPr>
          <p:nvPr/>
        </p:nvSpPr>
        <p:spPr>
          <a:xfrm>
            <a:off x="2591436" y="3947678"/>
            <a:ext cx="360000" cy="360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2980026" y="4477087"/>
            <a:ext cx="1263354" cy="338554"/>
          </a:xfrm>
          <a:prstGeom prst="rect">
            <a:avLst/>
          </a:prstGeom>
          <a:noFill/>
        </p:spPr>
        <p:txBody>
          <a:bodyPr wrap="square" rtlCol="0">
            <a:spAutoFit/>
          </a:bodyPr>
          <a:lstStyle/>
          <a:p>
            <a:r>
              <a:rPr kumimoji="1" lang="en-US" altLang="zh-CN" sz="1600" dirty="0" smtClean="0"/>
              <a:t>JIT</a:t>
            </a:r>
            <a:r>
              <a:rPr kumimoji="1" lang="zh-CN" altLang="en-US" sz="1600" dirty="0" smtClean="0"/>
              <a:t> </a:t>
            </a:r>
            <a:r>
              <a:rPr kumimoji="1" lang="en-US" altLang="zh-CN" sz="1600" dirty="0" smtClean="0"/>
              <a:t>Compiler</a:t>
            </a:r>
            <a:endParaRPr kumimoji="1" lang="zh-CN" altLang="en-US" sz="1600" dirty="0"/>
          </a:p>
        </p:txBody>
      </p:sp>
      <p:sp>
        <p:nvSpPr>
          <p:cNvPr id="35" name="文本框 34"/>
          <p:cNvSpPr txBox="1"/>
          <p:nvPr/>
        </p:nvSpPr>
        <p:spPr>
          <a:xfrm>
            <a:off x="4800593" y="3814760"/>
            <a:ext cx="2900363" cy="338554"/>
          </a:xfrm>
          <a:prstGeom prst="rect">
            <a:avLst/>
          </a:prstGeom>
          <a:noFill/>
        </p:spPr>
        <p:txBody>
          <a:bodyPr wrap="square" rtlCol="0">
            <a:spAutoFit/>
          </a:bodyPr>
          <a:lstStyle/>
          <a:p>
            <a:r>
              <a:rPr kumimoji="1" lang="en-US" altLang="zh-CN" sz="1600" dirty="0" smtClean="0"/>
              <a:t>Performance</a:t>
            </a:r>
            <a:r>
              <a:rPr kumimoji="1" lang="zh-CN" altLang="en-US" sz="1600" dirty="0"/>
              <a:t> </a:t>
            </a:r>
            <a:r>
              <a:rPr kumimoji="1" lang="en-US" altLang="zh-CN" sz="1600" dirty="0" smtClean="0"/>
              <a:t>Optimization</a:t>
            </a:r>
            <a:endParaRPr kumimoji="1" lang="zh-CN" altLang="en-US" sz="1600" dirty="0"/>
          </a:p>
        </p:txBody>
      </p:sp>
      <p:sp>
        <p:nvSpPr>
          <p:cNvPr id="36" name="文本框 35"/>
          <p:cNvSpPr txBox="1"/>
          <p:nvPr/>
        </p:nvSpPr>
        <p:spPr>
          <a:xfrm>
            <a:off x="4795826" y="4152893"/>
            <a:ext cx="3321555" cy="338554"/>
          </a:xfrm>
          <a:prstGeom prst="rect">
            <a:avLst/>
          </a:prstGeom>
          <a:noFill/>
        </p:spPr>
        <p:txBody>
          <a:bodyPr wrap="square" rtlCol="0">
            <a:spAutoFit/>
          </a:bodyPr>
          <a:lstStyle/>
          <a:p>
            <a:r>
              <a:rPr kumimoji="1" lang="en-US" altLang="zh-CN" sz="1600" dirty="0" smtClean="0"/>
              <a:t>Cause</a:t>
            </a:r>
            <a:r>
              <a:rPr kumimoji="1" lang="zh-CN" altLang="en-US" sz="1600" dirty="0" smtClean="0"/>
              <a:t> </a:t>
            </a:r>
            <a:r>
              <a:rPr kumimoji="1" lang="en-US" altLang="zh-CN" sz="1600" dirty="0" smtClean="0"/>
              <a:t>existing</a:t>
            </a:r>
            <a:r>
              <a:rPr kumimoji="1" lang="zh-CN" altLang="en-US" sz="1600" dirty="0" smtClean="0"/>
              <a:t> </a:t>
            </a:r>
            <a:r>
              <a:rPr kumimoji="1" lang="en-US" altLang="zh-CN" sz="1600" dirty="0" smtClean="0"/>
              <a:t>defenses</a:t>
            </a:r>
            <a:r>
              <a:rPr kumimoji="1" lang="zh-CN" altLang="en-US" sz="1600" dirty="0" smtClean="0"/>
              <a:t> </a:t>
            </a:r>
            <a:r>
              <a:rPr kumimoji="1" lang="en-US" altLang="zh-CN" sz="1600" dirty="0" smtClean="0"/>
              <a:t>ineffective</a:t>
            </a:r>
            <a:endParaRPr kumimoji="1" lang="zh-CN" altLang="en-US" sz="1600" dirty="0"/>
          </a:p>
        </p:txBody>
      </p:sp>
      <p:sp>
        <p:nvSpPr>
          <p:cNvPr id="38" name="等腰三角形 4"/>
          <p:cNvSpPr>
            <a:spLocks noChangeAspect="1"/>
          </p:cNvSpPr>
          <p:nvPr/>
        </p:nvSpPr>
        <p:spPr>
          <a:xfrm rot="10800000" flipV="1">
            <a:off x="3512375" y="4861196"/>
            <a:ext cx="144016" cy="108012"/>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线箭头连接符 39"/>
          <p:cNvCxnSpPr/>
          <p:nvPr/>
        </p:nvCxnSpPr>
        <p:spPr>
          <a:xfrm>
            <a:off x="4071926" y="4139026"/>
            <a:ext cx="6608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左大括号 41"/>
          <p:cNvSpPr/>
          <p:nvPr/>
        </p:nvSpPr>
        <p:spPr>
          <a:xfrm>
            <a:off x="4752961" y="3919102"/>
            <a:ext cx="108000" cy="468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064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450" decel="100000" fill="hold"/>
                                        <p:tgtEl>
                                          <p:spTgt spid="11"/>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450" decel="100000" fill="hold"/>
                                        <p:tgtEl>
                                          <p:spTgt spid="12"/>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450" decel="100000" fill="hold"/>
                                        <p:tgtEl>
                                          <p:spTgt spid="13"/>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450" decel="100000" fill="hold"/>
                                        <p:tgtEl>
                                          <p:spTgt spid="14"/>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450" decel="100000" fill="hold"/>
                                        <p:tgtEl>
                                          <p:spTgt spid="15"/>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strVal val="#ppt_x"/>
                                          </p:val>
                                        </p:tav>
                                        <p:tav tm="100000">
                                          <p:val>
                                            <p:strVal val="#ppt_x"/>
                                          </p:val>
                                        </p:tav>
                                      </p:tavLst>
                                    </p:anim>
                                    <p:anim calcmode="lin" valueType="num">
                                      <p:cBhvr>
                                        <p:cTn id="39" dur="450" decel="100000" fill="hold"/>
                                        <p:tgtEl>
                                          <p:spTgt spid="16"/>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450" decel="100000" fill="hold"/>
                                        <p:tgtEl>
                                          <p:spTgt spid="17"/>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32"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ircle(out)">
                                      <p:cBhvr>
                                        <p:cTn id="51" dur="500"/>
                                        <p:tgtEl>
                                          <p:spTgt spid="26"/>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circle(out)">
                                      <p:cBhvr>
                                        <p:cTn id="54" dur="500"/>
                                        <p:tgtEl>
                                          <p:spTgt spid="4"/>
                                        </p:tgtEl>
                                      </p:cBhvr>
                                    </p:animEffect>
                                  </p:childTnLst>
                                  <p:subTnLst>
                                    <p:audio>
                                      <p:cMediaNode>
                                        <p:cTn display="0" masterRel="sameClick">
                                          <p:stCondLst>
                                            <p:cond evt="begin" delay="0">
                                              <p:tn val="52"/>
                                            </p:cond>
                                          </p:stCondLst>
                                          <p:endCondLst>
                                            <p:cond evt="onStopAudio" delay="0">
                                              <p:tgtEl>
                                                <p:sldTgt/>
                                              </p:tgtEl>
                                            </p:cond>
                                          </p:endCondLst>
                                        </p:cTn>
                                        <p:tgtEl>
                                          <p:sndTgt r:embed="rId3" name="Explosion"/>
                                        </p:tgtEl>
                                      </p:cMediaNode>
                                    </p:audio>
                                  </p:sub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par>
                                <p:cTn id="62" presetID="22" presetClass="entr" presetSubtype="8"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left)">
                                      <p:cBhvr>
                                        <p:cTn id="70" dur="500"/>
                                        <p:tgtEl>
                                          <p:spTgt spid="3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left)">
                                      <p:cBhvr>
                                        <p:cTn id="73" dur="500"/>
                                        <p:tgtEl>
                                          <p:spTgt spid="3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500"/>
                                        <p:tgtEl>
                                          <p:spTgt spid="36"/>
                                        </p:tgtEl>
                                      </p:cBhvr>
                                    </p:animEffect>
                                  </p:childTnLst>
                                </p:cTn>
                              </p:par>
                              <p:par>
                                <p:cTn id="77" presetID="22" presetClass="entr" presetSubtype="8"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anim calcmode="lin" valueType="num">
                                      <p:cBhvr>
                                        <p:cTn id="88" dur="500" fill="hold"/>
                                        <p:tgtEl>
                                          <p:spTgt spid="38"/>
                                        </p:tgtEl>
                                        <p:attrNameLst>
                                          <p:attrName>ppt_x</p:attrName>
                                        </p:attrNameLst>
                                      </p:cBhvr>
                                      <p:tavLst>
                                        <p:tav tm="0">
                                          <p:val>
                                            <p:strVal val="#ppt_x"/>
                                          </p:val>
                                        </p:tav>
                                        <p:tav tm="100000">
                                          <p:val>
                                            <p:strVal val="#ppt_x"/>
                                          </p:val>
                                        </p:tav>
                                      </p:tavLst>
                                    </p:anim>
                                    <p:anim calcmode="lin" valueType="num">
                                      <p:cBhvr>
                                        <p:cTn id="89" dur="500" fill="hold"/>
                                        <p:tgtEl>
                                          <p:spTgt spid="3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anim calcmode="lin" valueType="num">
                                      <p:cBhvr>
                                        <p:cTn id="93" dur="500" fill="hold"/>
                                        <p:tgtEl>
                                          <p:spTgt spid="27"/>
                                        </p:tgtEl>
                                        <p:attrNameLst>
                                          <p:attrName>ppt_x</p:attrName>
                                        </p:attrNameLst>
                                      </p:cBhvr>
                                      <p:tavLst>
                                        <p:tav tm="0">
                                          <p:val>
                                            <p:strVal val="#ppt_x"/>
                                          </p:val>
                                        </p:tav>
                                        <p:tav tm="100000">
                                          <p:val>
                                            <p:strVal val="#ppt_x"/>
                                          </p:val>
                                        </p:tav>
                                      </p:tavLst>
                                    </p:anim>
                                    <p:anim calcmode="lin" valueType="num">
                                      <p:cBhvr>
                                        <p:cTn id="9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4" grpId="0"/>
      <p:bldP spid="27" grpId="0" animBg="1"/>
      <p:bldP spid="18" grpId="0"/>
      <p:bldP spid="33" grpId="0" animBg="1"/>
      <p:bldP spid="34" grpId="0"/>
      <p:bldP spid="35" grpId="0"/>
      <p:bldP spid="36" grpId="0"/>
      <p:bldP spid="38"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7</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Motivation</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7010" y="3223247"/>
            <a:ext cx="7349489" cy="646331"/>
          </a:xfrm>
          <a:prstGeom prst="rect">
            <a:avLst/>
          </a:prstGeom>
          <a:noFill/>
        </p:spPr>
        <p:txBody>
          <a:bodyPr wrap="square" rtlCol="0">
            <a:spAutoFit/>
          </a:bodyPr>
          <a:lstStyle/>
          <a:p>
            <a:r>
              <a:rPr lang="en-US" altLang="zh-CN" dirty="0" smtClean="0"/>
              <a:t>This</a:t>
            </a:r>
            <a:r>
              <a:rPr lang="zh-CN" altLang="en-US" dirty="0" smtClean="0"/>
              <a:t> </a:t>
            </a:r>
            <a:r>
              <a:rPr lang="en-US" altLang="zh-CN" dirty="0" smtClean="0"/>
              <a:t>prevents </a:t>
            </a:r>
            <a:r>
              <a:rPr lang="en-US" altLang="zh-CN" dirty="0"/>
              <a:t>the application of defenses such as CFI, as it is difficult to obtain the </a:t>
            </a:r>
            <a:r>
              <a:rPr lang="en-US" altLang="zh-CN" dirty="0" smtClean="0"/>
              <a:t>control-flow </a:t>
            </a:r>
            <a:r>
              <a:rPr lang="en-US" altLang="zh-CN" dirty="0"/>
              <a:t>information for the JIT compiled code. </a:t>
            </a:r>
          </a:p>
        </p:txBody>
      </p:sp>
      <p:grpSp>
        <p:nvGrpSpPr>
          <p:cNvPr id="7" name="组 6"/>
          <p:cNvGrpSpPr>
            <a:grpSpLocks noChangeAspect="1"/>
          </p:cNvGrpSpPr>
          <p:nvPr/>
        </p:nvGrpSpPr>
        <p:grpSpPr>
          <a:xfrm>
            <a:off x="7925689" y="265029"/>
            <a:ext cx="612000" cy="604921"/>
            <a:chOff x="5859437" y="1130289"/>
            <a:chExt cx="549276" cy="542925"/>
          </a:xfrm>
          <a:solidFill>
            <a:schemeClr val="bg1">
              <a:lumMod val="65000"/>
            </a:schemeClr>
          </a:solidFill>
        </p:grpSpPr>
        <p:sp>
          <p:nvSpPr>
            <p:cNvPr id="8" name="Freeform 107"/>
            <p:cNvSpPr>
              <a:spLocks noEditPoints="1"/>
            </p:cNvSpPr>
            <p:nvPr/>
          </p:nvSpPr>
          <p:spPr bwMode="auto">
            <a:xfrm>
              <a:off x="5859437" y="1130289"/>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8"/>
            <p:cNvSpPr>
              <a:spLocks noEditPoints="1"/>
            </p:cNvSpPr>
            <p:nvPr/>
          </p:nvSpPr>
          <p:spPr bwMode="auto">
            <a:xfrm>
              <a:off x="6134075" y="1403339"/>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p:cNvSpPr txBox="1"/>
          <p:nvPr/>
        </p:nvSpPr>
        <p:spPr>
          <a:xfrm>
            <a:off x="557336" y="1168161"/>
            <a:ext cx="1157163"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a:solidFill>
                  <a:schemeClr val="bg1"/>
                </a:solidFill>
              </a:rPr>
              <a:t>challenge</a:t>
            </a:r>
            <a:endParaRPr lang="zh-CN" altLang="en-US" dirty="0">
              <a:solidFill>
                <a:schemeClr val="bg1"/>
              </a:solidFill>
            </a:endParaRPr>
          </a:p>
        </p:txBody>
      </p:sp>
      <p:sp>
        <p:nvSpPr>
          <p:cNvPr id="12" name="文本框 11"/>
          <p:cNvSpPr txBox="1">
            <a:spLocks/>
          </p:cNvSpPr>
          <p:nvPr/>
        </p:nvSpPr>
        <p:spPr>
          <a:xfrm>
            <a:off x="568327" y="1895177"/>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1</a:t>
            </a:r>
            <a:endParaRPr kumimoji="1" lang="zh-CN" altLang="en-US" sz="1100" dirty="0">
              <a:solidFill>
                <a:schemeClr val="bg1"/>
              </a:solidFill>
            </a:endParaRPr>
          </a:p>
        </p:txBody>
      </p:sp>
      <mc:AlternateContent xmlns:mc="http://schemas.openxmlformats.org/markup-compatibility/2006" xmlns:a14="http://schemas.microsoft.com/office/drawing/2010/main">
        <mc:Choice Requires="a14">
          <p:sp>
            <p:nvSpPr>
              <p:cNvPr id="4" name="矩形 3"/>
              <p:cNvSpPr/>
              <p:nvPr/>
            </p:nvSpPr>
            <p:spPr>
              <a:xfrm>
                <a:off x="993036" y="1780036"/>
                <a:ext cx="6995835" cy="646331"/>
              </a:xfrm>
              <a:prstGeom prst="rect">
                <a:avLst/>
              </a:prstGeom>
            </p:spPr>
            <p:txBody>
              <a:bodyPr wrap="square">
                <a:spAutoFit/>
              </a:bodyPr>
              <a:lstStyle/>
              <a:p>
                <a:r>
                  <a:rPr lang="en-US" altLang="zh-CN" dirty="0"/>
                  <a:t>The</a:t>
                </a:r>
                <a:r>
                  <a:rPr lang="zh-CN" altLang="en-US" dirty="0"/>
                  <a:t> </a:t>
                </a:r>
                <a:r>
                  <a:rPr lang="en-US" altLang="zh-CN" dirty="0"/>
                  <a:t>JIT compiled code is generated at runtime, it resides in memory that is both writable and executable </a:t>
                </a:r>
                <a:r>
                  <a:rPr lang="en-US" altLang="zh-CN" dirty="0" smtClean="0"/>
                  <a:t>and </a:t>
                </a:r>
                <a:r>
                  <a:rPr lang="en-US" altLang="zh-CN" dirty="0"/>
                  <a:t>thus not protected by </a:t>
                </a:r>
                <a:r>
                  <a:rPr lang="en-US" altLang="zh-CN" dirty="0" smtClean="0"/>
                  <a:t>W</a:t>
                </a:r>
                <a14:m>
                  <m:oMath xmlns:m="http://schemas.openxmlformats.org/officeDocument/2006/math">
                    <m:r>
                      <a:rPr lang="en-US" altLang="zh-CN" i="1">
                        <a:latin typeface="Cambria Math" charset="0"/>
                        <a:ea typeface="Cambria Math" charset="0"/>
                        <a:cs typeface="Cambria Math" charset="0"/>
                      </a:rPr>
                      <m:t>⨁</m:t>
                    </m:r>
                  </m:oMath>
                </a14:m>
                <a:r>
                  <a:rPr lang="en-US" altLang="zh-CN" dirty="0" smtClean="0"/>
                  <a:t>X. </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993036" y="1780036"/>
                <a:ext cx="6995835" cy="646331"/>
              </a:xfrm>
              <a:prstGeom prst="rect">
                <a:avLst/>
              </a:prstGeom>
              <a:blipFill rotWithShape="0">
                <a:blip r:embed="rId3"/>
                <a:stretch>
                  <a:fillRect l="-784" t="-3774" r="-87" b="-15094"/>
                </a:stretch>
              </a:blipFill>
            </p:spPr>
            <p:txBody>
              <a:bodyPr/>
              <a:lstStyle/>
              <a:p>
                <a:r>
                  <a:rPr lang="zh-CN" altLang="en-US">
                    <a:noFill/>
                  </a:rPr>
                  <a:t> </a:t>
                </a:r>
              </a:p>
            </p:txBody>
          </p:sp>
        </mc:Fallback>
      </mc:AlternateContent>
      <p:sp>
        <p:nvSpPr>
          <p:cNvPr id="13" name="文本框 12"/>
          <p:cNvSpPr txBox="1">
            <a:spLocks/>
          </p:cNvSpPr>
          <p:nvPr/>
        </p:nvSpPr>
        <p:spPr>
          <a:xfrm>
            <a:off x="577851" y="2647653"/>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a:solidFill>
                  <a:schemeClr val="bg1"/>
                </a:solidFill>
              </a:rPr>
              <a:t>2</a:t>
            </a:r>
            <a:endParaRPr kumimoji="1" lang="zh-CN" altLang="en-US" sz="1100" dirty="0">
              <a:solidFill>
                <a:schemeClr val="bg1"/>
              </a:solidFill>
            </a:endParaRPr>
          </a:p>
        </p:txBody>
      </p:sp>
      <p:sp>
        <p:nvSpPr>
          <p:cNvPr id="14" name="矩形 13"/>
          <p:cNvSpPr/>
          <p:nvPr/>
        </p:nvSpPr>
        <p:spPr>
          <a:xfrm>
            <a:off x="1002559" y="2489648"/>
            <a:ext cx="7271993" cy="646331"/>
          </a:xfrm>
          <a:prstGeom prst="rect">
            <a:avLst/>
          </a:prstGeom>
        </p:spPr>
        <p:txBody>
          <a:bodyPr wrap="square">
            <a:spAutoFit/>
          </a:bodyPr>
          <a:lstStyle/>
          <a:p>
            <a:r>
              <a:rPr lang="en-US" altLang="zh-CN" dirty="0" smtClean="0"/>
              <a:t>Attackers </a:t>
            </a:r>
            <a:r>
              <a:rPr lang="en-US" altLang="zh-CN" dirty="0"/>
              <a:t>can manipulate the layout of the JIT memory to launch various types of </a:t>
            </a:r>
            <a:r>
              <a:rPr lang="en-US" altLang="zh-CN" dirty="0" smtClean="0"/>
              <a:t>attacks.</a:t>
            </a:r>
            <a:endParaRPr lang="en-US" altLang="zh-CN" dirty="0"/>
          </a:p>
        </p:txBody>
      </p:sp>
      <p:sp>
        <p:nvSpPr>
          <p:cNvPr id="15" name="文本框 14"/>
          <p:cNvSpPr txBox="1">
            <a:spLocks/>
          </p:cNvSpPr>
          <p:nvPr/>
        </p:nvSpPr>
        <p:spPr>
          <a:xfrm>
            <a:off x="558800" y="3300104"/>
            <a:ext cx="360000" cy="367873"/>
          </a:xfrm>
          <a:prstGeom prst="ellipse">
            <a:avLst/>
          </a:prstGeom>
          <a:solidFill>
            <a:schemeClr val="accent1">
              <a:lumMod val="75000"/>
            </a:schemeClr>
          </a:solidFill>
        </p:spPr>
        <p:txBody>
          <a:bodyPr wrap="square" rtlCol="0">
            <a:spAutoFit/>
          </a:bodyPr>
          <a:lstStyle/>
          <a:p>
            <a:pPr algn="ctr"/>
            <a:r>
              <a:rPr kumimoji="1" lang="en-US" altLang="zh-CN" sz="1100" dirty="0" smtClean="0">
                <a:solidFill>
                  <a:schemeClr val="bg1"/>
                </a:solidFill>
              </a:rPr>
              <a:t>3</a:t>
            </a:r>
            <a:endParaRPr kumimoji="1" lang="zh-CN" altLang="en-US" sz="1100" dirty="0">
              <a:solidFill>
                <a:schemeClr val="bg1"/>
              </a:solidFill>
            </a:endParaRPr>
          </a:p>
        </p:txBody>
      </p:sp>
      <p:sp>
        <p:nvSpPr>
          <p:cNvPr id="17" name="文本框 16"/>
          <p:cNvSpPr txBox="1"/>
          <p:nvPr/>
        </p:nvSpPr>
        <p:spPr>
          <a:xfrm>
            <a:off x="581150" y="4463816"/>
            <a:ext cx="2819281"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lang="en-US" altLang="zh-CN" dirty="0" smtClean="0">
                <a:solidFill>
                  <a:schemeClr val="bg1"/>
                </a:solidFill>
              </a:rPr>
              <a:t>The</a:t>
            </a:r>
            <a:r>
              <a:rPr lang="zh-CN" altLang="en-US" dirty="0" smtClean="0">
                <a:solidFill>
                  <a:schemeClr val="bg1"/>
                </a:solidFill>
              </a:rPr>
              <a:t> </a:t>
            </a:r>
            <a:r>
              <a:rPr lang="en-US" altLang="zh-CN" dirty="0" smtClean="0">
                <a:solidFill>
                  <a:schemeClr val="bg1"/>
                </a:solidFill>
              </a:rPr>
              <a:t>solution</a:t>
            </a:r>
            <a:r>
              <a:rPr lang="zh-CN" altLang="en-US" dirty="0" smtClean="0">
                <a:solidFill>
                  <a:schemeClr val="bg1"/>
                </a:solidFill>
              </a:rPr>
              <a:t> </a:t>
            </a:r>
            <a:r>
              <a:rPr lang="en-US" altLang="zh-CN" dirty="0" smtClean="0">
                <a:solidFill>
                  <a:schemeClr val="bg1"/>
                </a:solidFill>
              </a:rPr>
              <a:t>of</a:t>
            </a:r>
            <a:r>
              <a:rPr lang="zh-CN" altLang="en-US" dirty="0" smtClean="0">
                <a:solidFill>
                  <a:schemeClr val="bg1"/>
                </a:solidFill>
              </a:rPr>
              <a:t> </a:t>
            </a:r>
            <a:r>
              <a:rPr lang="en-US" altLang="zh-CN" dirty="0" smtClean="0">
                <a:solidFill>
                  <a:schemeClr val="bg1"/>
                </a:solidFill>
              </a:rPr>
              <a:t>this</a:t>
            </a:r>
            <a:r>
              <a:rPr lang="zh-CN" altLang="en-US" dirty="0" smtClean="0">
                <a:solidFill>
                  <a:schemeClr val="bg1"/>
                </a:solidFill>
              </a:rPr>
              <a:t> </a:t>
            </a:r>
            <a:r>
              <a:rPr lang="en-US" altLang="zh-CN" dirty="0" smtClean="0">
                <a:solidFill>
                  <a:schemeClr val="bg1"/>
                </a:solidFill>
              </a:rPr>
              <a:t>paper</a:t>
            </a:r>
            <a:endParaRPr lang="zh-CN" altLang="en-US" dirty="0">
              <a:solidFill>
                <a:schemeClr val="bg1"/>
              </a:solidFill>
            </a:endParaRPr>
          </a:p>
        </p:txBody>
      </p:sp>
      <p:sp>
        <p:nvSpPr>
          <p:cNvPr id="18" name="圆角矩形 17"/>
          <p:cNvSpPr/>
          <p:nvPr/>
        </p:nvSpPr>
        <p:spPr>
          <a:xfrm>
            <a:off x="706333" y="5040252"/>
            <a:ext cx="7362234" cy="919401"/>
          </a:xfrm>
          <a:prstGeom prst="roundRect">
            <a:avLst/>
          </a:prstGeom>
          <a:solidFill>
            <a:schemeClr val="accent1">
              <a:lumMod val="75000"/>
            </a:schemeClr>
          </a:solidFill>
        </p:spPr>
        <p:txBody>
          <a:bodyPr wrap="square">
            <a:spAutoFit/>
          </a:bodyPr>
          <a:lstStyle/>
          <a:p>
            <a:r>
              <a:rPr lang="en-US" altLang="zh-CN" sz="1600" dirty="0" smtClean="0">
                <a:solidFill>
                  <a:schemeClr val="bg1"/>
                </a:solidFill>
              </a:rPr>
              <a:t>This</a:t>
            </a:r>
            <a:r>
              <a:rPr lang="zh-CN" altLang="en-US" sz="1600" dirty="0" smtClean="0">
                <a:solidFill>
                  <a:schemeClr val="bg1"/>
                </a:solidFill>
              </a:rPr>
              <a:t> </a:t>
            </a:r>
            <a:r>
              <a:rPr lang="en-US" altLang="zh-CN" sz="1600" dirty="0" smtClean="0">
                <a:solidFill>
                  <a:schemeClr val="bg1"/>
                </a:solidFill>
              </a:rPr>
              <a:t>paper proposes </a:t>
            </a:r>
            <a:r>
              <a:rPr lang="en-US" altLang="zh-CN" sz="1600" dirty="0">
                <a:solidFill>
                  <a:schemeClr val="bg1"/>
                </a:solidFill>
              </a:rPr>
              <a:t>a general defense solution, </a:t>
            </a:r>
            <a:r>
              <a:rPr lang="en-US" altLang="zh-CN" sz="1600" dirty="0" err="1">
                <a:solidFill>
                  <a:schemeClr val="bg1"/>
                </a:solidFill>
              </a:rPr>
              <a:t>JITScope</a:t>
            </a:r>
            <a:r>
              <a:rPr lang="en-US" altLang="zh-CN" sz="1600" dirty="0">
                <a:solidFill>
                  <a:schemeClr val="bg1"/>
                </a:solidFill>
              </a:rPr>
              <a:t>, to enforce a strong security policy with a low performance overhead, used to protect applications (such as web browsers) that support JIT compilation from control-flow hijacking attacks. </a:t>
            </a:r>
          </a:p>
        </p:txBody>
      </p:sp>
      <p:sp>
        <p:nvSpPr>
          <p:cNvPr id="27" name="文本框 26"/>
          <p:cNvSpPr txBox="1"/>
          <p:nvPr/>
        </p:nvSpPr>
        <p:spPr>
          <a:xfrm>
            <a:off x="791108" y="3932801"/>
            <a:ext cx="606425" cy="400110"/>
          </a:xfrm>
          <a:prstGeom prst="rect">
            <a:avLst/>
          </a:prstGeom>
          <a:noFill/>
        </p:spPr>
        <p:txBody>
          <a:bodyPr wrap="square" rtlCol="0">
            <a:spAutoFit/>
          </a:bodyPr>
          <a:lstStyle/>
          <a:p>
            <a:r>
              <a:rPr kumimoji="1" lang="en-US" altLang="zh-CN" sz="2000" b="1" dirty="0" smtClean="0">
                <a:solidFill>
                  <a:srgbClr val="C00000"/>
                </a:solidFill>
              </a:rPr>
              <a:t>SO</a:t>
            </a:r>
            <a:endParaRPr kumimoji="1" lang="zh-CN" altLang="en-US" sz="2000" b="1" dirty="0">
              <a:solidFill>
                <a:srgbClr val="C00000"/>
              </a:solidFill>
            </a:endParaRPr>
          </a:p>
        </p:txBody>
      </p:sp>
      <p:grpSp>
        <p:nvGrpSpPr>
          <p:cNvPr id="29" name="组 28"/>
          <p:cNvGrpSpPr>
            <a:grpSpLocks noChangeAspect="1"/>
          </p:cNvGrpSpPr>
          <p:nvPr/>
        </p:nvGrpSpPr>
        <p:grpSpPr>
          <a:xfrm>
            <a:off x="587918" y="3917806"/>
            <a:ext cx="252000" cy="392291"/>
            <a:chOff x="3503613" y="3263900"/>
            <a:chExt cx="2127250" cy="3311525"/>
          </a:xfrm>
        </p:grpSpPr>
        <p:sp>
          <p:nvSpPr>
            <p:cNvPr id="30" name="Freeform 49"/>
            <p:cNvSpPr>
              <a:spLocks/>
            </p:cNvSpPr>
            <p:nvPr/>
          </p:nvSpPr>
          <p:spPr bwMode="auto">
            <a:xfrm>
              <a:off x="3503613" y="3263900"/>
              <a:ext cx="2127250" cy="3311525"/>
            </a:xfrm>
            <a:custGeom>
              <a:avLst/>
              <a:gdLst>
                <a:gd name="T0" fmla="*/ 980072 w 842"/>
                <a:gd name="T1" fmla="*/ 3312235 h 1312"/>
                <a:gd name="T2" fmla="*/ 858826 w 842"/>
                <a:gd name="T3" fmla="*/ 3193580 h 1312"/>
                <a:gd name="T4" fmla="*/ 866404 w 842"/>
                <a:gd name="T5" fmla="*/ 3153187 h 1312"/>
                <a:gd name="T6" fmla="*/ 702217 w 842"/>
                <a:gd name="T7" fmla="*/ 3153187 h 1312"/>
                <a:gd name="T8" fmla="*/ 575919 w 842"/>
                <a:gd name="T9" fmla="*/ 3026959 h 1312"/>
                <a:gd name="T10" fmla="*/ 608756 w 842"/>
                <a:gd name="T11" fmla="*/ 2938599 h 1312"/>
                <a:gd name="T12" fmla="*/ 553185 w 842"/>
                <a:gd name="T13" fmla="*/ 2830042 h 1312"/>
                <a:gd name="T14" fmla="*/ 586023 w 842"/>
                <a:gd name="T15" fmla="*/ 2741682 h 1312"/>
                <a:gd name="T16" fmla="*/ 495088 w 842"/>
                <a:gd name="T17" fmla="*/ 2580110 h 1312"/>
                <a:gd name="T18" fmla="*/ 495088 w 842"/>
                <a:gd name="T19" fmla="*/ 2479127 h 1312"/>
                <a:gd name="T20" fmla="*/ 495088 w 842"/>
                <a:gd name="T21" fmla="*/ 2479127 h 1312"/>
                <a:gd name="T22" fmla="*/ 495088 w 842"/>
                <a:gd name="T23" fmla="*/ 2463980 h 1312"/>
                <a:gd name="T24" fmla="*/ 495088 w 842"/>
                <a:gd name="T25" fmla="*/ 2390767 h 1312"/>
                <a:gd name="T26" fmla="*/ 497614 w 842"/>
                <a:gd name="T27" fmla="*/ 2373095 h 1312"/>
                <a:gd name="T28" fmla="*/ 497614 w 842"/>
                <a:gd name="T29" fmla="*/ 2315030 h 1312"/>
                <a:gd name="T30" fmla="*/ 454673 w 842"/>
                <a:gd name="T31" fmla="*/ 2143359 h 1312"/>
                <a:gd name="T32" fmla="*/ 325849 w 842"/>
                <a:gd name="T33" fmla="*/ 1966640 h 1312"/>
                <a:gd name="T34" fmla="*/ 0 w 842"/>
                <a:gd name="T35" fmla="*/ 1057795 h 1312"/>
                <a:gd name="T36" fmla="*/ 1058377 w 842"/>
                <a:gd name="T37" fmla="*/ 0 h 1312"/>
                <a:gd name="T38" fmla="*/ 1068481 w 842"/>
                <a:gd name="T39" fmla="*/ 0 h 1312"/>
                <a:gd name="T40" fmla="*/ 2126858 w 842"/>
                <a:gd name="T41" fmla="*/ 1057795 h 1312"/>
                <a:gd name="T42" fmla="*/ 1801009 w 842"/>
                <a:gd name="T43" fmla="*/ 1966640 h 1312"/>
                <a:gd name="T44" fmla="*/ 1672185 w 842"/>
                <a:gd name="T45" fmla="*/ 2143359 h 1312"/>
                <a:gd name="T46" fmla="*/ 1634296 w 842"/>
                <a:gd name="T47" fmla="*/ 2269588 h 1312"/>
                <a:gd name="T48" fmla="*/ 1631770 w 842"/>
                <a:gd name="T49" fmla="*/ 2582634 h 1312"/>
                <a:gd name="T50" fmla="*/ 1540835 w 842"/>
                <a:gd name="T51" fmla="*/ 2741682 h 1312"/>
                <a:gd name="T52" fmla="*/ 1573673 w 842"/>
                <a:gd name="T53" fmla="*/ 2830042 h 1312"/>
                <a:gd name="T54" fmla="*/ 1518102 w 842"/>
                <a:gd name="T55" fmla="*/ 2938599 h 1312"/>
                <a:gd name="T56" fmla="*/ 1550939 w 842"/>
                <a:gd name="T57" fmla="*/ 3026959 h 1312"/>
                <a:gd name="T58" fmla="*/ 1424641 w 842"/>
                <a:gd name="T59" fmla="*/ 3153187 h 1312"/>
                <a:gd name="T60" fmla="*/ 1260454 w 842"/>
                <a:gd name="T61" fmla="*/ 3153187 h 1312"/>
                <a:gd name="T62" fmla="*/ 1268032 w 842"/>
                <a:gd name="T63" fmla="*/ 3193580 h 1312"/>
                <a:gd name="T64" fmla="*/ 1149312 w 842"/>
                <a:gd name="T65" fmla="*/ 3312235 h 1312"/>
                <a:gd name="T66" fmla="*/ 980072 w 842"/>
                <a:gd name="T67" fmla="*/ 3312235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50"/>
            <p:cNvSpPr>
              <a:spLocks/>
            </p:cNvSpPr>
            <p:nvPr/>
          </p:nvSpPr>
          <p:spPr bwMode="auto">
            <a:xfrm>
              <a:off x="4451350" y="6434138"/>
              <a:ext cx="233363" cy="65087"/>
            </a:xfrm>
            <a:custGeom>
              <a:avLst/>
              <a:gdLst>
                <a:gd name="T0" fmla="*/ 32680 w 93"/>
                <a:gd name="T1" fmla="*/ 65714 h 26"/>
                <a:gd name="T2" fmla="*/ 0 w 93"/>
                <a:gd name="T3" fmla="*/ 32857 h 26"/>
                <a:gd name="T4" fmla="*/ 32680 w 93"/>
                <a:gd name="T5" fmla="*/ 0 h 26"/>
                <a:gd name="T6" fmla="*/ 201110 w 93"/>
                <a:gd name="T7" fmla="*/ 0 h 26"/>
                <a:gd name="T8" fmla="*/ 233790 w 93"/>
                <a:gd name="T9" fmla="*/ 32857 h 26"/>
                <a:gd name="T10" fmla="*/ 201110 w 93"/>
                <a:gd name="T11" fmla="*/ 65714 h 26"/>
                <a:gd name="T12" fmla="*/ 32680 w 93"/>
                <a:gd name="T13" fmla="*/ 65714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51"/>
            <p:cNvSpPr>
              <a:spLocks/>
            </p:cNvSpPr>
            <p:nvPr/>
          </p:nvSpPr>
          <p:spPr bwMode="auto">
            <a:xfrm>
              <a:off x="4165600" y="6257925"/>
              <a:ext cx="803275" cy="82550"/>
            </a:xfrm>
            <a:custGeom>
              <a:avLst/>
              <a:gdLst>
                <a:gd name="T0" fmla="*/ 40376 w 318"/>
                <a:gd name="T1" fmla="*/ 83406 h 33"/>
                <a:gd name="T2" fmla="*/ 0 w 318"/>
                <a:gd name="T3" fmla="*/ 40439 h 33"/>
                <a:gd name="T4" fmla="*/ 40376 w 318"/>
                <a:gd name="T5" fmla="*/ 0 h 33"/>
                <a:gd name="T6" fmla="*/ 762093 w 318"/>
                <a:gd name="T7" fmla="*/ 0 h 33"/>
                <a:gd name="T8" fmla="*/ 802469 w 318"/>
                <a:gd name="T9" fmla="*/ 40439 h 33"/>
                <a:gd name="T10" fmla="*/ 762093 w 318"/>
                <a:gd name="T11" fmla="*/ 83406 h 33"/>
                <a:gd name="T12" fmla="*/ 40376 w 318"/>
                <a:gd name="T13" fmla="*/ 8340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52"/>
            <p:cNvSpPr>
              <a:spLocks/>
            </p:cNvSpPr>
            <p:nvPr/>
          </p:nvSpPr>
          <p:spPr bwMode="auto">
            <a:xfrm>
              <a:off x="4140200" y="6046788"/>
              <a:ext cx="838200" cy="85725"/>
            </a:xfrm>
            <a:custGeom>
              <a:avLst/>
              <a:gdLst>
                <a:gd name="T0" fmla="*/ 42902 w 332"/>
                <a:gd name="T1" fmla="*/ 85934 h 34"/>
                <a:gd name="T2" fmla="*/ 0 w 332"/>
                <a:gd name="T3" fmla="*/ 42967 h 34"/>
                <a:gd name="T4" fmla="*/ 42902 w 332"/>
                <a:gd name="T5" fmla="*/ 0 h 34"/>
                <a:gd name="T6" fmla="*/ 794951 w 332"/>
                <a:gd name="T7" fmla="*/ 0 h 34"/>
                <a:gd name="T8" fmla="*/ 837853 w 332"/>
                <a:gd name="T9" fmla="*/ 42967 h 34"/>
                <a:gd name="T10" fmla="*/ 794951 w 332"/>
                <a:gd name="T11" fmla="*/ 85934 h 34"/>
                <a:gd name="T12" fmla="*/ 42902 w 332"/>
                <a:gd name="T13" fmla="*/ 8593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8586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53"/>
            <p:cNvSpPr>
              <a:spLocks/>
            </p:cNvSpPr>
            <p:nvPr/>
          </p:nvSpPr>
          <p:spPr bwMode="auto">
            <a:xfrm>
              <a:off x="4079875" y="5500688"/>
              <a:ext cx="974725" cy="439737"/>
            </a:xfrm>
            <a:custGeom>
              <a:avLst/>
              <a:gdLst>
                <a:gd name="T0" fmla="*/ 7573 w 386"/>
                <a:gd name="T1" fmla="*/ 75824 h 174"/>
                <a:gd name="T2" fmla="*/ 7573 w 386"/>
                <a:gd name="T3" fmla="*/ 75824 h 174"/>
                <a:gd name="T4" fmla="*/ 7573 w 386"/>
                <a:gd name="T5" fmla="*/ 136483 h 174"/>
                <a:gd name="T6" fmla="*/ 5048 w 386"/>
                <a:gd name="T7" fmla="*/ 156703 h 174"/>
                <a:gd name="T8" fmla="*/ 7573 w 386"/>
                <a:gd name="T9" fmla="*/ 156703 h 174"/>
                <a:gd name="T10" fmla="*/ 5048 w 386"/>
                <a:gd name="T11" fmla="*/ 346262 h 174"/>
                <a:gd name="T12" fmla="*/ 68153 w 386"/>
                <a:gd name="T13" fmla="*/ 439778 h 174"/>
                <a:gd name="T14" fmla="*/ 906183 w 386"/>
                <a:gd name="T15" fmla="*/ 439778 h 174"/>
                <a:gd name="T16" fmla="*/ 969288 w 386"/>
                <a:gd name="T17" fmla="*/ 343735 h 174"/>
                <a:gd name="T18" fmla="*/ 971812 w 386"/>
                <a:gd name="T19" fmla="*/ 27802 h 174"/>
                <a:gd name="T20" fmla="*/ 971812 w 386"/>
                <a:gd name="T21" fmla="*/ 25275 h 174"/>
                <a:gd name="T22" fmla="*/ 974336 w 386"/>
                <a:gd name="T23" fmla="*/ 0 h 174"/>
                <a:gd name="T24" fmla="*/ 0 w 386"/>
                <a:gd name="T25" fmla="*/ 0 h 174"/>
                <a:gd name="T26" fmla="*/ 7573 w 386"/>
                <a:gd name="T27" fmla="*/ 75824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54"/>
            <p:cNvSpPr>
              <a:spLocks/>
            </p:cNvSpPr>
            <p:nvPr/>
          </p:nvSpPr>
          <p:spPr bwMode="auto">
            <a:xfrm>
              <a:off x="3592513" y="3349625"/>
              <a:ext cx="1952625" cy="2052638"/>
            </a:xfrm>
            <a:custGeom>
              <a:avLst/>
              <a:gdLst>
                <a:gd name="T0" fmla="*/ 1507918 w 773"/>
                <a:gd name="T1" fmla="*/ 2011906 h 813"/>
                <a:gd name="T2" fmla="*/ 1646838 w 773"/>
                <a:gd name="T3" fmla="*/ 1825105 h 813"/>
                <a:gd name="T4" fmla="*/ 1952463 w 773"/>
                <a:gd name="T5" fmla="*/ 971874 h 813"/>
                <a:gd name="T6" fmla="*/ 980020 w 773"/>
                <a:gd name="T7" fmla="*/ 0 h 813"/>
                <a:gd name="T8" fmla="*/ 969917 w 773"/>
                <a:gd name="T9" fmla="*/ 0 h 813"/>
                <a:gd name="T10" fmla="*/ 0 w 773"/>
                <a:gd name="T11" fmla="*/ 971874 h 813"/>
                <a:gd name="T12" fmla="*/ 303099 w 773"/>
                <a:gd name="T13" fmla="*/ 1825105 h 813"/>
                <a:gd name="T14" fmla="*/ 442019 w 773"/>
                <a:gd name="T15" fmla="*/ 2011906 h 813"/>
                <a:gd name="T16" fmla="*/ 462226 w 773"/>
                <a:gd name="T17" fmla="*/ 2052296 h 813"/>
                <a:gd name="T18" fmla="*/ 1487711 w 773"/>
                <a:gd name="T19" fmla="*/ 2052296 h 813"/>
                <a:gd name="T20" fmla="*/ 1507918 w 773"/>
                <a:gd name="T21" fmla="*/ 201190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 name="等腰三角形 4"/>
          <p:cNvSpPr>
            <a:spLocks noChangeAspect="1"/>
          </p:cNvSpPr>
          <p:nvPr/>
        </p:nvSpPr>
        <p:spPr>
          <a:xfrm rot="10800000" flipV="1">
            <a:off x="1283517" y="4932631"/>
            <a:ext cx="144016" cy="108012"/>
          </a:xfrm>
          <a:prstGeom prst="triangl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39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anim calcmode="lin" valueType="num">
                                      <p:cBhvr>
                                        <p:cTn id="28" dur="500" fill="hold"/>
                                        <p:tgtEl>
                                          <p:spTgt spid="13"/>
                                        </p:tgtEl>
                                        <p:attrNameLst>
                                          <p:attrName>ppt_x</p:attrName>
                                        </p:attrNameLst>
                                      </p:cBhvr>
                                      <p:tavLst>
                                        <p:tav tm="0">
                                          <p:val>
                                            <p:strVal val="#ppt_x"/>
                                          </p:val>
                                        </p:tav>
                                        <p:tav tm="100000">
                                          <p:val>
                                            <p:strVal val="#ppt_x"/>
                                          </p:val>
                                        </p:tav>
                                      </p:tavLst>
                                    </p:anim>
                                    <p:anim calcmode="lin" valueType="num">
                                      <p:cBhvr>
                                        <p:cTn id="29" dur="5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2" presetClass="entr" presetSubtype="4"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4" grpId="0"/>
      <p:bldP spid="13" grpId="0" animBg="1"/>
      <p:bldP spid="14" grpId="0"/>
      <p:bldP spid="15" grpId="0" animBg="1"/>
      <p:bldP spid="17" grpId="0" animBg="1"/>
      <p:bldP spid="18" grpId="0" animBg="1"/>
      <p:bldP spid="27" grpId="0"/>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8</a:t>
            </a:fld>
            <a:endParaRPr kumimoji="1" lang="zh-CN" altLang="en-US"/>
          </a:p>
        </p:txBody>
      </p:sp>
      <p:sp>
        <p:nvSpPr>
          <p:cNvPr id="19" name="矩形 18"/>
          <p:cNvSpPr/>
          <p:nvPr/>
        </p:nvSpPr>
        <p:spPr>
          <a:xfrm>
            <a:off x="0" y="2670048"/>
            <a:ext cx="9144000" cy="850392"/>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0" name="矩形 19"/>
          <p:cNvSpPr/>
          <p:nvPr/>
        </p:nvSpPr>
        <p:spPr>
          <a:xfrm>
            <a:off x="0" y="3648456"/>
            <a:ext cx="9144000" cy="716648"/>
          </a:xfrm>
          <a:prstGeom prst="rect">
            <a:avLst/>
          </a:prstGeom>
          <a:solidFill>
            <a:schemeClr val="accent1"/>
          </a:solidFill>
          <a:ln w="12700" cap="flat" cmpd="sng" algn="ctr">
            <a:noFill/>
            <a:prstDash val="solid"/>
            <a:miter lim="800000"/>
          </a:ln>
          <a:effectLst/>
        </p:spPr>
        <p:txBody>
          <a:bodyPr rtlCol="0" anchor="b"/>
          <a:lstStyle/>
          <a:p>
            <a:r>
              <a:rPr kumimoji="1" lang="en-US" altLang="zh-CN" sz="4000" dirty="0">
                <a:solidFill>
                  <a:schemeClr val="bg1"/>
                </a:solidFill>
              </a:rPr>
              <a:t>Design</a:t>
            </a:r>
            <a:r>
              <a:rPr kumimoji="1" lang="zh-CN" altLang="en-US" sz="4000" dirty="0">
                <a:solidFill>
                  <a:schemeClr val="bg1"/>
                </a:solidFill>
              </a:rPr>
              <a:t> </a:t>
            </a:r>
            <a:r>
              <a:rPr kumimoji="1" lang="en-US" altLang="zh-CN" sz="4000" dirty="0">
                <a:solidFill>
                  <a:schemeClr val="bg1"/>
                </a:solidFill>
              </a:rPr>
              <a:t>of</a:t>
            </a:r>
            <a:r>
              <a:rPr kumimoji="1" lang="zh-CN" altLang="en-US" sz="4000" dirty="0">
                <a:solidFill>
                  <a:schemeClr val="bg1"/>
                </a:solidFill>
              </a:rPr>
              <a:t> </a:t>
            </a:r>
            <a:r>
              <a:rPr kumimoji="1" lang="en-US" altLang="zh-CN" sz="4000" dirty="0" err="1">
                <a:solidFill>
                  <a:schemeClr val="bg1"/>
                </a:solidFill>
              </a:rPr>
              <a:t>JITScope</a:t>
            </a:r>
            <a:endParaRPr kumimoji="1" lang="zh-CN" altLang="en-US" sz="4000" dirty="0">
              <a:solidFill>
                <a:schemeClr val="bg1"/>
              </a:solidFill>
            </a:endParaRPr>
          </a:p>
        </p:txBody>
      </p:sp>
      <p:sp>
        <p:nvSpPr>
          <p:cNvPr id="7" name="椭圆 6"/>
          <p:cNvSpPr/>
          <p:nvPr/>
        </p:nvSpPr>
        <p:spPr>
          <a:xfrm>
            <a:off x="5667984" y="2343151"/>
            <a:ext cx="1814512" cy="1807641"/>
          </a:xfrm>
          <a:prstGeom prst="ellipse">
            <a:avLst/>
          </a:prstGeom>
          <a:solidFill>
            <a:schemeClr val="bg1">
              <a:lumMod val="65000"/>
            </a:schemeClr>
          </a:solidFill>
          <a:ln w="7620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a:spLocks/>
          </p:cNvSpPr>
          <p:nvPr/>
        </p:nvSpPr>
        <p:spPr>
          <a:xfrm>
            <a:off x="257173" y="2745211"/>
            <a:ext cx="648000" cy="649188"/>
          </a:xfrm>
          <a:prstGeom prst="ellipse">
            <a:avLst/>
          </a:prstGeom>
          <a:solidFill>
            <a:schemeClr val="bg1">
              <a:lumMod val="75000"/>
            </a:schemeClr>
          </a:solidFill>
          <a:effectLst>
            <a:outerShdw blurRad="50800" dist="76200" dir="2700000" algn="tl" rotWithShape="0">
              <a:prstClr val="black">
                <a:alpha val="40000"/>
              </a:prstClr>
            </a:outerShdw>
          </a:effectLst>
        </p:spPr>
        <p:txBody>
          <a:bodyPr wrap="square" rtlCol="0">
            <a:spAutoFit/>
          </a:bodyPr>
          <a:lstStyle/>
          <a:p>
            <a:pPr algn="ctr"/>
            <a:r>
              <a:rPr kumimoji="1" lang="en-US" altLang="zh-CN" sz="2400" dirty="0" smtClean="0">
                <a:solidFill>
                  <a:schemeClr val="bg1"/>
                </a:solidFill>
              </a:rPr>
              <a:t>2</a:t>
            </a:r>
            <a:endParaRPr kumimoji="1" lang="zh-CN" altLang="en-US" sz="2400" dirty="0">
              <a:solidFill>
                <a:schemeClr val="bg1"/>
              </a:solidFill>
            </a:endParaRPr>
          </a:p>
        </p:txBody>
      </p:sp>
      <p:sp>
        <p:nvSpPr>
          <p:cNvPr id="11" name="Freeform 133"/>
          <p:cNvSpPr>
            <a:spLocks noChangeAspect="1" noEditPoints="1"/>
          </p:cNvSpPr>
          <p:nvPr/>
        </p:nvSpPr>
        <p:spPr bwMode="auto">
          <a:xfrm>
            <a:off x="6268574" y="2899090"/>
            <a:ext cx="820251" cy="900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rgbClr val="FCF9EE"/>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529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9EE"/>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1FD0DC-E47E-384A-80B2-640103A9D3FB}" type="datetime1">
              <a:rPr kumimoji="1" lang="zh-CN" altLang="en-US" smtClean="0"/>
              <a:t>15/6/26</a:t>
            </a:fld>
            <a:endParaRPr kumimoji="1" lang="zh-CN" altLang="en-US"/>
          </a:p>
        </p:txBody>
      </p:sp>
      <p:sp>
        <p:nvSpPr>
          <p:cNvPr id="3" name="幻灯片编号占位符 2"/>
          <p:cNvSpPr>
            <a:spLocks noGrp="1"/>
          </p:cNvSpPr>
          <p:nvPr>
            <p:ph type="sldNum" sz="quarter" idx="12"/>
          </p:nvPr>
        </p:nvSpPr>
        <p:spPr/>
        <p:txBody>
          <a:bodyPr/>
          <a:lstStyle/>
          <a:p>
            <a:fld id="{FA3DF4A4-C2B2-C04D-947B-95B7BD989F14}" type="slidenum">
              <a:rPr kumimoji="1" lang="zh-CN" altLang="en-US" smtClean="0"/>
              <a:t>9</a:t>
            </a:fld>
            <a:endParaRPr kumimoji="1" lang="zh-CN" altLang="en-US"/>
          </a:p>
        </p:txBody>
      </p:sp>
      <p:sp>
        <p:nvSpPr>
          <p:cNvPr id="5" name="标题 1"/>
          <p:cNvSpPr txBox="1">
            <a:spLocks/>
          </p:cNvSpPr>
          <p:nvPr/>
        </p:nvSpPr>
        <p:spPr>
          <a:xfrm>
            <a:off x="468313" y="333375"/>
            <a:ext cx="6858000" cy="550863"/>
          </a:xfrm>
          <a:prstGeom prst="rect">
            <a:avLst/>
          </a:prstGeom>
        </p:spPr>
        <p:txBody>
          <a:bodyPr vert="horz" wrap="square" lIns="91440" tIns="45720" rIns="91440" bIns="45720" numCol="1" rtlCol="0" anchor="b" anchorCtr="0" compatLnSpc="1">
            <a:prstTxWarp prst="textNoShape">
              <a:avLst/>
            </a:prstTxWarp>
            <a:normAutofit/>
          </a:bodyPr>
          <a:lstStyle>
            <a:lvl1pPr algn="l" rtl="0" eaLnBrk="0" fontAlgn="base" hangingPunct="0">
              <a:lnSpc>
                <a:spcPct val="85000"/>
              </a:lnSpc>
              <a:spcBef>
                <a:spcPct val="0"/>
              </a:spcBef>
              <a:spcAft>
                <a:spcPct val="0"/>
              </a:spcAft>
              <a:defRPr sz="8000" kern="1200" spc="-50" baseline="0">
                <a:solidFill>
                  <a:schemeClr val="tx1">
                    <a:lumMod val="85000"/>
                    <a:lumOff val="15000"/>
                  </a:schemeClr>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a:lstStyle>
          <a:p>
            <a:pPr eaLnBrk="1" fontAlgn="auto" hangingPunct="1">
              <a:spcAft>
                <a:spcPts val="0"/>
              </a:spcAft>
              <a:defRPr/>
            </a:pPr>
            <a:r>
              <a:rPr lang="en-US" altLang="zh-CN" sz="2400" dirty="0" smtClean="0">
                <a:solidFill>
                  <a:schemeClr val="tx1"/>
                </a:solidFill>
                <a:latin typeface="Calibri" pitchFamily="34" charset="0"/>
                <a:ea typeface="+mn-ea"/>
                <a:cs typeface="Arial" pitchFamily="34" charset="0"/>
                <a:sym typeface="Calibri" pitchFamily="34" charset="0"/>
              </a:rPr>
              <a:t>Design</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smtClean="0">
                <a:solidFill>
                  <a:schemeClr val="tx1"/>
                </a:solidFill>
                <a:latin typeface="Calibri" pitchFamily="34" charset="0"/>
                <a:ea typeface="+mn-ea"/>
                <a:cs typeface="Arial" pitchFamily="34" charset="0"/>
                <a:sym typeface="Calibri" pitchFamily="34" charset="0"/>
              </a:rPr>
              <a:t>of</a:t>
            </a:r>
            <a:r>
              <a:rPr lang="zh-CN" altLang="en-US" sz="2400" dirty="0" smtClean="0">
                <a:solidFill>
                  <a:schemeClr val="tx1"/>
                </a:solidFill>
                <a:latin typeface="Calibri" pitchFamily="34" charset="0"/>
                <a:ea typeface="+mn-ea"/>
                <a:cs typeface="Arial" pitchFamily="34" charset="0"/>
                <a:sym typeface="Calibri" pitchFamily="34" charset="0"/>
              </a:rPr>
              <a:t> </a:t>
            </a:r>
            <a:r>
              <a:rPr lang="en-US" altLang="zh-CN" sz="2400" dirty="0" err="1" smtClean="0">
                <a:solidFill>
                  <a:schemeClr val="tx1"/>
                </a:solidFill>
                <a:latin typeface="Calibri" pitchFamily="34" charset="0"/>
                <a:ea typeface="+mn-ea"/>
                <a:cs typeface="Arial" pitchFamily="34" charset="0"/>
                <a:sym typeface="Calibri" pitchFamily="34" charset="0"/>
              </a:rPr>
              <a:t>JITScope</a:t>
            </a:r>
            <a:endParaRPr lang="zh-CN" altLang="en-US" sz="2400" dirty="0">
              <a:solidFill>
                <a:schemeClr val="tx1"/>
              </a:solidFill>
              <a:latin typeface="Calibri" pitchFamily="34" charset="0"/>
              <a:ea typeface="+mn-ea"/>
              <a:cs typeface="Arial" pitchFamily="34" charset="0"/>
              <a:sym typeface="Calibri" pitchFamily="34" charset="0"/>
            </a:endParaRPr>
          </a:p>
        </p:txBody>
      </p:sp>
      <p:cxnSp>
        <p:nvCxnSpPr>
          <p:cNvPr id="6" name="直接连接符 5"/>
          <p:cNvCxnSpPr/>
          <p:nvPr/>
        </p:nvCxnSpPr>
        <p:spPr>
          <a:xfrm>
            <a:off x="539750" y="908050"/>
            <a:ext cx="7993063" cy="0"/>
          </a:xfrm>
          <a:prstGeom prst="line">
            <a:avLst/>
          </a:prstGeom>
          <a:ln w="1905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Freeform 133"/>
          <p:cNvSpPr>
            <a:spLocks noChangeAspect="1" noEditPoints="1"/>
          </p:cNvSpPr>
          <p:nvPr/>
        </p:nvSpPr>
        <p:spPr bwMode="auto">
          <a:xfrm>
            <a:off x="8063469" y="346242"/>
            <a:ext cx="524961" cy="576000"/>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p:cNvSpPr txBox="1"/>
          <p:nvPr/>
        </p:nvSpPr>
        <p:spPr>
          <a:xfrm>
            <a:off x="557336" y="1168161"/>
            <a:ext cx="3400302" cy="408623"/>
          </a:xfrm>
          <a:prstGeom prst="bracketPair">
            <a:avLst/>
          </a:prstGeom>
          <a:solidFill>
            <a:schemeClr val="accent1">
              <a:lumMod val="60000"/>
              <a:lumOff val="40000"/>
            </a:schemeClr>
          </a:solidFill>
          <a:ln>
            <a:solidFill>
              <a:schemeClr val="accent1">
                <a:lumMod val="75000"/>
              </a:schemeClr>
            </a:solidFill>
          </a:ln>
        </p:spPr>
        <p:txBody>
          <a:bodyPr wrap="square" rtlCol="0">
            <a:spAutoFit/>
          </a:bodyPr>
          <a:lstStyle/>
          <a:p>
            <a:r>
              <a:rPr kumimoji="1" lang="en-US" altLang="zh-CN" dirty="0">
                <a:solidFill>
                  <a:schemeClr val="bg1"/>
                </a:solidFill>
              </a:rPr>
              <a:t>Architecture</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modern</a:t>
            </a:r>
            <a:r>
              <a:rPr kumimoji="1" lang="zh-CN" altLang="en-US" dirty="0">
                <a:solidFill>
                  <a:schemeClr val="bg1"/>
                </a:solidFill>
              </a:rPr>
              <a:t> </a:t>
            </a:r>
            <a:r>
              <a:rPr kumimoji="1" lang="en-US" altLang="zh-CN" dirty="0">
                <a:solidFill>
                  <a:schemeClr val="bg1"/>
                </a:solidFill>
              </a:rPr>
              <a:t>browsers</a:t>
            </a:r>
            <a:endParaRPr kumimoji="1" lang="zh-CN" altLang="en-US" dirty="0">
              <a:solidFill>
                <a:schemeClr val="bg1"/>
              </a:solidFill>
            </a:endParaRPr>
          </a:p>
        </p:txBody>
      </p:sp>
      <p:sp>
        <p:nvSpPr>
          <p:cNvPr id="8" name="圆角矩形 7"/>
          <p:cNvSpPr/>
          <p:nvPr/>
        </p:nvSpPr>
        <p:spPr>
          <a:xfrm>
            <a:off x="514471" y="1971620"/>
            <a:ext cx="5972053" cy="3483421"/>
          </a:xfrm>
          <a:custGeom>
            <a:avLst/>
            <a:gdLst>
              <a:gd name="connsiteX0" fmla="*/ 0 w 5943478"/>
              <a:gd name="connsiteY0" fmla="*/ 580573 h 3483370"/>
              <a:gd name="connsiteX1" fmla="*/ 580573 w 5943478"/>
              <a:gd name="connsiteY1" fmla="*/ 0 h 3483370"/>
              <a:gd name="connsiteX2" fmla="*/ 5362905 w 5943478"/>
              <a:gd name="connsiteY2" fmla="*/ 0 h 3483370"/>
              <a:gd name="connsiteX3" fmla="*/ 5943478 w 5943478"/>
              <a:gd name="connsiteY3" fmla="*/ 580573 h 3483370"/>
              <a:gd name="connsiteX4" fmla="*/ 5943478 w 5943478"/>
              <a:gd name="connsiteY4" fmla="*/ 2902797 h 3483370"/>
              <a:gd name="connsiteX5" fmla="*/ 5362905 w 5943478"/>
              <a:gd name="connsiteY5" fmla="*/ 3483370 h 3483370"/>
              <a:gd name="connsiteX6" fmla="*/ 580573 w 5943478"/>
              <a:gd name="connsiteY6" fmla="*/ 3483370 h 3483370"/>
              <a:gd name="connsiteX7" fmla="*/ 0 w 5943478"/>
              <a:gd name="connsiteY7" fmla="*/ 2902797 h 3483370"/>
              <a:gd name="connsiteX8" fmla="*/ 0 w 5943478"/>
              <a:gd name="connsiteY8" fmla="*/ 580573 h 3483370"/>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72053 w 5972053"/>
              <a:gd name="connsiteY4" fmla="*/ 2902848 h 3483421"/>
              <a:gd name="connsiteX5" fmla="*/ 5391480 w 5972053"/>
              <a:gd name="connsiteY5" fmla="*/ 3483421 h 3483421"/>
              <a:gd name="connsiteX6" fmla="*/ 609148 w 5972053"/>
              <a:gd name="connsiteY6" fmla="*/ 3483421 h 3483421"/>
              <a:gd name="connsiteX7" fmla="*/ 28575 w 5972053"/>
              <a:gd name="connsiteY7" fmla="*/ 2902848 h 3483421"/>
              <a:gd name="connsiteX8" fmla="*/ 0 w 5972053"/>
              <a:gd name="connsiteY8" fmla="*/ 309162 h 3483421"/>
              <a:gd name="connsiteX0" fmla="*/ 0 w 5972053"/>
              <a:gd name="connsiteY0" fmla="*/ 309162 h 3489598"/>
              <a:gd name="connsiteX1" fmla="*/ 609148 w 5972053"/>
              <a:gd name="connsiteY1" fmla="*/ 51 h 3489598"/>
              <a:gd name="connsiteX2" fmla="*/ 5391480 w 5972053"/>
              <a:gd name="connsiteY2" fmla="*/ 51 h 3489598"/>
              <a:gd name="connsiteX3" fmla="*/ 5972053 w 5972053"/>
              <a:gd name="connsiteY3" fmla="*/ 580624 h 3489598"/>
              <a:gd name="connsiteX4" fmla="*/ 5972053 w 5972053"/>
              <a:gd name="connsiteY4" fmla="*/ 2902848 h 3489598"/>
              <a:gd name="connsiteX5" fmla="*/ 5391480 w 5972053"/>
              <a:gd name="connsiteY5" fmla="*/ 3483421 h 3489598"/>
              <a:gd name="connsiteX6" fmla="*/ 609148 w 5972053"/>
              <a:gd name="connsiteY6" fmla="*/ 3483421 h 3489598"/>
              <a:gd name="connsiteX7" fmla="*/ 0 w 5972053"/>
              <a:gd name="connsiteY7" fmla="*/ 3231461 h 3489598"/>
              <a:gd name="connsiteX8" fmla="*/ 0 w 5972053"/>
              <a:gd name="connsiteY8" fmla="*/ 309162 h 3489598"/>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72053 w 5972053"/>
              <a:gd name="connsiteY4" fmla="*/ 2902848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580624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366312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 name="connsiteX0" fmla="*/ 0 w 5972053"/>
              <a:gd name="connsiteY0" fmla="*/ 309162 h 3483421"/>
              <a:gd name="connsiteX1" fmla="*/ 609148 w 5972053"/>
              <a:gd name="connsiteY1" fmla="*/ 51 h 3483421"/>
              <a:gd name="connsiteX2" fmla="*/ 5391480 w 5972053"/>
              <a:gd name="connsiteY2" fmla="*/ 51 h 3483421"/>
              <a:gd name="connsiteX3" fmla="*/ 5972053 w 5972053"/>
              <a:gd name="connsiteY3" fmla="*/ 409175 h 3483421"/>
              <a:gd name="connsiteX4" fmla="*/ 5957766 w 5972053"/>
              <a:gd name="connsiteY4" fmla="*/ 3102873 h 3483421"/>
              <a:gd name="connsiteX5" fmla="*/ 5391480 w 5972053"/>
              <a:gd name="connsiteY5" fmla="*/ 3483421 h 3483421"/>
              <a:gd name="connsiteX6" fmla="*/ 609148 w 5972053"/>
              <a:gd name="connsiteY6" fmla="*/ 3483421 h 3483421"/>
              <a:gd name="connsiteX7" fmla="*/ 0 w 5972053"/>
              <a:gd name="connsiteY7" fmla="*/ 3145736 h 3483421"/>
              <a:gd name="connsiteX8" fmla="*/ 0 w 5972053"/>
              <a:gd name="connsiteY8" fmla="*/ 309162 h 348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053" h="3483421">
                <a:moveTo>
                  <a:pt x="0" y="309162"/>
                </a:moveTo>
                <a:cubicBezTo>
                  <a:pt x="0" y="-11480"/>
                  <a:pt x="288506" y="51"/>
                  <a:pt x="609148" y="51"/>
                </a:cubicBezTo>
                <a:lnTo>
                  <a:pt x="5391480" y="51"/>
                </a:lnTo>
                <a:cubicBezTo>
                  <a:pt x="5712122" y="51"/>
                  <a:pt x="5972053" y="88533"/>
                  <a:pt x="5972053" y="409175"/>
                </a:cubicBezTo>
                <a:cubicBezTo>
                  <a:pt x="5967291" y="1249925"/>
                  <a:pt x="5962528" y="2262123"/>
                  <a:pt x="5957766" y="3102873"/>
                </a:cubicBezTo>
                <a:cubicBezTo>
                  <a:pt x="5957766" y="3423515"/>
                  <a:pt x="5712122" y="3483421"/>
                  <a:pt x="5391480" y="3483421"/>
                </a:cubicBezTo>
                <a:lnTo>
                  <a:pt x="609148" y="3483421"/>
                </a:lnTo>
                <a:cubicBezTo>
                  <a:pt x="288506" y="3483421"/>
                  <a:pt x="0" y="3466378"/>
                  <a:pt x="0" y="3145736"/>
                </a:cubicBezTo>
                <a:lnTo>
                  <a:pt x="0" y="309162"/>
                </a:lnTo>
                <a:close/>
              </a:path>
            </a:pathLst>
          </a:cu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85846" y="1940724"/>
            <a:ext cx="2228850" cy="369332"/>
          </a:xfrm>
          <a:prstGeom prst="rect">
            <a:avLst/>
          </a:prstGeom>
          <a:noFill/>
        </p:spPr>
        <p:txBody>
          <a:bodyPr wrap="square" rtlCol="0">
            <a:spAutoFit/>
          </a:bodyPr>
          <a:lstStyle/>
          <a:p>
            <a:r>
              <a:rPr kumimoji="1" lang="en-US" altLang="zh-CN" dirty="0" smtClean="0"/>
              <a:t>Firefox</a:t>
            </a:r>
            <a:r>
              <a:rPr kumimoji="1" lang="zh-CN" altLang="en-US" dirty="0" smtClean="0"/>
              <a:t> </a:t>
            </a:r>
            <a:r>
              <a:rPr kumimoji="1" lang="en-US" altLang="zh-CN" dirty="0" smtClean="0"/>
              <a:t>Gecko</a:t>
            </a:r>
            <a:r>
              <a:rPr kumimoji="1" lang="zh-CN" altLang="en-US" dirty="0" smtClean="0"/>
              <a:t> </a:t>
            </a:r>
            <a:r>
              <a:rPr kumimoji="1" lang="en-US" altLang="zh-CN" dirty="0" smtClean="0"/>
              <a:t>Engine</a:t>
            </a:r>
            <a:endParaRPr kumimoji="1" lang="zh-CN" altLang="en-US" dirty="0"/>
          </a:p>
        </p:txBody>
      </p:sp>
      <p:sp>
        <p:nvSpPr>
          <p:cNvPr id="12" name="文本框 11"/>
          <p:cNvSpPr txBox="1"/>
          <p:nvPr/>
        </p:nvSpPr>
        <p:spPr>
          <a:xfrm>
            <a:off x="1076007" y="2407903"/>
            <a:ext cx="1301575" cy="338554"/>
          </a:xfrm>
          <a:prstGeom prst="rect">
            <a:avLst/>
          </a:prstGeom>
          <a:solidFill>
            <a:schemeClr val="accent1"/>
          </a:solidFill>
          <a:ln>
            <a:solidFill>
              <a:schemeClr val="accent1"/>
            </a:solidFill>
          </a:ln>
        </p:spPr>
        <p:txBody>
          <a:bodyPr wrap="square" rtlCol="0">
            <a:spAutoFit/>
          </a:bodyPr>
          <a:lstStyle/>
          <a:p>
            <a:pPr algn="ctr"/>
            <a:r>
              <a:rPr kumimoji="1" lang="en-US" altLang="zh-CN" sz="1600" dirty="0" smtClean="0">
                <a:solidFill>
                  <a:schemeClr val="bg1"/>
                </a:solidFill>
              </a:rPr>
              <a:t>HTML</a:t>
            </a:r>
            <a:r>
              <a:rPr kumimoji="1" lang="zh-CN" altLang="en-US" sz="1600" dirty="0" smtClean="0">
                <a:solidFill>
                  <a:schemeClr val="bg1"/>
                </a:solidFill>
              </a:rPr>
              <a:t> </a:t>
            </a:r>
            <a:r>
              <a:rPr kumimoji="1" lang="en-US" altLang="zh-CN" sz="1600" dirty="0" smtClean="0">
                <a:solidFill>
                  <a:schemeClr val="bg1"/>
                </a:solidFill>
              </a:rPr>
              <a:t>parser</a:t>
            </a:r>
            <a:endParaRPr kumimoji="1" lang="zh-CN" altLang="en-US" sz="1600" dirty="0">
              <a:solidFill>
                <a:schemeClr val="bg1"/>
              </a:solidFill>
            </a:endParaRPr>
          </a:p>
        </p:txBody>
      </p:sp>
      <p:sp>
        <p:nvSpPr>
          <p:cNvPr id="13" name="文本框 12"/>
          <p:cNvSpPr txBox="1"/>
          <p:nvPr/>
        </p:nvSpPr>
        <p:spPr>
          <a:xfrm>
            <a:off x="1075377" y="3162554"/>
            <a:ext cx="1302205" cy="338554"/>
          </a:xfrm>
          <a:prstGeom prst="rect">
            <a:avLst/>
          </a:prstGeom>
          <a:solidFill>
            <a:schemeClr val="accent1"/>
          </a:solidFill>
          <a:ln>
            <a:solidFill>
              <a:schemeClr val="accent1"/>
            </a:solidFill>
          </a:ln>
        </p:spPr>
        <p:txBody>
          <a:bodyPr wrap="square" rtlCol="0">
            <a:spAutoFit/>
          </a:bodyPr>
          <a:lstStyle/>
          <a:p>
            <a:pPr algn="ctr"/>
            <a:r>
              <a:rPr kumimoji="1" lang="en-US" altLang="zh-CN" sz="1600" dirty="0" smtClean="0">
                <a:solidFill>
                  <a:schemeClr val="bg1"/>
                </a:solidFill>
              </a:rPr>
              <a:t>CSS</a:t>
            </a:r>
            <a:r>
              <a:rPr kumimoji="1" lang="zh-CN" altLang="en-US" sz="1600" dirty="0" smtClean="0">
                <a:solidFill>
                  <a:schemeClr val="bg1"/>
                </a:solidFill>
              </a:rPr>
              <a:t> </a:t>
            </a:r>
            <a:r>
              <a:rPr kumimoji="1" lang="en-US" altLang="zh-CN" sz="1600" dirty="0" smtClean="0">
                <a:solidFill>
                  <a:schemeClr val="bg1"/>
                </a:solidFill>
              </a:rPr>
              <a:t>parser</a:t>
            </a:r>
            <a:endParaRPr kumimoji="1" lang="zh-CN" altLang="en-US" sz="1600" dirty="0">
              <a:solidFill>
                <a:schemeClr val="bg1"/>
              </a:solidFill>
            </a:endParaRPr>
          </a:p>
        </p:txBody>
      </p:sp>
      <p:sp>
        <p:nvSpPr>
          <p:cNvPr id="14" name="文本框 13"/>
          <p:cNvSpPr txBox="1"/>
          <p:nvPr/>
        </p:nvSpPr>
        <p:spPr>
          <a:xfrm>
            <a:off x="1056323" y="3872176"/>
            <a:ext cx="1321260" cy="584775"/>
          </a:xfrm>
          <a:prstGeom prst="rect">
            <a:avLst/>
          </a:prstGeom>
          <a:solidFill>
            <a:schemeClr val="accent1"/>
          </a:solidFill>
          <a:ln>
            <a:solidFill>
              <a:schemeClr val="accent1"/>
            </a:solidFill>
          </a:ln>
        </p:spPr>
        <p:txBody>
          <a:bodyPr wrap="square" rtlCol="0">
            <a:spAutoFit/>
          </a:bodyPr>
          <a:lstStyle/>
          <a:p>
            <a:pPr algn="ctr"/>
            <a:r>
              <a:rPr lang="en-US" altLang="zh-CN" sz="1600" dirty="0">
                <a:solidFill>
                  <a:schemeClr val="bg1"/>
                </a:solidFill>
              </a:rPr>
              <a:t>multimedia </a:t>
            </a:r>
            <a:r>
              <a:rPr lang="en-US" altLang="zh-CN" sz="1600" dirty="0" smtClean="0">
                <a:solidFill>
                  <a:schemeClr val="bg1"/>
                </a:solidFill>
              </a:rPr>
              <a:t>decoder</a:t>
            </a:r>
            <a:endParaRPr lang="en-US" altLang="zh-CN" sz="1600" dirty="0">
              <a:solidFill>
                <a:schemeClr val="bg1"/>
              </a:solidFill>
            </a:endParaRPr>
          </a:p>
        </p:txBody>
      </p:sp>
      <p:sp>
        <p:nvSpPr>
          <p:cNvPr id="15" name="文本框 14"/>
          <p:cNvSpPr txBox="1"/>
          <p:nvPr/>
        </p:nvSpPr>
        <p:spPr>
          <a:xfrm>
            <a:off x="2700346" y="2381495"/>
            <a:ext cx="972000" cy="476071"/>
          </a:xfrm>
          <a:prstGeom prst="ellipse">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kumimoji="1" lang="en-US" altLang="zh-CN" sz="1600" dirty="0" smtClean="0">
                <a:solidFill>
                  <a:schemeClr val="bg1"/>
                </a:solidFill>
              </a:rPr>
              <a:t>DOM</a:t>
            </a:r>
            <a:endParaRPr kumimoji="1" lang="zh-CN" altLang="en-US" sz="1600" dirty="0">
              <a:solidFill>
                <a:schemeClr val="bg1"/>
              </a:solidFill>
            </a:endParaRPr>
          </a:p>
        </p:txBody>
      </p:sp>
      <p:sp>
        <p:nvSpPr>
          <p:cNvPr id="16" name="文本框 15"/>
          <p:cNvSpPr txBox="1"/>
          <p:nvPr/>
        </p:nvSpPr>
        <p:spPr>
          <a:xfrm>
            <a:off x="2527946" y="3886454"/>
            <a:ext cx="1311654" cy="584775"/>
          </a:xfrm>
          <a:prstGeom prst="rect">
            <a:avLst/>
          </a:prstGeom>
          <a:solidFill>
            <a:schemeClr val="accent1"/>
          </a:solidFill>
          <a:ln>
            <a:solidFill>
              <a:schemeClr val="accent1"/>
            </a:solidFill>
          </a:ln>
        </p:spPr>
        <p:txBody>
          <a:bodyPr wrap="square" rtlCol="0">
            <a:spAutoFit/>
          </a:bodyPr>
          <a:lstStyle/>
          <a:p>
            <a:pPr algn="ctr"/>
            <a:r>
              <a:rPr kumimoji="1" lang="en-US" altLang="zh-CN" sz="1600" dirty="0" smtClean="0">
                <a:solidFill>
                  <a:schemeClr val="bg1"/>
                </a:solidFill>
              </a:rPr>
              <a:t>Layout</a:t>
            </a:r>
            <a:r>
              <a:rPr kumimoji="1" lang="zh-CN" altLang="en-US" sz="1600" dirty="0" smtClean="0">
                <a:solidFill>
                  <a:schemeClr val="bg1"/>
                </a:solidFill>
              </a:rPr>
              <a:t> </a:t>
            </a:r>
            <a:r>
              <a:rPr kumimoji="1" lang="en-US" altLang="zh-CN" sz="1600" dirty="0" smtClean="0">
                <a:solidFill>
                  <a:schemeClr val="bg1"/>
                </a:solidFill>
              </a:rPr>
              <a:t>Engine</a:t>
            </a:r>
            <a:endParaRPr kumimoji="1" lang="zh-CN" altLang="en-US" sz="1600" dirty="0">
              <a:solidFill>
                <a:schemeClr val="bg1"/>
              </a:solidFill>
            </a:endParaRPr>
          </a:p>
        </p:txBody>
      </p:sp>
      <p:sp>
        <p:nvSpPr>
          <p:cNvPr id="17" name="文本框 16"/>
          <p:cNvSpPr txBox="1"/>
          <p:nvPr/>
        </p:nvSpPr>
        <p:spPr>
          <a:xfrm>
            <a:off x="1537802" y="5120836"/>
            <a:ext cx="1877836" cy="338554"/>
          </a:xfrm>
          <a:prstGeom prst="rect">
            <a:avLst/>
          </a:prstGeom>
          <a:solidFill>
            <a:schemeClr val="accent1"/>
          </a:solidFill>
          <a:ln>
            <a:solidFill>
              <a:schemeClr val="accent1"/>
            </a:solidFill>
          </a:ln>
        </p:spPr>
        <p:txBody>
          <a:bodyPr wrap="square" rtlCol="0">
            <a:spAutoFit/>
          </a:bodyPr>
          <a:lstStyle/>
          <a:p>
            <a:pPr algn="ctr"/>
            <a:r>
              <a:rPr kumimoji="1" lang="en-US" altLang="zh-CN" sz="1600" dirty="0" smtClean="0">
                <a:solidFill>
                  <a:schemeClr val="bg1"/>
                </a:solidFill>
              </a:rPr>
              <a:t>Rendering</a:t>
            </a:r>
            <a:r>
              <a:rPr kumimoji="1" lang="zh-CN" altLang="en-US" sz="1600" dirty="0" smtClean="0">
                <a:solidFill>
                  <a:schemeClr val="bg1"/>
                </a:solidFill>
              </a:rPr>
              <a:t> </a:t>
            </a:r>
            <a:r>
              <a:rPr kumimoji="1" lang="en-US" altLang="zh-CN" sz="1600" dirty="0" smtClean="0">
                <a:solidFill>
                  <a:schemeClr val="bg1"/>
                </a:solidFill>
              </a:rPr>
              <a:t>Engine</a:t>
            </a:r>
            <a:endParaRPr kumimoji="1" lang="zh-CN" altLang="en-US" sz="1600" dirty="0">
              <a:solidFill>
                <a:schemeClr val="bg1"/>
              </a:solidFill>
            </a:endParaRPr>
          </a:p>
        </p:txBody>
      </p:sp>
      <p:sp>
        <p:nvSpPr>
          <p:cNvPr id="18" name="矩形 17"/>
          <p:cNvSpPr/>
          <p:nvPr/>
        </p:nvSpPr>
        <p:spPr>
          <a:xfrm>
            <a:off x="3986214" y="2164470"/>
            <a:ext cx="2157411" cy="31361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3900486" y="2121606"/>
            <a:ext cx="1529164" cy="523220"/>
          </a:xfrm>
          <a:prstGeom prst="rect">
            <a:avLst/>
          </a:prstGeom>
          <a:noFill/>
        </p:spPr>
        <p:txBody>
          <a:bodyPr wrap="square" rtlCol="0">
            <a:spAutoFit/>
          </a:bodyPr>
          <a:lstStyle/>
          <a:p>
            <a:pPr algn="ctr"/>
            <a:r>
              <a:rPr kumimoji="1" lang="en-US" altLang="zh-CN" sz="1400" dirty="0" smtClean="0">
                <a:solidFill>
                  <a:schemeClr val="bg1"/>
                </a:solidFill>
              </a:rPr>
              <a:t>JavaScript</a:t>
            </a:r>
            <a:r>
              <a:rPr kumimoji="1" lang="zh-CN" altLang="en-US" sz="1400" dirty="0" smtClean="0">
                <a:solidFill>
                  <a:schemeClr val="bg1"/>
                </a:solidFill>
              </a:rPr>
              <a:t> </a:t>
            </a:r>
            <a:r>
              <a:rPr kumimoji="1" lang="en-US" altLang="zh-CN" sz="1400" dirty="0" smtClean="0">
                <a:solidFill>
                  <a:schemeClr val="bg1"/>
                </a:solidFill>
              </a:rPr>
              <a:t>Engine</a:t>
            </a:r>
            <a:endParaRPr kumimoji="1" lang="zh-CN" altLang="en-US" sz="1400" dirty="0" smtClean="0">
              <a:solidFill>
                <a:schemeClr val="bg1"/>
              </a:solidFill>
            </a:endParaRPr>
          </a:p>
          <a:p>
            <a:pPr algn="ctr"/>
            <a:r>
              <a:rPr kumimoji="1" lang="en-US" altLang="zh-CN" sz="1400" dirty="0" smtClean="0">
                <a:solidFill>
                  <a:schemeClr val="bg1"/>
                </a:solidFill>
              </a:rPr>
              <a:t>(</a:t>
            </a:r>
            <a:r>
              <a:rPr kumimoji="1" lang="en-US" altLang="zh-CN" sz="1400" dirty="0" err="1" smtClean="0">
                <a:solidFill>
                  <a:schemeClr val="bg1"/>
                </a:solidFill>
              </a:rPr>
              <a:t>SpiderMonkey</a:t>
            </a:r>
            <a:r>
              <a:rPr kumimoji="1" lang="en-US" altLang="zh-CN" sz="1400" dirty="0" smtClean="0">
                <a:solidFill>
                  <a:schemeClr val="bg1"/>
                </a:solidFill>
              </a:rPr>
              <a:t>)</a:t>
            </a:r>
            <a:endParaRPr kumimoji="1" lang="zh-CN" altLang="en-US" sz="1400" dirty="0">
              <a:solidFill>
                <a:schemeClr val="bg1"/>
              </a:solidFill>
            </a:endParaRPr>
          </a:p>
        </p:txBody>
      </p:sp>
      <p:sp>
        <p:nvSpPr>
          <p:cNvPr id="20" name="文本框 19"/>
          <p:cNvSpPr txBox="1"/>
          <p:nvPr/>
        </p:nvSpPr>
        <p:spPr>
          <a:xfrm>
            <a:off x="4986349" y="2638670"/>
            <a:ext cx="1071363" cy="307777"/>
          </a:xfrm>
          <a:prstGeom prst="rect">
            <a:avLst/>
          </a:prstGeom>
          <a:noFill/>
          <a:ln>
            <a:solidFill>
              <a:srgbClr val="FCF9EE"/>
            </a:solidFill>
            <a:prstDash val="sysDash"/>
          </a:ln>
        </p:spPr>
        <p:txBody>
          <a:bodyPr wrap="square" rtlCol="0">
            <a:spAutoFit/>
          </a:bodyPr>
          <a:lstStyle/>
          <a:p>
            <a:pPr algn="ctr"/>
            <a:r>
              <a:rPr kumimoji="1" lang="en-US" altLang="zh-CN" sz="1400" dirty="0" smtClean="0">
                <a:solidFill>
                  <a:schemeClr val="bg1"/>
                </a:solidFill>
              </a:rPr>
              <a:t>Interpreter</a:t>
            </a:r>
            <a:endParaRPr kumimoji="1" lang="zh-CN" altLang="en-US" sz="1400" dirty="0">
              <a:solidFill>
                <a:schemeClr val="bg1"/>
              </a:solidFill>
            </a:endParaRPr>
          </a:p>
        </p:txBody>
      </p:sp>
      <p:sp>
        <p:nvSpPr>
          <p:cNvPr id="21" name="矩形 20"/>
          <p:cNvSpPr/>
          <p:nvPr/>
        </p:nvSpPr>
        <p:spPr>
          <a:xfrm>
            <a:off x="4086170" y="3343940"/>
            <a:ext cx="1971542" cy="1270919"/>
          </a:xfrm>
          <a:prstGeom prst="rect">
            <a:avLst/>
          </a:prstGeom>
          <a:noFill/>
          <a:ln>
            <a:solidFill>
              <a:srgbClr val="FCF9E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136079" y="3970006"/>
            <a:ext cx="943029" cy="461665"/>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Instruction</a:t>
            </a:r>
            <a:r>
              <a:rPr kumimoji="1" lang="zh-CN" altLang="en-US" sz="1200" dirty="0" smtClean="0">
                <a:solidFill>
                  <a:schemeClr val="bg1"/>
                </a:solidFill>
              </a:rPr>
              <a:t> </a:t>
            </a:r>
            <a:r>
              <a:rPr kumimoji="1" lang="en-US" altLang="zh-CN" sz="1200" dirty="0" smtClean="0">
                <a:solidFill>
                  <a:schemeClr val="bg1"/>
                </a:solidFill>
              </a:rPr>
              <a:t>Generator</a:t>
            </a:r>
            <a:endParaRPr kumimoji="1" lang="zh-CN" altLang="en-US" sz="1200" dirty="0">
              <a:solidFill>
                <a:schemeClr val="bg1"/>
              </a:solidFill>
            </a:endParaRPr>
          </a:p>
        </p:txBody>
      </p:sp>
      <p:sp>
        <p:nvSpPr>
          <p:cNvPr id="23" name="文本框 22"/>
          <p:cNvSpPr txBox="1"/>
          <p:nvPr/>
        </p:nvSpPr>
        <p:spPr>
          <a:xfrm>
            <a:off x="5074289" y="3965239"/>
            <a:ext cx="943029" cy="461665"/>
          </a:xfrm>
          <a:prstGeom prst="rect">
            <a:avLst/>
          </a:prstGeom>
          <a:noFill/>
          <a:ln>
            <a:solidFill>
              <a:srgbClr val="FCF9EE"/>
            </a:solidFill>
          </a:ln>
        </p:spPr>
        <p:txBody>
          <a:bodyPr wrap="square" rtlCol="0">
            <a:spAutoFit/>
          </a:bodyPr>
          <a:lstStyle/>
          <a:p>
            <a:pPr algn="ctr"/>
            <a:r>
              <a:rPr kumimoji="1" lang="en-US" altLang="zh-CN" sz="1200" dirty="0" smtClean="0">
                <a:solidFill>
                  <a:schemeClr val="bg1"/>
                </a:solidFill>
              </a:rPr>
              <a:t>JIT</a:t>
            </a:r>
            <a:r>
              <a:rPr kumimoji="1" lang="zh-CN" altLang="en-US" sz="1200" dirty="0" smtClean="0">
                <a:solidFill>
                  <a:schemeClr val="bg1"/>
                </a:solidFill>
              </a:rPr>
              <a:t> </a:t>
            </a:r>
            <a:r>
              <a:rPr kumimoji="1" lang="en-US" altLang="zh-CN" sz="1200" dirty="0" smtClean="0">
                <a:solidFill>
                  <a:schemeClr val="bg1"/>
                </a:solidFill>
              </a:rPr>
              <a:t>Code</a:t>
            </a:r>
            <a:r>
              <a:rPr kumimoji="1" lang="zh-CN" altLang="en-US" sz="1200" dirty="0" smtClean="0">
                <a:solidFill>
                  <a:schemeClr val="bg1"/>
                </a:solidFill>
              </a:rPr>
              <a:t> </a:t>
            </a:r>
            <a:r>
              <a:rPr kumimoji="1" lang="en-US" altLang="zh-CN" sz="1200" dirty="0" smtClean="0">
                <a:solidFill>
                  <a:schemeClr val="bg1"/>
                </a:solidFill>
              </a:rPr>
              <a:t>Installer</a:t>
            </a:r>
            <a:endParaRPr kumimoji="1" lang="zh-CN" altLang="en-US" sz="1200" dirty="0">
              <a:solidFill>
                <a:schemeClr val="bg1"/>
              </a:solidFill>
            </a:endParaRPr>
          </a:p>
        </p:txBody>
      </p:sp>
      <p:sp>
        <p:nvSpPr>
          <p:cNvPr id="24" name="文本框 23"/>
          <p:cNvSpPr txBox="1"/>
          <p:nvPr/>
        </p:nvSpPr>
        <p:spPr>
          <a:xfrm>
            <a:off x="3910007" y="3317003"/>
            <a:ext cx="1348189" cy="523220"/>
          </a:xfrm>
          <a:prstGeom prst="rect">
            <a:avLst/>
          </a:prstGeom>
          <a:noFill/>
        </p:spPr>
        <p:txBody>
          <a:bodyPr wrap="square" rtlCol="0">
            <a:spAutoFit/>
          </a:bodyPr>
          <a:lstStyle/>
          <a:p>
            <a:pPr algn="ctr"/>
            <a:r>
              <a:rPr kumimoji="1" lang="en-US" altLang="zh-CN" sz="1400" dirty="0" smtClean="0">
                <a:solidFill>
                  <a:schemeClr val="bg1"/>
                </a:solidFill>
              </a:rPr>
              <a:t>JIT</a:t>
            </a:r>
            <a:r>
              <a:rPr kumimoji="1" lang="zh-CN" altLang="en-US" sz="1400" dirty="0" smtClean="0">
                <a:solidFill>
                  <a:schemeClr val="bg1"/>
                </a:solidFill>
              </a:rPr>
              <a:t> </a:t>
            </a:r>
            <a:r>
              <a:rPr kumimoji="1" lang="en-US" altLang="zh-CN" sz="1400" dirty="0" smtClean="0">
                <a:solidFill>
                  <a:schemeClr val="bg1"/>
                </a:solidFill>
              </a:rPr>
              <a:t>compiler</a:t>
            </a:r>
            <a:endParaRPr kumimoji="1" lang="zh-CN" altLang="en-US" sz="1400" dirty="0" smtClean="0">
              <a:solidFill>
                <a:schemeClr val="bg1"/>
              </a:solidFill>
            </a:endParaRPr>
          </a:p>
          <a:p>
            <a:pPr algn="ctr"/>
            <a:r>
              <a:rPr kumimoji="1" lang="en-US" altLang="zh-CN" sz="1400" dirty="0" smtClean="0">
                <a:solidFill>
                  <a:schemeClr val="bg1"/>
                </a:solidFill>
              </a:rPr>
              <a:t>(</a:t>
            </a:r>
            <a:r>
              <a:rPr kumimoji="1" lang="en-US" altLang="zh-CN" sz="1400" dirty="0" err="1" smtClean="0">
                <a:solidFill>
                  <a:schemeClr val="bg1"/>
                </a:solidFill>
              </a:rPr>
              <a:t>IonMonkey</a:t>
            </a:r>
            <a:r>
              <a:rPr kumimoji="1" lang="en-US" altLang="zh-CN" sz="1400" dirty="0" smtClean="0">
                <a:solidFill>
                  <a:schemeClr val="bg1"/>
                </a:solidFill>
              </a:rPr>
              <a:t>)</a:t>
            </a:r>
            <a:endParaRPr kumimoji="1" lang="zh-CN" altLang="en-US" sz="1400" dirty="0">
              <a:solidFill>
                <a:schemeClr val="bg1"/>
              </a:solidFill>
            </a:endParaRPr>
          </a:p>
        </p:txBody>
      </p:sp>
      <p:sp>
        <p:nvSpPr>
          <p:cNvPr id="25" name="文本框 24"/>
          <p:cNvSpPr txBox="1"/>
          <p:nvPr/>
        </p:nvSpPr>
        <p:spPr>
          <a:xfrm>
            <a:off x="4800601" y="4734184"/>
            <a:ext cx="1252346" cy="523220"/>
          </a:xfrm>
          <a:prstGeom prst="rect">
            <a:avLst/>
          </a:prstGeom>
          <a:noFill/>
          <a:ln>
            <a:solidFill>
              <a:srgbClr val="FCF9EE"/>
            </a:solidFill>
            <a:prstDash val="sysDash"/>
          </a:ln>
        </p:spPr>
        <p:txBody>
          <a:bodyPr wrap="square" rtlCol="0">
            <a:spAutoFit/>
          </a:bodyPr>
          <a:lstStyle/>
          <a:p>
            <a:pPr algn="ctr"/>
            <a:r>
              <a:rPr kumimoji="1" lang="en-US" altLang="zh-CN" sz="1400" dirty="0" smtClean="0">
                <a:solidFill>
                  <a:schemeClr val="bg1"/>
                </a:solidFill>
              </a:rPr>
              <a:t>Garbage</a:t>
            </a:r>
            <a:endParaRPr kumimoji="1" lang="zh-CN" altLang="en-US" sz="1400" dirty="0" smtClean="0">
              <a:solidFill>
                <a:schemeClr val="bg1"/>
              </a:solidFill>
            </a:endParaRPr>
          </a:p>
          <a:p>
            <a:pPr algn="ctr"/>
            <a:r>
              <a:rPr kumimoji="1" lang="en-US" altLang="zh-CN" sz="1400" dirty="0" smtClean="0">
                <a:solidFill>
                  <a:schemeClr val="bg1"/>
                </a:solidFill>
              </a:rPr>
              <a:t>Collector</a:t>
            </a:r>
            <a:endParaRPr kumimoji="1" lang="zh-CN" altLang="en-US" sz="1400" dirty="0">
              <a:solidFill>
                <a:schemeClr val="bg1"/>
              </a:solidFill>
            </a:endParaRPr>
          </a:p>
        </p:txBody>
      </p:sp>
      <p:sp>
        <p:nvSpPr>
          <p:cNvPr id="26" name="圆角矩形 25"/>
          <p:cNvSpPr/>
          <p:nvPr/>
        </p:nvSpPr>
        <p:spPr>
          <a:xfrm>
            <a:off x="6818822" y="1940724"/>
            <a:ext cx="1753156" cy="34833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6838905" y="1926436"/>
            <a:ext cx="730177" cy="369332"/>
          </a:xfrm>
          <a:prstGeom prst="rect">
            <a:avLst/>
          </a:prstGeom>
          <a:noFill/>
        </p:spPr>
        <p:txBody>
          <a:bodyPr wrap="square" rtlCol="0">
            <a:spAutoFit/>
          </a:bodyPr>
          <a:lstStyle/>
          <a:p>
            <a:r>
              <a:rPr kumimoji="1" lang="en-US" altLang="zh-CN" smtClean="0"/>
              <a:t>Heap</a:t>
            </a:r>
            <a:endParaRPr kumimoji="1" lang="zh-CN" altLang="en-US" dirty="0"/>
          </a:p>
        </p:txBody>
      </p:sp>
      <p:sp>
        <p:nvSpPr>
          <p:cNvPr id="28" name="文本框 27"/>
          <p:cNvSpPr txBox="1"/>
          <p:nvPr/>
        </p:nvSpPr>
        <p:spPr>
          <a:xfrm>
            <a:off x="6914358" y="2976809"/>
            <a:ext cx="1562083" cy="738664"/>
          </a:xfrm>
          <a:prstGeom prst="rect">
            <a:avLst/>
          </a:prstGeom>
          <a:solidFill>
            <a:schemeClr val="tx2"/>
          </a:solidFill>
          <a:ln>
            <a:solidFill>
              <a:srgbClr val="FCF9EE"/>
            </a:solidFill>
            <a:prstDash val="sysDash"/>
          </a:ln>
        </p:spPr>
        <p:txBody>
          <a:bodyPr wrap="square" rtlCol="0">
            <a:spAutoFit/>
          </a:bodyPr>
          <a:lstStyle/>
          <a:p>
            <a:pPr algn="ctr"/>
            <a:r>
              <a:rPr kumimoji="1" lang="en-US" altLang="zh-CN" sz="1400" dirty="0" smtClean="0">
                <a:solidFill>
                  <a:schemeClr val="bg1"/>
                </a:solidFill>
              </a:rPr>
              <a:t>JIT</a:t>
            </a:r>
            <a:r>
              <a:rPr kumimoji="1" lang="zh-CN" altLang="en-US" sz="1400" dirty="0" smtClean="0">
                <a:solidFill>
                  <a:schemeClr val="bg1"/>
                </a:solidFill>
              </a:rPr>
              <a:t> </a:t>
            </a:r>
          </a:p>
          <a:p>
            <a:pPr algn="ctr"/>
            <a:r>
              <a:rPr kumimoji="1" lang="en-US" altLang="zh-CN" sz="1400" dirty="0" smtClean="0">
                <a:solidFill>
                  <a:schemeClr val="bg1"/>
                </a:solidFill>
              </a:rPr>
              <a:t>Compiled</a:t>
            </a:r>
            <a:endParaRPr kumimoji="1" lang="zh-CN" altLang="en-US" sz="1400" dirty="0" smtClean="0">
              <a:solidFill>
                <a:schemeClr val="bg1"/>
              </a:solidFill>
            </a:endParaRPr>
          </a:p>
          <a:p>
            <a:pPr algn="ctr"/>
            <a:r>
              <a:rPr kumimoji="1" lang="en-US" altLang="zh-CN" sz="1400" dirty="0" smtClean="0">
                <a:solidFill>
                  <a:schemeClr val="bg1"/>
                </a:solidFill>
              </a:rPr>
              <a:t>Code</a:t>
            </a:r>
            <a:endParaRPr kumimoji="1" lang="zh-CN" altLang="en-US" sz="1400" dirty="0">
              <a:solidFill>
                <a:schemeClr val="bg1"/>
              </a:solidFill>
            </a:endParaRPr>
          </a:p>
        </p:txBody>
      </p:sp>
      <p:sp>
        <p:nvSpPr>
          <p:cNvPr id="29" name="文本框 28"/>
          <p:cNvSpPr txBox="1"/>
          <p:nvPr/>
        </p:nvSpPr>
        <p:spPr>
          <a:xfrm>
            <a:off x="6914358" y="4553265"/>
            <a:ext cx="1562083" cy="822305"/>
          </a:xfrm>
          <a:prstGeom prst="ellipse">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kumimoji="1" lang="en-US" altLang="zh-CN" sz="1600" dirty="0" smtClean="0">
                <a:solidFill>
                  <a:schemeClr val="bg1"/>
                </a:solidFill>
              </a:rPr>
              <a:t>JavaScript</a:t>
            </a:r>
            <a:endParaRPr kumimoji="1" lang="zh-CN" altLang="en-US" sz="1600" dirty="0" smtClean="0">
              <a:solidFill>
                <a:schemeClr val="bg1"/>
              </a:solidFill>
            </a:endParaRPr>
          </a:p>
          <a:p>
            <a:pPr algn="ctr"/>
            <a:r>
              <a:rPr kumimoji="1" lang="en-US" altLang="zh-CN" sz="1600" dirty="0" smtClean="0">
                <a:solidFill>
                  <a:schemeClr val="bg1"/>
                </a:solidFill>
              </a:rPr>
              <a:t>Objects</a:t>
            </a:r>
            <a:endParaRPr kumimoji="1" lang="zh-CN" altLang="en-US" sz="1600" dirty="0">
              <a:solidFill>
                <a:schemeClr val="bg1"/>
              </a:solidFill>
            </a:endParaRPr>
          </a:p>
        </p:txBody>
      </p:sp>
      <p:cxnSp>
        <p:nvCxnSpPr>
          <p:cNvPr id="31" name="直线箭头连接符 30"/>
          <p:cNvCxnSpPr/>
          <p:nvPr/>
        </p:nvCxnSpPr>
        <p:spPr>
          <a:xfrm>
            <a:off x="7686675" y="3715473"/>
            <a:ext cx="0" cy="828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a:off x="8163485" y="2681539"/>
            <a:ext cx="0" cy="2952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flipH="1">
            <a:off x="7312025" y="2681539"/>
            <a:ext cx="86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a:off x="7326313" y="2681539"/>
            <a:ext cx="0" cy="2952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134177" y="2436031"/>
            <a:ext cx="1347593" cy="307777"/>
          </a:xfrm>
          <a:prstGeom prst="rect">
            <a:avLst/>
          </a:prstGeom>
          <a:noFill/>
        </p:spPr>
        <p:txBody>
          <a:bodyPr wrap="square" rtlCol="0">
            <a:spAutoFit/>
          </a:bodyPr>
          <a:lstStyle/>
          <a:p>
            <a:r>
              <a:rPr kumimoji="1" lang="en-US" altLang="zh-CN" sz="1400" dirty="0" smtClean="0"/>
              <a:t>Inline</a:t>
            </a:r>
            <a:r>
              <a:rPr kumimoji="1" lang="zh-CN" altLang="en-US" sz="1400" dirty="0" smtClean="0"/>
              <a:t> </a:t>
            </a:r>
            <a:r>
              <a:rPr kumimoji="1" lang="en-US" altLang="zh-CN" sz="1400" dirty="0" smtClean="0"/>
              <a:t>Caching</a:t>
            </a:r>
            <a:endParaRPr kumimoji="1" lang="zh-CN" altLang="en-US" sz="1400" dirty="0"/>
          </a:p>
        </p:txBody>
      </p:sp>
      <p:cxnSp>
        <p:nvCxnSpPr>
          <p:cNvPr id="43" name="直线箭头连接符 42"/>
          <p:cNvCxnSpPr>
            <a:endCxn id="29" idx="2"/>
          </p:cNvCxnSpPr>
          <p:nvPr/>
        </p:nvCxnSpPr>
        <p:spPr>
          <a:xfrm flipV="1">
            <a:off x="6052947" y="4964418"/>
            <a:ext cx="86141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V="1">
            <a:off x="6086473" y="3715473"/>
            <a:ext cx="869055" cy="12489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endCxn id="28" idx="1"/>
          </p:cNvCxnSpPr>
          <p:nvPr/>
        </p:nvCxnSpPr>
        <p:spPr>
          <a:xfrm flipV="1">
            <a:off x="6052947" y="3346141"/>
            <a:ext cx="861411" cy="85438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上下箭头 48"/>
          <p:cNvSpPr/>
          <p:nvPr/>
        </p:nvSpPr>
        <p:spPr>
          <a:xfrm>
            <a:off x="5429650" y="2976809"/>
            <a:ext cx="171050" cy="340194"/>
          </a:xfrm>
          <a:prstGeom prst="upDown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左右箭头 49"/>
          <p:cNvSpPr/>
          <p:nvPr/>
        </p:nvSpPr>
        <p:spPr>
          <a:xfrm rot="1464495">
            <a:off x="6076600" y="2853081"/>
            <a:ext cx="864000" cy="172800"/>
          </a:xfrm>
          <a:prstGeom prst="lef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左右箭头 50"/>
          <p:cNvSpPr/>
          <p:nvPr/>
        </p:nvSpPr>
        <p:spPr>
          <a:xfrm rot="20055910">
            <a:off x="6051486" y="3358739"/>
            <a:ext cx="900000" cy="172800"/>
          </a:xfrm>
          <a:prstGeom prst="lef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箭头连接符 52"/>
          <p:cNvCxnSpPr/>
          <p:nvPr/>
        </p:nvCxnSpPr>
        <p:spPr>
          <a:xfrm>
            <a:off x="5000637" y="5915025"/>
            <a:ext cx="828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右箭头 54"/>
          <p:cNvSpPr/>
          <p:nvPr/>
        </p:nvSpPr>
        <p:spPr>
          <a:xfrm>
            <a:off x="6105496" y="5831234"/>
            <a:ext cx="911107" cy="172800"/>
          </a:xfrm>
          <a:prstGeom prst="rightArrow">
            <a:avLst/>
          </a:prstGeom>
          <a:solidFill>
            <a:srgbClr val="F9965A"/>
          </a:solidFill>
          <a:ln>
            <a:solidFill>
              <a:srgbClr val="F99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4363467" y="5727082"/>
            <a:ext cx="722762" cy="369332"/>
          </a:xfrm>
          <a:prstGeom prst="rect">
            <a:avLst/>
          </a:prstGeom>
          <a:noFill/>
        </p:spPr>
        <p:txBody>
          <a:bodyPr wrap="square" rtlCol="0">
            <a:spAutoFit/>
          </a:bodyPr>
          <a:lstStyle/>
          <a:p>
            <a:r>
              <a:rPr kumimoji="1" lang="en-US" altLang="zh-CN" smtClean="0"/>
              <a:t>write</a:t>
            </a:r>
            <a:endParaRPr kumimoji="1" lang="zh-CN" altLang="en-US" dirty="0"/>
          </a:p>
        </p:txBody>
      </p:sp>
      <p:sp>
        <p:nvSpPr>
          <p:cNvPr id="57" name="文本框 56"/>
          <p:cNvSpPr txBox="1"/>
          <p:nvPr/>
        </p:nvSpPr>
        <p:spPr>
          <a:xfrm>
            <a:off x="6959032" y="5736602"/>
            <a:ext cx="1076838" cy="369332"/>
          </a:xfrm>
          <a:prstGeom prst="rect">
            <a:avLst/>
          </a:prstGeom>
          <a:noFill/>
        </p:spPr>
        <p:txBody>
          <a:bodyPr wrap="square" rtlCol="0">
            <a:spAutoFit/>
          </a:bodyPr>
          <a:lstStyle/>
          <a:p>
            <a:r>
              <a:rPr kumimoji="1" lang="en-US" altLang="zh-CN" smtClean="0"/>
              <a:t>Execute</a:t>
            </a:r>
            <a:endParaRPr kumimoji="1" lang="zh-CN" altLang="en-US" dirty="0"/>
          </a:p>
        </p:txBody>
      </p:sp>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10444" y="2896033"/>
            <a:ext cx="359388" cy="359388"/>
          </a:xfrm>
          <a:prstGeom prst="rect">
            <a:avLst/>
          </a:prstGeom>
        </p:spPr>
      </p:pic>
      <p:sp>
        <p:nvSpPr>
          <p:cNvPr id="60" name="文本框 59"/>
          <p:cNvSpPr txBox="1"/>
          <p:nvPr/>
        </p:nvSpPr>
        <p:spPr>
          <a:xfrm>
            <a:off x="442788" y="3275498"/>
            <a:ext cx="461665" cy="1151406"/>
          </a:xfrm>
          <a:prstGeom prst="rect">
            <a:avLst/>
          </a:prstGeom>
          <a:noFill/>
        </p:spPr>
        <p:txBody>
          <a:bodyPr vert="eaVert" wrap="square" rtlCol="0">
            <a:spAutoFit/>
          </a:bodyPr>
          <a:lstStyle/>
          <a:p>
            <a:r>
              <a:rPr kumimoji="1" lang="en-US" altLang="zh-CN" smtClean="0"/>
              <a:t>NETWORK</a:t>
            </a:r>
            <a:endParaRPr kumimoji="1" lang="zh-CN" altLang="en-US" dirty="0"/>
          </a:p>
        </p:txBody>
      </p:sp>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271" y="1950502"/>
            <a:ext cx="373842" cy="373842"/>
          </a:xfrm>
          <a:prstGeom prst="rect">
            <a:avLst/>
          </a:prstGeom>
        </p:spPr>
      </p:pic>
    </p:spTree>
    <p:extLst>
      <p:ext uri="{BB962C8B-B14F-4D97-AF65-F5344CB8AC3E}">
        <p14:creationId xmlns:p14="http://schemas.microsoft.com/office/powerpoint/2010/main" val="17224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900" decel="100000" fill="hold"/>
                                        <p:tgtEl>
                                          <p:spTgt spid="1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900" decel="100000" fill="hold"/>
                                        <p:tgtEl>
                                          <p:spTgt spid="1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900" decel="100000" fill="hold"/>
                                        <p:tgtEl>
                                          <p:spTgt spid="14"/>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900" decel="100000" fill="hold"/>
                                        <p:tgtEl>
                                          <p:spTgt spid="1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900" decel="100000" fill="hold"/>
                                        <p:tgtEl>
                                          <p:spTgt spid="1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900" decel="100000" fill="hold"/>
                                        <p:tgtEl>
                                          <p:spTgt spid="1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900" decel="100000" fill="hold"/>
                                        <p:tgtEl>
                                          <p:spTgt spid="1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900" decel="100000" fill="hold"/>
                                        <p:tgtEl>
                                          <p:spTgt spid="1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900" decel="100000" fill="hold"/>
                                        <p:tgtEl>
                                          <p:spTgt spid="20"/>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900" decel="100000" fill="hold"/>
                                        <p:tgtEl>
                                          <p:spTgt spid="21"/>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900" decel="100000" fill="hold"/>
                                        <p:tgtEl>
                                          <p:spTgt spid="22"/>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900" decel="100000" fill="hold"/>
                                        <p:tgtEl>
                                          <p:spTgt spid="23"/>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900" decel="100000" fill="hold"/>
                                        <p:tgtEl>
                                          <p:spTgt spid="24"/>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1000"/>
                                        <p:tgtEl>
                                          <p:spTgt spid="25"/>
                                        </p:tgtEl>
                                      </p:cBhvr>
                                    </p:animEffect>
                                    <p:anim calcmode="lin" valueType="num">
                                      <p:cBhvr>
                                        <p:cTn id="104" dur="1000" fill="hold"/>
                                        <p:tgtEl>
                                          <p:spTgt spid="25"/>
                                        </p:tgtEl>
                                        <p:attrNameLst>
                                          <p:attrName>ppt_x</p:attrName>
                                        </p:attrNameLst>
                                      </p:cBhvr>
                                      <p:tavLst>
                                        <p:tav tm="0">
                                          <p:val>
                                            <p:strVal val="#ppt_x"/>
                                          </p:val>
                                        </p:tav>
                                        <p:tav tm="100000">
                                          <p:val>
                                            <p:strVal val="#ppt_x"/>
                                          </p:val>
                                        </p:tav>
                                      </p:tavLst>
                                    </p:anim>
                                    <p:anim calcmode="lin" valueType="num">
                                      <p:cBhvr>
                                        <p:cTn id="105" dur="900" decel="100000" fill="hold"/>
                                        <p:tgtEl>
                                          <p:spTgt spid="25"/>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anim calcmode="lin" valueType="num">
                                      <p:cBhvr>
                                        <p:cTn id="110" dur="1000" fill="hold"/>
                                        <p:tgtEl>
                                          <p:spTgt spid="26"/>
                                        </p:tgtEl>
                                        <p:attrNameLst>
                                          <p:attrName>ppt_x</p:attrName>
                                        </p:attrNameLst>
                                      </p:cBhvr>
                                      <p:tavLst>
                                        <p:tav tm="0">
                                          <p:val>
                                            <p:strVal val="#ppt_x"/>
                                          </p:val>
                                        </p:tav>
                                        <p:tav tm="100000">
                                          <p:val>
                                            <p:strVal val="#ppt_x"/>
                                          </p:val>
                                        </p:tav>
                                      </p:tavLst>
                                    </p:anim>
                                    <p:anim calcmode="lin" valueType="num">
                                      <p:cBhvr>
                                        <p:cTn id="111" dur="900" decel="100000" fill="hold"/>
                                        <p:tgtEl>
                                          <p:spTgt spid="26"/>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1000"/>
                                        <p:tgtEl>
                                          <p:spTgt spid="27"/>
                                        </p:tgtEl>
                                      </p:cBhvr>
                                    </p:animEffect>
                                    <p:anim calcmode="lin" valueType="num">
                                      <p:cBhvr>
                                        <p:cTn id="116" dur="1000" fill="hold"/>
                                        <p:tgtEl>
                                          <p:spTgt spid="27"/>
                                        </p:tgtEl>
                                        <p:attrNameLst>
                                          <p:attrName>ppt_x</p:attrName>
                                        </p:attrNameLst>
                                      </p:cBhvr>
                                      <p:tavLst>
                                        <p:tav tm="0">
                                          <p:val>
                                            <p:strVal val="#ppt_x"/>
                                          </p:val>
                                        </p:tav>
                                        <p:tav tm="100000">
                                          <p:val>
                                            <p:strVal val="#ppt_x"/>
                                          </p:val>
                                        </p:tav>
                                      </p:tavLst>
                                    </p:anim>
                                    <p:anim calcmode="lin" valueType="num">
                                      <p:cBhvr>
                                        <p:cTn id="117" dur="900" decel="100000" fill="hold"/>
                                        <p:tgtEl>
                                          <p:spTgt spid="27"/>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1000"/>
                                        <p:tgtEl>
                                          <p:spTgt spid="28"/>
                                        </p:tgtEl>
                                      </p:cBhvr>
                                    </p:animEffect>
                                    <p:anim calcmode="lin" valueType="num">
                                      <p:cBhvr>
                                        <p:cTn id="122" dur="1000" fill="hold"/>
                                        <p:tgtEl>
                                          <p:spTgt spid="28"/>
                                        </p:tgtEl>
                                        <p:attrNameLst>
                                          <p:attrName>ppt_x</p:attrName>
                                        </p:attrNameLst>
                                      </p:cBhvr>
                                      <p:tavLst>
                                        <p:tav tm="0">
                                          <p:val>
                                            <p:strVal val="#ppt_x"/>
                                          </p:val>
                                        </p:tav>
                                        <p:tav tm="100000">
                                          <p:val>
                                            <p:strVal val="#ppt_x"/>
                                          </p:val>
                                        </p:tav>
                                      </p:tavLst>
                                    </p:anim>
                                    <p:anim calcmode="lin" valueType="num">
                                      <p:cBhvr>
                                        <p:cTn id="123" dur="900" decel="100000" fill="hold"/>
                                        <p:tgtEl>
                                          <p:spTgt spid="28"/>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1000"/>
                                        <p:tgtEl>
                                          <p:spTgt spid="29"/>
                                        </p:tgtEl>
                                      </p:cBhvr>
                                    </p:animEffect>
                                    <p:anim calcmode="lin" valueType="num">
                                      <p:cBhvr>
                                        <p:cTn id="128" dur="1000" fill="hold"/>
                                        <p:tgtEl>
                                          <p:spTgt spid="29"/>
                                        </p:tgtEl>
                                        <p:attrNameLst>
                                          <p:attrName>ppt_x</p:attrName>
                                        </p:attrNameLst>
                                      </p:cBhvr>
                                      <p:tavLst>
                                        <p:tav tm="0">
                                          <p:val>
                                            <p:strVal val="#ppt_x"/>
                                          </p:val>
                                        </p:tav>
                                        <p:tav tm="100000">
                                          <p:val>
                                            <p:strVal val="#ppt_x"/>
                                          </p:val>
                                        </p:tav>
                                      </p:tavLst>
                                    </p:anim>
                                    <p:anim calcmode="lin" valueType="num">
                                      <p:cBhvr>
                                        <p:cTn id="129" dur="900" decel="100000" fill="hold"/>
                                        <p:tgtEl>
                                          <p:spTgt spid="29"/>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1000"/>
                                        <p:tgtEl>
                                          <p:spTgt spid="35"/>
                                        </p:tgtEl>
                                      </p:cBhvr>
                                    </p:animEffect>
                                    <p:anim calcmode="lin" valueType="num">
                                      <p:cBhvr>
                                        <p:cTn id="140" dur="1000" fill="hold"/>
                                        <p:tgtEl>
                                          <p:spTgt spid="35"/>
                                        </p:tgtEl>
                                        <p:attrNameLst>
                                          <p:attrName>ppt_x</p:attrName>
                                        </p:attrNameLst>
                                      </p:cBhvr>
                                      <p:tavLst>
                                        <p:tav tm="0">
                                          <p:val>
                                            <p:strVal val="#ppt_x"/>
                                          </p:val>
                                        </p:tav>
                                        <p:tav tm="100000">
                                          <p:val>
                                            <p:strVal val="#ppt_x"/>
                                          </p:val>
                                        </p:tav>
                                      </p:tavLst>
                                    </p:anim>
                                    <p:anim calcmode="lin" valueType="num">
                                      <p:cBhvr>
                                        <p:cTn id="141" dur="900" decel="100000" fill="hold"/>
                                        <p:tgtEl>
                                          <p:spTgt spid="35"/>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143" presetID="37"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1000"/>
                                        <p:tgtEl>
                                          <p:spTgt spid="37"/>
                                        </p:tgtEl>
                                      </p:cBhvr>
                                    </p:animEffect>
                                    <p:anim calcmode="lin" valueType="num">
                                      <p:cBhvr>
                                        <p:cTn id="146" dur="1000" fill="hold"/>
                                        <p:tgtEl>
                                          <p:spTgt spid="37"/>
                                        </p:tgtEl>
                                        <p:attrNameLst>
                                          <p:attrName>ppt_x</p:attrName>
                                        </p:attrNameLst>
                                      </p:cBhvr>
                                      <p:tavLst>
                                        <p:tav tm="0">
                                          <p:val>
                                            <p:strVal val="#ppt_x"/>
                                          </p:val>
                                        </p:tav>
                                        <p:tav tm="100000">
                                          <p:val>
                                            <p:strVal val="#ppt_x"/>
                                          </p:val>
                                        </p:tav>
                                      </p:tavLst>
                                    </p:anim>
                                    <p:anim calcmode="lin" valueType="num">
                                      <p:cBhvr>
                                        <p:cTn id="147" dur="900" decel="100000" fill="hold"/>
                                        <p:tgtEl>
                                          <p:spTgt spid="37"/>
                                        </p:tgtEl>
                                        <p:attrNameLst>
                                          <p:attrName>ppt_y</p:attrName>
                                        </p:attrNameLst>
                                      </p:cBhvr>
                                      <p:tavLst>
                                        <p:tav tm="0">
                                          <p:val>
                                            <p:strVal val="#ppt_y+1"/>
                                          </p:val>
                                        </p:tav>
                                        <p:tav tm="100000">
                                          <p:val>
                                            <p:strVal val="#ppt_y-.03"/>
                                          </p:val>
                                        </p:tav>
                                      </p:tavLst>
                                    </p:anim>
                                    <p:anim calcmode="lin" valueType="num">
                                      <p:cBhvr>
                                        <p:cTn id="148"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49" presetID="37" presetClass="entr" presetSubtype="0" fill="hold" nodeType="with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1000"/>
                                        <p:tgtEl>
                                          <p:spTgt spid="39"/>
                                        </p:tgtEl>
                                      </p:cBhvr>
                                    </p:animEffect>
                                    <p:anim calcmode="lin" valueType="num">
                                      <p:cBhvr>
                                        <p:cTn id="152" dur="1000" fill="hold"/>
                                        <p:tgtEl>
                                          <p:spTgt spid="39"/>
                                        </p:tgtEl>
                                        <p:attrNameLst>
                                          <p:attrName>ppt_x</p:attrName>
                                        </p:attrNameLst>
                                      </p:cBhvr>
                                      <p:tavLst>
                                        <p:tav tm="0">
                                          <p:val>
                                            <p:strVal val="#ppt_x"/>
                                          </p:val>
                                        </p:tav>
                                        <p:tav tm="100000">
                                          <p:val>
                                            <p:strVal val="#ppt_x"/>
                                          </p:val>
                                        </p:tav>
                                      </p:tavLst>
                                    </p:anim>
                                    <p:anim calcmode="lin" valueType="num">
                                      <p:cBhvr>
                                        <p:cTn id="153" dur="900" decel="100000" fill="hold"/>
                                        <p:tgtEl>
                                          <p:spTgt spid="39"/>
                                        </p:tgtEl>
                                        <p:attrNameLst>
                                          <p:attrName>ppt_y</p:attrName>
                                        </p:attrNameLst>
                                      </p:cBhvr>
                                      <p:tavLst>
                                        <p:tav tm="0">
                                          <p:val>
                                            <p:strVal val="#ppt_y+1"/>
                                          </p:val>
                                        </p:tav>
                                        <p:tav tm="100000">
                                          <p:val>
                                            <p:strVal val="#ppt_y-.03"/>
                                          </p:val>
                                        </p:tav>
                                      </p:tavLst>
                                    </p:anim>
                                    <p:anim calcmode="lin" valueType="num">
                                      <p:cBhvr>
                                        <p:cTn id="154"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55" presetID="37" presetClass="entr" presetSubtype="0"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1000"/>
                                        <p:tgtEl>
                                          <p:spTgt spid="41"/>
                                        </p:tgtEl>
                                      </p:cBhvr>
                                    </p:animEffect>
                                    <p:anim calcmode="lin" valueType="num">
                                      <p:cBhvr>
                                        <p:cTn id="158" dur="1000" fill="hold"/>
                                        <p:tgtEl>
                                          <p:spTgt spid="41"/>
                                        </p:tgtEl>
                                        <p:attrNameLst>
                                          <p:attrName>ppt_x</p:attrName>
                                        </p:attrNameLst>
                                      </p:cBhvr>
                                      <p:tavLst>
                                        <p:tav tm="0">
                                          <p:val>
                                            <p:strVal val="#ppt_x"/>
                                          </p:val>
                                        </p:tav>
                                        <p:tav tm="100000">
                                          <p:val>
                                            <p:strVal val="#ppt_x"/>
                                          </p:val>
                                        </p:tav>
                                      </p:tavLst>
                                    </p:anim>
                                    <p:anim calcmode="lin" valueType="num">
                                      <p:cBhvr>
                                        <p:cTn id="159" dur="900" decel="100000" fill="hold"/>
                                        <p:tgtEl>
                                          <p:spTgt spid="41"/>
                                        </p:tgtEl>
                                        <p:attrNameLst>
                                          <p:attrName>ppt_y</p:attrName>
                                        </p:attrNameLst>
                                      </p:cBhvr>
                                      <p:tavLst>
                                        <p:tav tm="0">
                                          <p:val>
                                            <p:strVal val="#ppt_y+1"/>
                                          </p:val>
                                        </p:tav>
                                        <p:tav tm="100000">
                                          <p:val>
                                            <p:strVal val="#ppt_y-.03"/>
                                          </p:val>
                                        </p:tav>
                                      </p:tavLst>
                                    </p:anim>
                                    <p:anim calcmode="lin" valueType="num">
                                      <p:cBhvr>
                                        <p:cTn id="160"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161" presetID="37" presetClass="entr" presetSubtype="0" fill="hold" nodeType="with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fade">
                                      <p:cBhvr>
                                        <p:cTn id="163" dur="1000"/>
                                        <p:tgtEl>
                                          <p:spTgt spid="43"/>
                                        </p:tgtEl>
                                      </p:cBhvr>
                                    </p:animEffect>
                                    <p:anim calcmode="lin" valueType="num">
                                      <p:cBhvr>
                                        <p:cTn id="164" dur="1000" fill="hold"/>
                                        <p:tgtEl>
                                          <p:spTgt spid="43"/>
                                        </p:tgtEl>
                                        <p:attrNameLst>
                                          <p:attrName>ppt_x</p:attrName>
                                        </p:attrNameLst>
                                      </p:cBhvr>
                                      <p:tavLst>
                                        <p:tav tm="0">
                                          <p:val>
                                            <p:strVal val="#ppt_x"/>
                                          </p:val>
                                        </p:tav>
                                        <p:tav tm="100000">
                                          <p:val>
                                            <p:strVal val="#ppt_x"/>
                                          </p:val>
                                        </p:tav>
                                      </p:tavLst>
                                    </p:anim>
                                    <p:anim calcmode="lin" valueType="num">
                                      <p:cBhvr>
                                        <p:cTn id="165" dur="900" decel="100000" fill="hold"/>
                                        <p:tgtEl>
                                          <p:spTgt spid="43"/>
                                        </p:tgtEl>
                                        <p:attrNameLst>
                                          <p:attrName>ppt_y</p:attrName>
                                        </p:attrNameLst>
                                      </p:cBhvr>
                                      <p:tavLst>
                                        <p:tav tm="0">
                                          <p:val>
                                            <p:strVal val="#ppt_y+1"/>
                                          </p:val>
                                        </p:tav>
                                        <p:tav tm="100000">
                                          <p:val>
                                            <p:strVal val="#ppt_y-.03"/>
                                          </p:val>
                                        </p:tav>
                                      </p:tavLst>
                                    </p:anim>
                                    <p:anim calcmode="lin" valueType="num">
                                      <p:cBhvr>
                                        <p:cTn id="166"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167" presetID="37" presetClass="entr" presetSubtype="0" fill="hold" nodeType="withEffect">
                                  <p:stCondLst>
                                    <p:cond delay="0"/>
                                  </p:stCondLst>
                                  <p:childTnLst>
                                    <p:set>
                                      <p:cBhvr>
                                        <p:cTn id="168" dur="1" fill="hold">
                                          <p:stCondLst>
                                            <p:cond delay="0"/>
                                          </p:stCondLst>
                                        </p:cTn>
                                        <p:tgtEl>
                                          <p:spTgt spid="45"/>
                                        </p:tgtEl>
                                        <p:attrNameLst>
                                          <p:attrName>style.visibility</p:attrName>
                                        </p:attrNameLst>
                                      </p:cBhvr>
                                      <p:to>
                                        <p:strVal val="visible"/>
                                      </p:to>
                                    </p:set>
                                    <p:animEffect transition="in" filter="fade">
                                      <p:cBhvr>
                                        <p:cTn id="169" dur="1000"/>
                                        <p:tgtEl>
                                          <p:spTgt spid="45"/>
                                        </p:tgtEl>
                                      </p:cBhvr>
                                    </p:animEffect>
                                    <p:anim calcmode="lin" valueType="num">
                                      <p:cBhvr>
                                        <p:cTn id="170" dur="1000" fill="hold"/>
                                        <p:tgtEl>
                                          <p:spTgt spid="45"/>
                                        </p:tgtEl>
                                        <p:attrNameLst>
                                          <p:attrName>ppt_x</p:attrName>
                                        </p:attrNameLst>
                                      </p:cBhvr>
                                      <p:tavLst>
                                        <p:tav tm="0">
                                          <p:val>
                                            <p:strVal val="#ppt_x"/>
                                          </p:val>
                                        </p:tav>
                                        <p:tav tm="100000">
                                          <p:val>
                                            <p:strVal val="#ppt_x"/>
                                          </p:val>
                                        </p:tav>
                                      </p:tavLst>
                                    </p:anim>
                                    <p:anim calcmode="lin" valueType="num">
                                      <p:cBhvr>
                                        <p:cTn id="171" dur="900" decel="100000" fill="hold"/>
                                        <p:tgtEl>
                                          <p:spTgt spid="45"/>
                                        </p:tgtEl>
                                        <p:attrNameLst>
                                          <p:attrName>ppt_y</p:attrName>
                                        </p:attrNameLst>
                                      </p:cBhvr>
                                      <p:tavLst>
                                        <p:tav tm="0">
                                          <p:val>
                                            <p:strVal val="#ppt_y+1"/>
                                          </p:val>
                                        </p:tav>
                                        <p:tav tm="100000">
                                          <p:val>
                                            <p:strVal val="#ppt_y-.03"/>
                                          </p:val>
                                        </p:tav>
                                      </p:tavLst>
                                    </p:anim>
                                    <p:anim calcmode="lin" valueType="num">
                                      <p:cBhvr>
                                        <p:cTn id="172"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73" presetID="37" presetClass="entr" presetSubtype="0" fill="hold" nodeType="withEffect">
                                  <p:stCondLst>
                                    <p:cond delay="0"/>
                                  </p:stCondLst>
                                  <p:childTnLst>
                                    <p:set>
                                      <p:cBhvr>
                                        <p:cTn id="174" dur="1" fill="hold">
                                          <p:stCondLst>
                                            <p:cond delay="0"/>
                                          </p:stCondLst>
                                        </p:cTn>
                                        <p:tgtEl>
                                          <p:spTgt spid="48"/>
                                        </p:tgtEl>
                                        <p:attrNameLst>
                                          <p:attrName>style.visibility</p:attrName>
                                        </p:attrNameLst>
                                      </p:cBhvr>
                                      <p:to>
                                        <p:strVal val="visible"/>
                                      </p:to>
                                    </p:set>
                                    <p:animEffect transition="in" filter="fade">
                                      <p:cBhvr>
                                        <p:cTn id="175" dur="1000"/>
                                        <p:tgtEl>
                                          <p:spTgt spid="48"/>
                                        </p:tgtEl>
                                      </p:cBhvr>
                                    </p:animEffect>
                                    <p:anim calcmode="lin" valueType="num">
                                      <p:cBhvr>
                                        <p:cTn id="176" dur="1000" fill="hold"/>
                                        <p:tgtEl>
                                          <p:spTgt spid="48"/>
                                        </p:tgtEl>
                                        <p:attrNameLst>
                                          <p:attrName>ppt_x</p:attrName>
                                        </p:attrNameLst>
                                      </p:cBhvr>
                                      <p:tavLst>
                                        <p:tav tm="0">
                                          <p:val>
                                            <p:strVal val="#ppt_x"/>
                                          </p:val>
                                        </p:tav>
                                        <p:tav tm="100000">
                                          <p:val>
                                            <p:strVal val="#ppt_x"/>
                                          </p:val>
                                        </p:tav>
                                      </p:tavLst>
                                    </p:anim>
                                    <p:anim calcmode="lin" valueType="num">
                                      <p:cBhvr>
                                        <p:cTn id="177" dur="900" decel="100000" fill="hold"/>
                                        <p:tgtEl>
                                          <p:spTgt spid="48"/>
                                        </p:tgtEl>
                                        <p:attrNameLst>
                                          <p:attrName>ppt_y</p:attrName>
                                        </p:attrNameLst>
                                      </p:cBhvr>
                                      <p:tavLst>
                                        <p:tav tm="0">
                                          <p:val>
                                            <p:strVal val="#ppt_y+1"/>
                                          </p:val>
                                        </p:tav>
                                        <p:tav tm="100000">
                                          <p:val>
                                            <p:strVal val="#ppt_y-.03"/>
                                          </p:val>
                                        </p:tav>
                                      </p:tavLst>
                                    </p:anim>
                                    <p:anim calcmode="lin" valueType="num">
                                      <p:cBhvr>
                                        <p:cTn id="178"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179" presetID="37" presetClass="entr" presetSubtype="0" fill="hold" grpId="0" nodeType="with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1000"/>
                                        <p:tgtEl>
                                          <p:spTgt spid="49"/>
                                        </p:tgtEl>
                                      </p:cBhvr>
                                    </p:animEffect>
                                    <p:anim calcmode="lin" valueType="num">
                                      <p:cBhvr>
                                        <p:cTn id="182" dur="1000" fill="hold"/>
                                        <p:tgtEl>
                                          <p:spTgt spid="49"/>
                                        </p:tgtEl>
                                        <p:attrNameLst>
                                          <p:attrName>ppt_x</p:attrName>
                                        </p:attrNameLst>
                                      </p:cBhvr>
                                      <p:tavLst>
                                        <p:tav tm="0">
                                          <p:val>
                                            <p:strVal val="#ppt_x"/>
                                          </p:val>
                                        </p:tav>
                                        <p:tav tm="100000">
                                          <p:val>
                                            <p:strVal val="#ppt_x"/>
                                          </p:val>
                                        </p:tav>
                                      </p:tavLst>
                                    </p:anim>
                                    <p:anim calcmode="lin" valueType="num">
                                      <p:cBhvr>
                                        <p:cTn id="183" dur="900" decel="100000" fill="hold"/>
                                        <p:tgtEl>
                                          <p:spTgt spid="49"/>
                                        </p:tgtEl>
                                        <p:attrNameLst>
                                          <p:attrName>ppt_y</p:attrName>
                                        </p:attrNameLst>
                                      </p:cBhvr>
                                      <p:tavLst>
                                        <p:tav tm="0">
                                          <p:val>
                                            <p:strVal val="#ppt_y+1"/>
                                          </p:val>
                                        </p:tav>
                                        <p:tav tm="100000">
                                          <p:val>
                                            <p:strVal val="#ppt_y-.03"/>
                                          </p:val>
                                        </p:tav>
                                      </p:tavLst>
                                    </p:anim>
                                    <p:anim calcmode="lin" valueType="num">
                                      <p:cBhvr>
                                        <p:cTn id="18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185" presetID="37" presetClass="entr" presetSubtype="0" fill="hold" grpId="0" nodeType="withEffect">
                                  <p:stCondLst>
                                    <p:cond delay="0"/>
                                  </p:stCondLst>
                                  <p:childTnLst>
                                    <p:set>
                                      <p:cBhvr>
                                        <p:cTn id="186" dur="1" fill="hold">
                                          <p:stCondLst>
                                            <p:cond delay="0"/>
                                          </p:stCondLst>
                                        </p:cTn>
                                        <p:tgtEl>
                                          <p:spTgt spid="50"/>
                                        </p:tgtEl>
                                        <p:attrNameLst>
                                          <p:attrName>style.visibility</p:attrName>
                                        </p:attrNameLst>
                                      </p:cBhvr>
                                      <p:to>
                                        <p:strVal val="visible"/>
                                      </p:to>
                                    </p:set>
                                    <p:animEffect transition="in" filter="fade">
                                      <p:cBhvr>
                                        <p:cTn id="187" dur="1000"/>
                                        <p:tgtEl>
                                          <p:spTgt spid="50"/>
                                        </p:tgtEl>
                                      </p:cBhvr>
                                    </p:animEffect>
                                    <p:anim calcmode="lin" valueType="num">
                                      <p:cBhvr>
                                        <p:cTn id="188" dur="1000" fill="hold"/>
                                        <p:tgtEl>
                                          <p:spTgt spid="50"/>
                                        </p:tgtEl>
                                        <p:attrNameLst>
                                          <p:attrName>ppt_x</p:attrName>
                                        </p:attrNameLst>
                                      </p:cBhvr>
                                      <p:tavLst>
                                        <p:tav tm="0">
                                          <p:val>
                                            <p:strVal val="#ppt_x"/>
                                          </p:val>
                                        </p:tav>
                                        <p:tav tm="100000">
                                          <p:val>
                                            <p:strVal val="#ppt_x"/>
                                          </p:val>
                                        </p:tav>
                                      </p:tavLst>
                                    </p:anim>
                                    <p:anim calcmode="lin" valueType="num">
                                      <p:cBhvr>
                                        <p:cTn id="189" dur="900" decel="100000" fill="hold"/>
                                        <p:tgtEl>
                                          <p:spTgt spid="50"/>
                                        </p:tgtEl>
                                        <p:attrNameLst>
                                          <p:attrName>ppt_y</p:attrName>
                                        </p:attrNameLst>
                                      </p:cBhvr>
                                      <p:tavLst>
                                        <p:tav tm="0">
                                          <p:val>
                                            <p:strVal val="#ppt_y+1"/>
                                          </p:val>
                                        </p:tav>
                                        <p:tav tm="100000">
                                          <p:val>
                                            <p:strVal val="#ppt_y-.03"/>
                                          </p:val>
                                        </p:tav>
                                      </p:tavLst>
                                    </p:anim>
                                    <p:anim calcmode="lin" valueType="num">
                                      <p:cBhvr>
                                        <p:cTn id="19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191" presetID="37" presetClass="entr" presetSubtype="0" fill="hold" grpId="0" nodeType="with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1000"/>
                                        <p:tgtEl>
                                          <p:spTgt spid="51"/>
                                        </p:tgtEl>
                                      </p:cBhvr>
                                    </p:animEffect>
                                    <p:anim calcmode="lin" valueType="num">
                                      <p:cBhvr>
                                        <p:cTn id="194" dur="1000" fill="hold"/>
                                        <p:tgtEl>
                                          <p:spTgt spid="51"/>
                                        </p:tgtEl>
                                        <p:attrNameLst>
                                          <p:attrName>ppt_x</p:attrName>
                                        </p:attrNameLst>
                                      </p:cBhvr>
                                      <p:tavLst>
                                        <p:tav tm="0">
                                          <p:val>
                                            <p:strVal val="#ppt_x"/>
                                          </p:val>
                                        </p:tav>
                                        <p:tav tm="100000">
                                          <p:val>
                                            <p:strVal val="#ppt_x"/>
                                          </p:val>
                                        </p:tav>
                                      </p:tavLst>
                                    </p:anim>
                                    <p:anim calcmode="lin" valueType="num">
                                      <p:cBhvr>
                                        <p:cTn id="195" dur="900" decel="100000" fill="hold"/>
                                        <p:tgtEl>
                                          <p:spTgt spid="51"/>
                                        </p:tgtEl>
                                        <p:attrNameLst>
                                          <p:attrName>ppt_y</p:attrName>
                                        </p:attrNameLst>
                                      </p:cBhvr>
                                      <p:tavLst>
                                        <p:tav tm="0">
                                          <p:val>
                                            <p:strVal val="#ppt_y+1"/>
                                          </p:val>
                                        </p:tav>
                                        <p:tav tm="100000">
                                          <p:val>
                                            <p:strVal val="#ppt_y-.03"/>
                                          </p:val>
                                        </p:tav>
                                      </p:tavLst>
                                    </p:anim>
                                    <p:anim calcmode="lin" valueType="num">
                                      <p:cBhvr>
                                        <p:cTn id="196"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197" presetID="37" presetClass="entr" presetSubtype="0" fill="hold"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1000"/>
                                        <p:tgtEl>
                                          <p:spTgt spid="53"/>
                                        </p:tgtEl>
                                      </p:cBhvr>
                                    </p:animEffect>
                                    <p:anim calcmode="lin" valueType="num">
                                      <p:cBhvr>
                                        <p:cTn id="200" dur="1000" fill="hold"/>
                                        <p:tgtEl>
                                          <p:spTgt spid="53"/>
                                        </p:tgtEl>
                                        <p:attrNameLst>
                                          <p:attrName>ppt_x</p:attrName>
                                        </p:attrNameLst>
                                      </p:cBhvr>
                                      <p:tavLst>
                                        <p:tav tm="0">
                                          <p:val>
                                            <p:strVal val="#ppt_x"/>
                                          </p:val>
                                        </p:tav>
                                        <p:tav tm="100000">
                                          <p:val>
                                            <p:strVal val="#ppt_x"/>
                                          </p:val>
                                        </p:tav>
                                      </p:tavLst>
                                    </p:anim>
                                    <p:anim calcmode="lin" valueType="num">
                                      <p:cBhvr>
                                        <p:cTn id="201" dur="900" decel="100000" fill="hold"/>
                                        <p:tgtEl>
                                          <p:spTgt spid="53"/>
                                        </p:tgtEl>
                                        <p:attrNameLst>
                                          <p:attrName>ppt_y</p:attrName>
                                        </p:attrNameLst>
                                      </p:cBhvr>
                                      <p:tavLst>
                                        <p:tav tm="0">
                                          <p:val>
                                            <p:strVal val="#ppt_y+1"/>
                                          </p:val>
                                        </p:tav>
                                        <p:tav tm="100000">
                                          <p:val>
                                            <p:strVal val="#ppt_y-.03"/>
                                          </p:val>
                                        </p:tav>
                                      </p:tavLst>
                                    </p:anim>
                                    <p:anim calcmode="lin" valueType="num">
                                      <p:cBhvr>
                                        <p:cTn id="202"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203" presetID="37" presetClass="entr" presetSubtype="0" fill="hold" grpId="0" nodeType="withEffect">
                                  <p:stCondLst>
                                    <p:cond delay="0"/>
                                  </p:stCondLst>
                                  <p:childTnLst>
                                    <p:set>
                                      <p:cBhvr>
                                        <p:cTn id="204" dur="1" fill="hold">
                                          <p:stCondLst>
                                            <p:cond delay="0"/>
                                          </p:stCondLst>
                                        </p:cTn>
                                        <p:tgtEl>
                                          <p:spTgt spid="55"/>
                                        </p:tgtEl>
                                        <p:attrNameLst>
                                          <p:attrName>style.visibility</p:attrName>
                                        </p:attrNameLst>
                                      </p:cBhvr>
                                      <p:to>
                                        <p:strVal val="visible"/>
                                      </p:to>
                                    </p:set>
                                    <p:animEffect transition="in" filter="fade">
                                      <p:cBhvr>
                                        <p:cTn id="205" dur="1000"/>
                                        <p:tgtEl>
                                          <p:spTgt spid="55"/>
                                        </p:tgtEl>
                                      </p:cBhvr>
                                    </p:animEffect>
                                    <p:anim calcmode="lin" valueType="num">
                                      <p:cBhvr>
                                        <p:cTn id="206" dur="1000" fill="hold"/>
                                        <p:tgtEl>
                                          <p:spTgt spid="55"/>
                                        </p:tgtEl>
                                        <p:attrNameLst>
                                          <p:attrName>ppt_x</p:attrName>
                                        </p:attrNameLst>
                                      </p:cBhvr>
                                      <p:tavLst>
                                        <p:tav tm="0">
                                          <p:val>
                                            <p:strVal val="#ppt_x"/>
                                          </p:val>
                                        </p:tav>
                                        <p:tav tm="100000">
                                          <p:val>
                                            <p:strVal val="#ppt_x"/>
                                          </p:val>
                                        </p:tav>
                                      </p:tavLst>
                                    </p:anim>
                                    <p:anim calcmode="lin" valueType="num">
                                      <p:cBhvr>
                                        <p:cTn id="207" dur="900" decel="100000" fill="hold"/>
                                        <p:tgtEl>
                                          <p:spTgt spid="55"/>
                                        </p:tgtEl>
                                        <p:attrNameLst>
                                          <p:attrName>ppt_y</p:attrName>
                                        </p:attrNameLst>
                                      </p:cBhvr>
                                      <p:tavLst>
                                        <p:tav tm="0">
                                          <p:val>
                                            <p:strVal val="#ppt_y+1"/>
                                          </p:val>
                                        </p:tav>
                                        <p:tav tm="100000">
                                          <p:val>
                                            <p:strVal val="#ppt_y-.03"/>
                                          </p:val>
                                        </p:tav>
                                      </p:tavLst>
                                    </p:anim>
                                    <p:anim calcmode="lin" valueType="num">
                                      <p:cBhvr>
                                        <p:cTn id="208"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209" presetID="37" presetClass="entr" presetSubtype="0" fill="hold" grpId="0" nodeType="with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fade">
                                      <p:cBhvr>
                                        <p:cTn id="211" dur="1000"/>
                                        <p:tgtEl>
                                          <p:spTgt spid="56"/>
                                        </p:tgtEl>
                                      </p:cBhvr>
                                    </p:animEffect>
                                    <p:anim calcmode="lin" valueType="num">
                                      <p:cBhvr>
                                        <p:cTn id="212" dur="1000" fill="hold"/>
                                        <p:tgtEl>
                                          <p:spTgt spid="56"/>
                                        </p:tgtEl>
                                        <p:attrNameLst>
                                          <p:attrName>ppt_x</p:attrName>
                                        </p:attrNameLst>
                                      </p:cBhvr>
                                      <p:tavLst>
                                        <p:tav tm="0">
                                          <p:val>
                                            <p:strVal val="#ppt_x"/>
                                          </p:val>
                                        </p:tav>
                                        <p:tav tm="100000">
                                          <p:val>
                                            <p:strVal val="#ppt_x"/>
                                          </p:val>
                                        </p:tav>
                                      </p:tavLst>
                                    </p:anim>
                                    <p:anim calcmode="lin" valueType="num">
                                      <p:cBhvr>
                                        <p:cTn id="213" dur="900" decel="100000" fill="hold"/>
                                        <p:tgtEl>
                                          <p:spTgt spid="56"/>
                                        </p:tgtEl>
                                        <p:attrNameLst>
                                          <p:attrName>ppt_y</p:attrName>
                                        </p:attrNameLst>
                                      </p:cBhvr>
                                      <p:tavLst>
                                        <p:tav tm="0">
                                          <p:val>
                                            <p:strVal val="#ppt_y+1"/>
                                          </p:val>
                                        </p:tav>
                                        <p:tav tm="100000">
                                          <p:val>
                                            <p:strVal val="#ppt_y-.03"/>
                                          </p:val>
                                        </p:tav>
                                      </p:tavLst>
                                    </p:anim>
                                    <p:anim calcmode="lin" valueType="num">
                                      <p:cBhvr>
                                        <p:cTn id="21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215" presetID="37" presetClass="entr" presetSubtype="0" fill="hold" grpId="0" nodeType="withEffect">
                                  <p:stCondLst>
                                    <p:cond delay="0"/>
                                  </p:stCondLst>
                                  <p:childTnLst>
                                    <p:set>
                                      <p:cBhvr>
                                        <p:cTn id="216" dur="1" fill="hold">
                                          <p:stCondLst>
                                            <p:cond delay="0"/>
                                          </p:stCondLst>
                                        </p:cTn>
                                        <p:tgtEl>
                                          <p:spTgt spid="57"/>
                                        </p:tgtEl>
                                        <p:attrNameLst>
                                          <p:attrName>style.visibility</p:attrName>
                                        </p:attrNameLst>
                                      </p:cBhvr>
                                      <p:to>
                                        <p:strVal val="visible"/>
                                      </p:to>
                                    </p:set>
                                    <p:animEffect transition="in" filter="fade">
                                      <p:cBhvr>
                                        <p:cTn id="217" dur="1000"/>
                                        <p:tgtEl>
                                          <p:spTgt spid="57"/>
                                        </p:tgtEl>
                                      </p:cBhvr>
                                    </p:animEffect>
                                    <p:anim calcmode="lin" valueType="num">
                                      <p:cBhvr>
                                        <p:cTn id="218" dur="1000" fill="hold"/>
                                        <p:tgtEl>
                                          <p:spTgt spid="57"/>
                                        </p:tgtEl>
                                        <p:attrNameLst>
                                          <p:attrName>ppt_x</p:attrName>
                                        </p:attrNameLst>
                                      </p:cBhvr>
                                      <p:tavLst>
                                        <p:tav tm="0">
                                          <p:val>
                                            <p:strVal val="#ppt_x"/>
                                          </p:val>
                                        </p:tav>
                                        <p:tav tm="100000">
                                          <p:val>
                                            <p:strVal val="#ppt_x"/>
                                          </p:val>
                                        </p:tav>
                                      </p:tavLst>
                                    </p:anim>
                                    <p:anim calcmode="lin" valueType="num">
                                      <p:cBhvr>
                                        <p:cTn id="219" dur="900" decel="100000" fill="hold"/>
                                        <p:tgtEl>
                                          <p:spTgt spid="57"/>
                                        </p:tgtEl>
                                        <p:attrNameLst>
                                          <p:attrName>ppt_y</p:attrName>
                                        </p:attrNameLst>
                                      </p:cBhvr>
                                      <p:tavLst>
                                        <p:tav tm="0">
                                          <p:val>
                                            <p:strVal val="#ppt_y+1"/>
                                          </p:val>
                                        </p:tav>
                                        <p:tav tm="100000">
                                          <p:val>
                                            <p:strVal val="#ppt_y-.03"/>
                                          </p:val>
                                        </p:tav>
                                      </p:tavLst>
                                    </p:anim>
                                    <p:anim calcmode="lin" valueType="num">
                                      <p:cBhvr>
                                        <p:cTn id="220"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221" presetID="37" presetClass="entr" presetSubtype="0"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Effect transition="in" filter="fade">
                                      <p:cBhvr>
                                        <p:cTn id="223" dur="1000"/>
                                        <p:tgtEl>
                                          <p:spTgt spid="58"/>
                                        </p:tgtEl>
                                      </p:cBhvr>
                                    </p:animEffect>
                                    <p:anim calcmode="lin" valueType="num">
                                      <p:cBhvr>
                                        <p:cTn id="224" dur="1000" fill="hold"/>
                                        <p:tgtEl>
                                          <p:spTgt spid="58"/>
                                        </p:tgtEl>
                                        <p:attrNameLst>
                                          <p:attrName>ppt_x</p:attrName>
                                        </p:attrNameLst>
                                      </p:cBhvr>
                                      <p:tavLst>
                                        <p:tav tm="0">
                                          <p:val>
                                            <p:strVal val="#ppt_x"/>
                                          </p:val>
                                        </p:tav>
                                        <p:tav tm="100000">
                                          <p:val>
                                            <p:strVal val="#ppt_x"/>
                                          </p:val>
                                        </p:tav>
                                      </p:tavLst>
                                    </p:anim>
                                    <p:anim calcmode="lin" valueType="num">
                                      <p:cBhvr>
                                        <p:cTn id="225" dur="900" decel="100000" fill="hold"/>
                                        <p:tgtEl>
                                          <p:spTgt spid="58"/>
                                        </p:tgtEl>
                                        <p:attrNameLst>
                                          <p:attrName>ppt_y</p:attrName>
                                        </p:attrNameLst>
                                      </p:cBhvr>
                                      <p:tavLst>
                                        <p:tav tm="0">
                                          <p:val>
                                            <p:strVal val="#ppt_y+1"/>
                                          </p:val>
                                        </p:tav>
                                        <p:tav tm="100000">
                                          <p:val>
                                            <p:strVal val="#ppt_y-.03"/>
                                          </p:val>
                                        </p:tav>
                                      </p:tavLst>
                                    </p:anim>
                                    <p:anim calcmode="lin" valueType="num">
                                      <p:cBhvr>
                                        <p:cTn id="226"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227" presetID="37" presetClass="entr" presetSubtype="0" fill="hold" grpId="0" nodeType="withEffect">
                                  <p:stCondLst>
                                    <p:cond delay="0"/>
                                  </p:stCondLst>
                                  <p:childTnLst>
                                    <p:set>
                                      <p:cBhvr>
                                        <p:cTn id="228" dur="1" fill="hold">
                                          <p:stCondLst>
                                            <p:cond delay="0"/>
                                          </p:stCondLst>
                                        </p:cTn>
                                        <p:tgtEl>
                                          <p:spTgt spid="60"/>
                                        </p:tgtEl>
                                        <p:attrNameLst>
                                          <p:attrName>style.visibility</p:attrName>
                                        </p:attrNameLst>
                                      </p:cBhvr>
                                      <p:to>
                                        <p:strVal val="visible"/>
                                      </p:to>
                                    </p:set>
                                    <p:animEffect transition="in" filter="fade">
                                      <p:cBhvr>
                                        <p:cTn id="229" dur="1000"/>
                                        <p:tgtEl>
                                          <p:spTgt spid="60"/>
                                        </p:tgtEl>
                                      </p:cBhvr>
                                    </p:animEffect>
                                    <p:anim calcmode="lin" valueType="num">
                                      <p:cBhvr>
                                        <p:cTn id="230" dur="1000" fill="hold"/>
                                        <p:tgtEl>
                                          <p:spTgt spid="60"/>
                                        </p:tgtEl>
                                        <p:attrNameLst>
                                          <p:attrName>ppt_x</p:attrName>
                                        </p:attrNameLst>
                                      </p:cBhvr>
                                      <p:tavLst>
                                        <p:tav tm="0">
                                          <p:val>
                                            <p:strVal val="#ppt_x"/>
                                          </p:val>
                                        </p:tav>
                                        <p:tav tm="100000">
                                          <p:val>
                                            <p:strVal val="#ppt_x"/>
                                          </p:val>
                                        </p:tav>
                                      </p:tavLst>
                                    </p:anim>
                                    <p:anim calcmode="lin" valueType="num">
                                      <p:cBhvr>
                                        <p:cTn id="231" dur="900" decel="100000" fill="hold"/>
                                        <p:tgtEl>
                                          <p:spTgt spid="60"/>
                                        </p:tgtEl>
                                        <p:attrNameLst>
                                          <p:attrName>ppt_y</p:attrName>
                                        </p:attrNameLst>
                                      </p:cBhvr>
                                      <p:tavLst>
                                        <p:tav tm="0">
                                          <p:val>
                                            <p:strVal val="#ppt_y+1"/>
                                          </p:val>
                                        </p:tav>
                                        <p:tav tm="100000">
                                          <p:val>
                                            <p:strVal val="#ppt_y-.03"/>
                                          </p:val>
                                        </p:tav>
                                      </p:tavLst>
                                    </p:anim>
                                    <p:anim calcmode="lin" valueType="num">
                                      <p:cBhvr>
                                        <p:cTn id="23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233" presetID="37" presetClass="entr" presetSubtype="0" fill="hold" nodeType="withEffect">
                                  <p:stCondLst>
                                    <p:cond delay="0"/>
                                  </p:stCondLst>
                                  <p:childTnLst>
                                    <p:set>
                                      <p:cBhvr>
                                        <p:cTn id="234" dur="1" fill="hold">
                                          <p:stCondLst>
                                            <p:cond delay="0"/>
                                          </p:stCondLst>
                                        </p:cTn>
                                        <p:tgtEl>
                                          <p:spTgt spid="61"/>
                                        </p:tgtEl>
                                        <p:attrNameLst>
                                          <p:attrName>style.visibility</p:attrName>
                                        </p:attrNameLst>
                                      </p:cBhvr>
                                      <p:to>
                                        <p:strVal val="visible"/>
                                      </p:to>
                                    </p:set>
                                    <p:animEffect transition="in" filter="fade">
                                      <p:cBhvr>
                                        <p:cTn id="235" dur="1000"/>
                                        <p:tgtEl>
                                          <p:spTgt spid="61"/>
                                        </p:tgtEl>
                                      </p:cBhvr>
                                    </p:animEffect>
                                    <p:anim calcmode="lin" valueType="num">
                                      <p:cBhvr>
                                        <p:cTn id="236" dur="1000" fill="hold"/>
                                        <p:tgtEl>
                                          <p:spTgt spid="61"/>
                                        </p:tgtEl>
                                        <p:attrNameLst>
                                          <p:attrName>ppt_x</p:attrName>
                                        </p:attrNameLst>
                                      </p:cBhvr>
                                      <p:tavLst>
                                        <p:tav tm="0">
                                          <p:val>
                                            <p:strVal val="#ppt_x"/>
                                          </p:val>
                                        </p:tav>
                                        <p:tav tm="100000">
                                          <p:val>
                                            <p:strVal val="#ppt_x"/>
                                          </p:val>
                                        </p:tav>
                                      </p:tavLst>
                                    </p:anim>
                                    <p:anim calcmode="lin" valueType="num">
                                      <p:cBhvr>
                                        <p:cTn id="237" dur="900" decel="100000" fill="hold"/>
                                        <p:tgtEl>
                                          <p:spTgt spid="61"/>
                                        </p:tgtEl>
                                        <p:attrNameLst>
                                          <p:attrName>ppt_y</p:attrName>
                                        </p:attrNameLst>
                                      </p:cBhvr>
                                      <p:tavLst>
                                        <p:tav tm="0">
                                          <p:val>
                                            <p:strVal val="#ppt_y+1"/>
                                          </p:val>
                                        </p:tav>
                                        <p:tav tm="100000">
                                          <p:val>
                                            <p:strVal val="#ppt_y-.03"/>
                                          </p:val>
                                        </p:tav>
                                      </p:tavLst>
                                    </p:anim>
                                    <p:anim calcmode="lin" valueType="num">
                                      <p:cBhvr>
                                        <p:cTn id="238"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animBg="1"/>
      <p:bldP spid="23" grpId="0" animBg="1"/>
      <p:bldP spid="24" grpId="0"/>
      <p:bldP spid="25" grpId="0" animBg="1"/>
      <p:bldP spid="26" grpId="0" animBg="1"/>
      <p:bldP spid="27" grpId="0"/>
      <p:bldP spid="28" grpId="0" animBg="1"/>
      <p:bldP spid="29" grpId="0" animBg="1"/>
      <p:bldP spid="41" grpId="0"/>
      <p:bldP spid="49" grpId="0" animBg="1"/>
      <p:bldP spid="50" grpId="0" animBg="1"/>
      <p:bldP spid="51" grpId="0" animBg="1"/>
      <p:bldP spid="55" grpId="0" animBg="1"/>
      <p:bldP spid="56" grpId="0"/>
      <p:bldP spid="57" grpId="0"/>
      <p:bldP spid="60" grpId="0"/>
    </p:bldLst>
  </p:timing>
</p:sld>
</file>

<file path=ppt/theme/theme1.xml><?xml version="1.0" encoding="utf-8"?>
<a:theme xmlns:a="http://schemas.openxmlformats.org/drawingml/2006/main" name="怀旧">
  <a:themeElements>
    <a:clrScheme name="淡红 1">
      <a:dk1>
        <a:srgbClr val="000000"/>
      </a:dk1>
      <a:lt1>
        <a:srgbClr val="FFFFFF"/>
      </a:lt1>
      <a:dk2>
        <a:srgbClr val="696464"/>
      </a:dk2>
      <a:lt2>
        <a:srgbClr val="E9E5DC"/>
      </a:lt2>
      <a:accent1>
        <a:srgbClr val="D2574B"/>
      </a:accent1>
      <a:accent2>
        <a:srgbClr val="CF4432"/>
      </a:accent2>
      <a:accent3>
        <a:srgbClr val="A28E6A"/>
      </a:accent3>
      <a:accent4>
        <a:srgbClr val="956251"/>
      </a:accent4>
      <a:accent5>
        <a:srgbClr val="918485"/>
      </a:accent5>
      <a:accent6>
        <a:srgbClr val="855D5D"/>
      </a:accent6>
      <a:hlink>
        <a:srgbClr val="CC9900"/>
      </a:hlink>
      <a:folHlink>
        <a:srgbClr val="96A9A9"/>
      </a:folHlink>
    </a:clrScheme>
    <a:fontScheme name="怀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办公室">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4726</TotalTime>
  <Words>3904</Words>
  <Application>Microsoft Macintosh PowerPoint</Application>
  <PresentationFormat>全屏显示(4:3)</PresentationFormat>
  <Paragraphs>395</Paragraphs>
  <Slides>28</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Calibri</vt:lpstr>
      <vt:lpstr>Calibri Light</vt:lpstr>
      <vt:lpstr>Cambria Math</vt:lpstr>
      <vt:lpstr>Courier New</vt:lpstr>
      <vt:lpstr>Georgia</vt:lpstr>
      <vt:lpstr>Tahoma</vt:lpstr>
      <vt:lpstr>宋体</vt:lpstr>
      <vt:lpstr>微软雅黑</vt:lpstr>
      <vt:lpstr>幼圆</vt:lpstr>
      <vt:lpstr>Arial</vt:lpstr>
      <vt:lpstr>怀旧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2271</cp:revision>
  <cp:lastPrinted>2015-06-22T15:18:54Z</cp:lastPrinted>
  <dcterms:created xsi:type="dcterms:W3CDTF">2015-05-08T07:15:57Z</dcterms:created>
  <dcterms:modified xsi:type="dcterms:W3CDTF">2015-06-26T01:23:49Z</dcterms:modified>
</cp:coreProperties>
</file>